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79"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06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962B43-2ACE-4DEE-AA5D-7E011FFA833E}"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296311-E6CE-4949-9726-BBFAAFB3E637}" type="slidenum">
              <a:rPr lang="en-US" smtClean="0"/>
              <a:t>‹#›</a:t>
            </a:fld>
            <a:endParaRPr lang="en-US"/>
          </a:p>
        </p:txBody>
      </p:sp>
    </p:spTree>
    <p:extLst>
      <p:ext uri="{BB962C8B-B14F-4D97-AF65-F5344CB8AC3E}">
        <p14:creationId xmlns:p14="http://schemas.microsoft.com/office/powerpoint/2010/main" val="1956982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962B43-2ACE-4DEE-AA5D-7E011FFA833E}"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296311-E6CE-4949-9726-BBFAAFB3E637}" type="slidenum">
              <a:rPr lang="en-US" smtClean="0"/>
              <a:t>‹#›</a:t>
            </a:fld>
            <a:endParaRPr lang="en-US"/>
          </a:p>
        </p:txBody>
      </p:sp>
    </p:spTree>
    <p:extLst>
      <p:ext uri="{BB962C8B-B14F-4D97-AF65-F5344CB8AC3E}">
        <p14:creationId xmlns:p14="http://schemas.microsoft.com/office/powerpoint/2010/main" val="1956415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962B43-2ACE-4DEE-AA5D-7E011FFA833E}"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296311-E6CE-4949-9726-BBFAAFB3E637}" type="slidenum">
              <a:rPr lang="en-US" smtClean="0"/>
              <a:t>‹#›</a:t>
            </a:fld>
            <a:endParaRPr lang="en-US"/>
          </a:p>
        </p:txBody>
      </p:sp>
    </p:spTree>
    <p:extLst>
      <p:ext uri="{BB962C8B-B14F-4D97-AF65-F5344CB8AC3E}">
        <p14:creationId xmlns:p14="http://schemas.microsoft.com/office/powerpoint/2010/main" val="1307836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962B43-2ACE-4DEE-AA5D-7E011FFA833E}"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296311-E6CE-4949-9726-BBFAAFB3E637}" type="slidenum">
              <a:rPr lang="en-US" smtClean="0"/>
              <a:t>‹#›</a:t>
            </a:fld>
            <a:endParaRPr lang="en-US"/>
          </a:p>
        </p:txBody>
      </p:sp>
    </p:spTree>
    <p:extLst>
      <p:ext uri="{BB962C8B-B14F-4D97-AF65-F5344CB8AC3E}">
        <p14:creationId xmlns:p14="http://schemas.microsoft.com/office/powerpoint/2010/main" val="216024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962B43-2ACE-4DEE-AA5D-7E011FFA833E}" type="datetimeFigureOut">
              <a:rPr lang="en-US" smtClean="0"/>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296311-E6CE-4949-9726-BBFAAFB3E637}" type="slidenum">
              <a:rPr lang="en-US" smtClean="0"/>
              <a:t>‹#›</a:t>
            </a:fld>
            <a:endParaRPr lang="en-US"/>
          </a:p>
        </p:txBody>
      </p:sp>
    </p:spTree>
    <p:extLst>
      <p:ext uri="{BB962C8B-B14F-4D97-AF65-F5344CB8AC3E}">
        <p14:creationId xmlns:p14="http://schemas.microsoft.com/office/powerpoint/2010/main" val="473991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962B43-2ACE-4DEE-AA5D-7E011FFA833E}" type="datetimeFigureOut">
              <a:rPr lang="en-US" smtClean="0"/>
              <a:t>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296311-E6CE-4949-9726-BBFAAFB3E637}" type="slidenum">
              <a:rPr lang="en-US" smtClean="0"/>
              <a:t>‹#›</a:t>
            </a:fld>
            <a:endParaRPr lang="en-US"/>
          </a:p>
        </p:txBody>
      </p:sp>
    </p:spTree>
    <p:extLst>
      <p:ext uri="{BB962C8B-B14F-4D97-AF65-F5344CB8AC3E}">
        <p14:creationId xmlns:p14="http://schemas.microsoft.com/office/powerpoint/2010/main" val="4131284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962B43-2ACE-4DEE-AA5D-7E011FFA833E}" type="datetimeFigureOut">
              <a:rPr lang="en-US" smtClean="0"/>
              <a:t>1/18/2016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296311-E6CE-4949-9726-BBFAAFB3E637}" type="slidenum">
              <a:rPr lang="en-US" smtClean="0"/>
              <a:t>‹#›</a:t>
            </a:fld>
            <a:endParaRPr lang="en-US"/>
          </a:p>
        </p:txBody>
      </p:sp>
    </p:spTree>
    <p:extLst>
      <p:ext uri="{BB962C8B-B14F-4D97-AF65-F5344CB8AC3E}">
        <p14:creationId xmlns:p14="http://schemas.microsoft.com/office/powerpoint/2010/main" val="2035099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962B43-2ACE-4DEE-AA5D-7E011FFA833E}" type="datetimeFigureOut">
              <a:rPr lang="en-US" smtClean="0"/>
              <a:t>1/18/2016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296311-E6CE-4949-9726-BBFAAFB3E637}" type="slidenum">
              <a:rPr lang="en-US" smtClean="0"/>
              <a:t>‹#›</a:t>
            </a:fld>
            <a:endParaRPr lang="en-US"/>
          </a:p>
        </p:txBody>
      </p:sp>
    </p:spTree>
    <p:extLst>
      <p:ext uri="{BB962C8B-B14F-4D97-AF65-F5344CB8AC3E}">
        <p14:creationId xmlns:p14="http://schemas.microsoft.com/office/powerpoint/2010/main" val="2591150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962B43-2ACE-4DEE-AA5D-7E011FFA833E}" type="datetimeFigureOut">
              <a:rPr lang="en-US" smtClean="0"/>
              <a:t>1/18/2016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296311-E6CE-4949-9726-BBFAAFB3E637}" type="slidenum">
              <a:rPr lang="en-US" smtClean="0"/>
              <a:t>‹#›</a:t>
            </a:fld>
            <a:endParaRPr lang="en-US"/>
          </a:p>
        </p:txBody>
      </p:sp>
    </p:spTree>
    <p:extLst>
      <p:ext uri="{BB962C8B-B14F-4D97-AF65-F5344CB8AC3E}">
        <p14:creationId xmlns:p14="http://schemas.microsoft.com/office/powerpoint/2010/main" val="3518102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962B43-2ACE-4DEE-AA5D-7E011FFA833E}" type="datetimeFigureOut">
              <a:rPr lang="en-US" smtClean="0"/>
              <a:t>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296311-E6CE-4949-9726-BBFAAFB3E637}" type="slidenum">
              <a:rPr lang="en-US" smtClean="0"/>
              <a:t>‹#›</a:t>
            </a:fld>
            <a:endParaRPr lang="en-US"/>
          </a:p>
        </p:txBody>
      </p:sp>
    </p:spTree>
    <p:extLst>
      <p:ext uri="{BB962C8B-B14F-4D97-AF65-F5344CB8AC3E}">
        <p14:creationId xmlns:p14="http://schemas.microsoft.com/office/powerpoint/2010/main" val="3154325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962B43-2ACE-4DEE-AA5D-7E011FFA833E}" type="datetimeFigureOut">
              <a:rPr lang="en-US" smtClean="0"/>
              <a:t>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296311-E6CE-4949-9726-BBFAAFB3E637}" type="slidenum">
              <a:rPr lang="en-US" smtClean="0"/>
              <a:t>‹#›</a:t>
            </a:fld>
            <a:endParaRPr lang="en-US"/>
          </a:p>
        </p:txBody>
      </p:sp>
    </p:spTree>
    <p:extLst>
      <p:ext uri="{BB962C8B-B14F-4D97-AF65-F5344CB8AC3E}">
        <p14:creationId xmlns:p14="http://schemas.microsoft.com/office/powerpoint/2010/main" val="3295337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962B43-2ACE-4DEE-AA5D-7E011FFA833E}" type="datetimeFigureOut">
              <a:rPr lang="en-US" smtClean="0"/>
              <a:t>1/18/2016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296311-E6CE-4949-9726-BBFAAFB3E637}" type="slidenum">
              <a:rPr lang="en-US" smtClean="0"/>
              <a:t>‹#›</a:t>
            </a:fld>
            <a:endParaRPr lang="en-US"/>
          </a:p>
        </p:txBody>
      </p:sp>
    </p:spTree>
    <p:extLst>
      <p:ext uri="{BB962C8B-B14F-4D97-AF65-F5344CB8AC3E}">
        <p14:creationId xmlns:p14="http://schemas.microsoft.com/office/powerpoint/2010/main" val="1965367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548680"/>
            <a:ext cx="5904656" cy="369332"/>
          </a:xfrm>
          <a:prstGeom prst="rect">
            <a:avLst/>
          </a:prstGeom>
          <a:noFill/>
        </p:spPr>
        <p:txBody>
          <a:bodyPr wrap="square" rtlCol="0">
            <a:spAutoFit/>
          </a:bodyPr>
          <a:lstStyle/>
          <a:p>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7824" y="910664"/>
            <a:ext cx="5772150" cy="407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descr="A3BarraH.png"/>
          <p:cNvPicPr>
            <a:picLocks noChangeAspect="1"/>
          </p:cNvPicPr>
          <p:nvPr/>
        </p:nvPicPr>
        <p:blipFill>
          <a:blip r:embed="rId3"/>
          <a:stretch>
            <a:fillRect/>
          </a:stretch>
        </p:blipFill>
        <p:spPr>
          <a:xfrm>
            <a:off x="0" y="-6011"/>
            <a:ext cx="9144000" cy="953669"/>
          </a:xfrm>
          <a:prstGeom prst="rect">
            <a:avLst/>
          </a:prstGeom>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85925" y="1700808"/>
            <a:ext cx="5046315" cy="3761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10164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512" y="4166498"/>
            <a:ext cx="9180512" cy="2646878"/>
          </a:xfrm>
          <a:prstGeom prst="rect">
            <a:avLst/>
          </a:prstGeom>
          <a:solidFill>
            <a:schemeClr val="accent5">
              <a:lumMod val="20000"/>
              <a:lumOff val="80000"/>
            </a:schemeClr>
          </a:solidFill>
        </p:spPr>
        <p:txBody>
          <a:bodyPr wrap="square">
            <a:spAutoFit/>
          </a:bodyPr>
          <a:lstStyle/>
          <a:p>
            <a:r>
              <a:rPr lang="pt-PT" sz="2000" b="1" dirty="0"/>
              <a:t>Referenciais A3ES  nos processos de Auditoria aos Sistemas Internos de Garantia de Qualidade</a:t>
            </a:r>
          </a:p>
          <a:p>
            <a:endParaRPr lang="pt-PT" b="1" dirty="0" smtClean="0"/>
          </a:p>
          <a:p>
            <a:r>
              <a:rPr lang="pt-PT" b="1" dirty="0" smtClean="0"/>
              <a:t>Referencial </a:t>
            </a:r>
            <a:r>
              <a:rPr lang="pt-PT" b="1" dirty="0"/>
              <a:t>2 – </a:t>
            </a:r>
            <a:r>
              <a:rPr lang="pt-PT" b="1" i="1" dirty="0"/>
              <a:t>Definição da oferta formativa</a:t>
            </a:r>
            <a:r>
              <a:rPr lang="pt-PT" i="1" dirty="0"/>
              <a:t>: A instituição dispõe de processos para a conceção e aprovação da sua oferta formativa, garantindo que os cursos ministrados são concebidos e estruturados de modo a que possam atingir os objetivos fixados, designadamente os objetivos de aprendizagem. A habilitação e a qualificação alcançadas em cada curso, bem como o correspondente nível nos quadros nacional e europeu de qualificações no ensino superior, são claramente especificados e publicitados.</a:t>
            </a:r>
            <a:endParaRPr lang="en-US" dirty="0"/>
          </a:p>
        </p:txBody>
      </p:sp>
      <p:sp>
        <p:nvSpPr>
          <p:cNvPr id="4" name="Rectangle 3"/>
          <p:cNvSpPr/>
          <p:nvPr/>
        </p:nvSpPr>
        <p:spPr>
          <a:xfrm>
            <a:off x="0" y="444728"/>
            <a:ext cx="9123170" cy="3416320"/>
          </a:xfrm>
          <a:prstGeom prst="rect">
            <a:avLst/>
          </a:prstGeom>
          <a:solidFill>
            <a:schemeClr val="tx2">
              <a:lumMod val="60000"/>
              <a:lumOff val="40000"/>
            </a:schemeClr>
          </a:solidFill>
        </p:spPr>
        <p:txBody>
          <a:bodyPr wrap="square">
            <a:spAutoFit/>
          </a:bodyPr>
          <a:lstStyle/>
          <a:p>
            <a:r>
              <a:rPr lang="en-US" sz="2400" b="1" i="1" dirty="0">
                <a:solidFill>
                  <a:schemeClr val="bg1"/>
                </a:solidFill>
              </a:rPr>
              <a:t>ESG</a:t>
            </a:r>
          </a:p>
          <a:p>
            <a:r>
              <a:rPr lang="en-US" sz="2400" b="1" i="1" dirty="0" smtClean="0">
                <a:solidFill>
                  <a:schemeClr val="bg1"/>
                </a:solidFill>
              </a:rPr>
              <a:t>Part </a:t>
            </a:r>
            <a:r>
              <a:rPr lang="en-US" sz="2400" b="1" i="1" dirty="0">
                <a:solidFill>
                  <a:schemeClr val="bg1"/>
                </a:solidFill>
              </a:rPr>
              <a:t>1: Standards and guidelines for internal quality assurance </a:t>
            </a:r>
            <a:endParaRPr lang="en-US" sz="2400" b="1" i="1" dirty="0" smtClean="0">
              <a:solidFill>
                <a:schemeClr val="bg1"/>
              </a:solidFill>
            </a:endParaRPr>
          </a:p>
          <a:p>
            <a:endParaRPr lang="en-US" sz="2400" dirty="0">
              <a:solidFill>
                <a:schemeClr val="bg1"/>
              </a:solidFill>
            </a:endParaRPr>
          </a:p>
          <a:p>
            <a:r>
              <a:rPr lang="en-US" b="1" dirty="0">
                <a:solidFill>
                  <a:schemeClr val="bg1"/>
                </a:solidFill>
              </a:rPr>
              <a:t>1.2 Design and approval of </a:t>
            </a:r>
            <a:r>
              <a:rPr lang="en-US" b="1" dirty="0" err="1">
                <a:solidFill>
                  <a:schemeClr val="bg1"/>
                </a:solidFill>
              </a:rPr>
              <a:t>programmes</a:t>
            </a:r>
            <a:r>
              <a:rPr lang="en-US" b="1" dirty="0">
                <a:solidFill>
                  <a:schemeClr val="bg1"/>
                </a:solidFill>
              </a:rPr>
              <a:t> </a:t>
            </a:r>
            <a:endParaRPr lang="en-US" dirty="0">
              <a:solidFill>
                <a:schemeClr val="bg1"/>
              </a:solidFill>
            </a:endParaRPr>
          </a:p>
          <a:p>
            <a:r>
              <a:rPr lang="en-US" b="1" dirty="0">
                <a:solidFill>
                  <a:schemeClr val="bg1"/>
                </a:solidFill>
              </a:rPr>
              <a:t>Standard: </a:t>
            </a:r>
            <a:endParaRPr lang="en-US" dirty="0">
              <a:solidFill>
                <a:schemeClr val="bg1"/>
              </a:solidFill>
            </a:endParaRPr>
          </a:p>
          <a:p>
            <a:r>
              <a:rPr lang="en-US" dirty="0">
                <a:solidFill>
                  <a:schemeClr val="bg1"/>
                </a:solidFill>
              </a:rPr>
              <a:t>Institutions should have processes for the design and approval of their </a:t>
            </a:r>
            <a:r>
              <a:rPr lang="en-US" dirty="0" err="1">
                <a:solidFill>
                  <a:schemeClr val="bg1"/>
                </a:solidFill>
              </a:rPr>
              <a:t>programmes</a:t>
            </a:r>
            <a:r>
              <a:rPr lang="en-US" dirty="0">
                <a:solidFill>
                  <a:schemeClr val="bg1"/>
                </a:solidFill>
              </a:rPr>
              <a:t>. The </a:t>
            </a:r>
            <a:r>
              <a:rPr lang="en-US" dirty="0" err="1">
                <a:solidFill>
                  <a:schemeClr val="bg1"/>
                </a:solidFill>
              </a:rPr>
              <a:t>programmes</a:t>
            </a:r>
            <a:r>
              <a:rPr lang="en-US" dirty="0">
                <a:solidFill>
                  <a:schemeClr val="bg1"/>
                </a:solidFill>
              </a:rPr>
              <a:t> should be designed so that they meet the objectives set for them, including the intended learning outcomes. The qualification resulting from a </a:t>
            </a:r>
            <a:r>
              <a:rPr lang="en-US" dirty="0" err="1">
                <a:solidFill>
                  <a:schemeClr val="bg1"/>
                </a:solidFill>
              </a:rPr>
              <a:t>programme</a:t>
            </a:r>
            <a:r>
              <a:rPr lang="en-US" dirty="0">
                <a:solidFill>
                  <a:schemeClr val="bg1"/>
                </a:solidFill>
              </a:rPr>
              <a:t> should be clearly specified and communicated, and refer to the correct level of the national qualifications framework for higher education and, consequently, to the Framework for Qualifications of the European Higher Education Area. </a:t>
            </a:r>
          </a:p>
        </p:txBody>
      </p:sp>
    </p:spTree>
    <p:extLst>
      <p:ext uri="{BB962C8B-B14F-4D97-AF65-F5344CB8AC3E}">
        <p14:creationId xmlns:p14="http://schemas.microsoft.com/office/powerpoint/2010/main" val="5423847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830" y="4077072"/>
            <a:ext cx="9144000" cy="2092881"/>
          </a:xfrm>
          <a:prstGeom prst="rect">
            <a:avLst/>
          </a:prstGeom>
          <a:solidFill>
            <a:schemeClr val="accent5">
              <a:lumMod val="20000"/>
              <a:lumOff val="80000"/>
            </a:schemeClr>
          </a:solidFill>
        </p:spPr>
        <p:txBody>
          <a:bodyPr wrap="square">
            <a:spAutoFit/>
          </a:bodyPr>
          <a:lstStyle/>
          <a:p>
            <a:r>
              <a:rPr lang="pt-PT" sz="2000" b="1" dirty="0"/>
              <a:t>Referenciais A3ES  nos processos de Auditoria aos Sistemas Internos de Garantia de Qualidade</a:t>
            </a:r>
          </a:p>
          <a:p>
            <a:endParaRPr lang="pt-PT" b="1" dirty="0" smtClean="0"/>
          </a:p>
          <a:p>
            <a:r>
              <a:rPr lang="pt-PT" b="1" dirty="0" smtClean="0"/>
              <a:t>Referencial </a:t>
            </a:r>
            <a:r>
              <a:rPr lang="pt-PT" b="1" dirty="0"/>
              <a:t>3 – </a:t>
            </a:r>
            <a:r>
              <a:rPr lang="pt-PT" b="1" i="1" dirty="0"/>
              <a:t>Ensino, aprendizagem e avaliação centrados no estudante:</a:t>
            </a:r>
            <a:r>
              <a:rPr lang="pt-PT" i="1" dirty="0"/>
              <a:t> A instituição adota os procedimentos mais adequados a assegurar que o ensino é ministrado de modo a favorecer um papel ativo do estudante na criação do processo de aprendizagem, bem como processos de avaliação dos estudantes que sejam consonantes com essa abordagem.</a:t>
            </a:r>
            <a:endParaRPr lang="en-US" dirty="0"/>
          </a:p>
        </p:txBody>
      </p:sp>
      <p:sp>
        <p:nvSpPr>
          <p:cNvPr id="4" name="Rectangle 3"/>
          <p:cNvSpPr/>
          <p:nvPr/>
        </p:nvSpPr>
        <p:spPr>
          <a:xfrm>
            <a:off x="0" y="404664"/>
            <a:ext cx="9123170" cy="2585323"/>
          </a:xfrm>
          <a:prstGeom prst="rect">
            <a:avLst/>
          </a:prstGeom>
          <a:solidFill>
            <a:schemeClr val="tx2">
              <a:lumMod val="60000"/>
              <a:lumOff val="40000"/>
            </a:schemeClr>
          </a:solidFill>
        </p:spPr>
        <p:txBody>
          <a:bodyPr wrap="square">
            <a:spAutoFit/>
          </a:bodyPr>
          <a:lstStyle/>
          <a:p>
            <a:r>
              <a:rPr lang="en-US" sz="2400" b="1" i="1" dirty="0">
                <a:solidFill>
                  <a:schemeClr val="bg1"/>
                </a:solidFill>
              </a:rPr>
              <a:t>ESG</a:t>
            </a:r>
          </a:p>
          <a:p>
            <a:r>
              <a:rPr lang="en-US" sz="2400" b="1" i="1" dirty="0" smtClean="0">
                <a:solidFill>
                  <a:schemeClr val="bg1"/>
                </a:solidFill>
              </a:rPr>
              <a:t>Part </a:t>
            </a:r>
            <a:r>
              <a:rPr lang="en-US" sz="2400" b="1" i="1" dirty="0">
                <a:solidFill>
                  <a:schemeClr val="bg1"/>
                </a:solidFill>
              </a:rPr>
              <a:t>1: Standards and guidelines for internal quality assurance </a:t>
            </a:r>
            <a:endParaRPr lang="en-US" sz="2400" b="1" i="1" dirty="0" smtClean="0">
              <a:solidFill>
                <a:schemeClr val="bg1"/>
              </a:solidFill>
            </a:endParaRPr>
          </a:p>
          <a:p>
            <a:endParaRPr lang="en-US" sz="2400" dirty="0">
              <a:solidFill>
                <a:schemeClr val="bg1"/>
              </a:solidFill>
            </a:endParaRPr>
          </a:p>
          <a:p>
            <a:r>
              <a:rPr lang="en-US" b="1" dirty="0">
                <a:solidFill>
                  <a:schemeClr val="bg1"/>
                </a:solidFill>
              </a:rPr>
              <a:t>1.3 Student-</a:t>
            </a:r>
            <a:r>
              <a:rPr lang="en-US" b="1" dirty="0" err="1">
                <a:solidFill>
                  <a:schemeClr val="bg1"/>
                </a:solidFill>
              </a:rPr>
              <a:t>centred</a:t>
            </a:r>
            <a:r>
              <a:rPr lang="en-US" b="1" dirty="0">
                <a:solidFill>
                  <a:schemeClr val="bg1"/>
                </a:solidFill>
              </a:rPr>
              <a:t> learning, teaching and assessment </a:t>
            </a:r>
            <a:endParaRPr lang="en-US" dirty="0">
              <a:solidFill>
                <a:schemeClr val="bg1"/>
              </a:solidFill>
            </a:endParaRPr>
          </a:p>
          <a:p>
            <a:r>
              <a:rPr lang="en-US" b="1" dirty="0">
                <a:solidFill>
                  <a:schemeClr val="bg1"/>
                </a:solidFill>
              </a:rPr>
              <a:t>Standard: </a:t>
            </a:r>
            <a:endParaRPr lang="en-US" dirty="0">
              <a:solidFill>
                <a:schemeClr val="bg1"/>
              </a:solidFill>
            </a:endParaRPr>
          </a:p>
          <a:p>
            <a:r>
              <a:rPr lang="en-US" dirty="0">
                <a:solidFill>
                  <a:schemeClr val="bg1"/>
                </a:solidFill>
              </a:rPr>
              <a:t>Institutions should ensure that the </a:t>
            </a:r>
            <a:r>
              <a:rPr lang="en-US" dirty="0" err="1">
                <a:solidFill>
                  <a:schemeClr val="bg1"/>
                </a:solidFill>
              </a:rPr>
              <a:t>programmes</a:t>
            </a:r>
            <a:r>
              <a:rPr lang="en-US" dirty="0">
                <a:solidFill>
                  <a:schemeClr val="bg1"/>
                </a:solidFill>
              </a:rPr>
              <a:t> are delivered in a way that encourages students to take an active role in creating the learning process, and that the assessment of students reflects this approach. </a:t>
            </a:r>
          </a:p>
        </p:txBody>
      </p:sp>
    </p:spTree>
    <p:extLst>
      <p:ext uri="{BB962C8B-B14F-4D97-AF65-F5344CB8AC3E}">
        <p14:creationId xmlns:p14="http://schemas.microsoft.com/office/powerpoint/2010/main" val="2406977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15" y="3978930"/>
            <a:ext cx="9144000" cy="2092881"/>
          </a:xfrm>
          <a:prstGeom prst="rect">
            <a:avLst/>
          </a:prstGeom>
          <a:solidFill>
            <a:schemeClr val="accent5">
              <a:lumMod val="20000"/>
              <a:lumOff val="80000"/>
            </a:schemeClr>
          </a:solidFill>
        </p:spPr>
        <p:txBody>
          <a:bodyPr wrap="square">
            <a:spAutoFit/>
          </a:bodyPr>
          <a:lstStyle/>
          <a:p>
            <a:r>
              <a:rPr lang="pt-PT" sz="2000" b="1" dirty="0"/>
              <a:t>Referenciais A3ES  nos processos de Auditoria aos Sistemas Internos de Garantia de Qualidade</a:t>
            </a:r>
          </a:p>
          <a:p>
            <a:endParaRPr lang="pt-PT" b="1" dirty="0" smtClean="0"/>
          </a:p>
          <a:p>
            <a:r>
              <a:rPr lang="pt-PT" b="1" dirty="0" smtClean="0"/>
              <a:t>Referencial </a:t>
            </a:r>
            <a:r>
              <a:rPr lang="pt-PT" b="1" dirty="0"/>
              <a:t>4 – </a:t>
            </a:r>
            <a:r>
              <a:rPr lang="pt-PT" b="1" i="1" dirty="0"/>
              <a:t>Admissão de estudantes, progressão, reconhecimento e certificação:</a:t>
            </a:r>
            <a:r>
              <a:rPr lang="pt-PT" i="1" dirty="0"/>
              <a:t> A instituição está dotada de regulamentos devidamente aprovados e publicitados cobrindo todas as fases do ciclo de estudos do estudante na instituição (e.g. a admissão do estudante, a progressão, o reconhecimento e a certificação), que aplica de forma consistente.</a:t>
            </a:r>
            <a:endParaRPr lang="en-US" dirty="0"/>
          </a:p>
        </p:txBody>
      </p:sp>
      <p:sp>
        <p:nvSpPr>
          <p:cNvPr id="4" name="Rectangle 3"/>
          <p:cNvSpPr/>
          <p:nvPr/>
        </p:nvSpPr>
        <p:spPr>
          <a:xfrm>
            <a:off x="0" y="463312"/>
            <a:ext cx="9123170" cy="2677656"/>
          </a:xfrm>
          <a:prstGeom prst="rect">
            <a:avLst/>
          </a:prstGeom>
          <a:solidFill>
            <a:schemeClr val="tx2">
              <a:lumMod val="60000"/>
              <a:lumOff val="40000"/>
            </a:schemeClr>
          </a:solidFill>
        </p:spPr>
        <p:txBody>
          <a:bodyPr wrap="square">
            <a:spAutoFit/>
          </a:bodyPr>
          <a:lstStyle/>
          <a:p>
            <a:r>
              <a:rPr lang="en-US" sz="2400" b="1" i="1" dirty="0">
                <a:solidFill>
                  <a:schemeClr val="bg1"/>
                </a:solidFill>
              </a:rPr>
              <a:t>ESG</a:t>
            </a:r>
          </a:p>
          <a:p>
            <a:r>
              <a:rPr lang="en-US" sz="2400" b="1" i="1" dirty="0" smtClean="0">
                <a:solidFill>
                  <a:schemeClr val="bg1"/>
                </a:solidFill>
              </a:rPr>
              <a:t>Part </a:t>
            </a:r>
            <a:r>
              <a:rPr lang="en-US" sz="2400" b="1" i="1" dirty="0">
                <a:solidFill>
                  <a:schemeClr val="bg1"/>
                </a:solidFill>
              </a:rPr>
              <a:t>1: Standards and guidelines for internal quality assurance </a:t>
            </a:r>
            <a:endParaRPr lang="en-US" sz="2400" b="1" i="1" dirty="0" smtClean="0">
              <a:solidFill>
                <a:schemeClr val="bg1"/>
              </a:solidFill>
            </a:endParaRPr>
          </a:p>
          <a:p>
            <a:endParaRPr lang="en-US" sz="2400" b="1" i="1" dirty="0" smtClean="0">
              <a:solidFill>
                <a:schemeClr val="bg1"/>
              </a:solidFill>
            </a:endParaRPr>
          </a:p>
          <a:p>
            <a:endParaRPr lang="en-US" sz="2400" dirty="0">
              <a:solidFill>
                <a:schemeClr val="bg1"/>
              </a:solidFill>
            </a:endParaRPr>
          </a:p>
          <a:p>
            <a:r>
              <a:rPr lang="en-US" b="1" dirty="0">
                <a:solidFill>
                  <a:schemeClr val="bg1"/>
                </a:solidFill>
              </a:rPr>
              <a:t>1.4 Student admission, progression, recognition and certification </a:t>
            </a:r>
            <a:endParaRPr lang="en-US" dirty="0">
              <a:solidFill>
                <a:schemeClr val="bg1"/>
              </a:solidFill>
            </a:endParaRPr>
          </a:p>
          <a:p>
            <a:r>
              <a:rPr lang="en-US" b="1" dirty="0">
                <a:solidFill>
                  <a:schemeClr val="bg1"/>
                </a:solidFill>
              </a:rPr>
              <a:t>Standard: </a:t>
            </a:r>
            <a:endParaRPr lang="en-US" dirty="0">
              <a:solidFill>
                <a:schemeClr val="bg1"/>
              </a:solidFill>
            </a:endParaRPr>
          </a:p>
          <a:p>
            <a:r>
              <a:rPr lang="en-US" dirty="0">
                <a:solidFill>
                  <a:schemeClr val="bg1"/>
                </a:solidFill>
              </a:rPr>
              <a:t>Institutions should consistently apply pre-defined and published regulations covering all phases of the student “life cycle”, e.g. student admission, progression, recognition and certification. </a:t>
            </a:r>
          </a:p>
        </p:txBody>
      </p:sp>
    </p:spTree>
    <p:extLst>
      <p:ext uri="{BB962C8B-B14F-4D97-AF65-F5344CB8AC3E}">
        <p14:creationId xmlns:p14="http://schemas.microsoft.com/office/powerpoint/2010/main" val="3135764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512" y="476672"/>
            <a:ext cx="9180512" cy="2308324"/>
          </a:xfrm>
          <a:prstGeom prst="rect">
            <a:avLst/>
          </a:prstGeom>
          <a:solidFill>
            <a:schemeClr val="tx2">
              <a:lumMod val="60000"/>
              <a:lumOff val="40000"/>
            </a:schemeClr>
          </a:solidFill>
        </p:spPr>
        <p:txBody>
          <a:bodyPr wrap="square">
            <a:spAutoFit/>
          </a:bodyPr>
          <a:lstStyle/>
          <a:p>
            <a:r>
              <a:rPr lang="en-US" sz="2400" b="1" i="1" dirty="0">
                <a:solidFill>
                  <a:schemeClr val="bg1"/>
                </a:solidFill>
              </a:rPr>
              <a:t>ESG</a:t>
            </a:r>
          </a:p>
          <a:p>
            <a:r>
              <a:rPr lang="en-US" sz="2400" b="1" i="1" dirty="0" smtClean="0">
                <a:solidFill>
                  <a:schemeClr val="bg1"/>
                </a:solidFill>
              </a:rPr>
              <a:t>Part </a:t>
            </a:r>
            <a:r>
              <a:rPr lang="en-US" sz="2400" b="1" i="1" dirty="0">
                <a:solidFill>
                  <a:schemeClr val="bg1"/>
                </a:solidFill>
              </a:rPr>
              <a:t>1: Standards and guidelines for internal quality assurance </a:t>
            </a:r>
            <a:endParaRPr lang="en-US" sz="2400" b="1" i="1" dirty="0" smtClean="0">
              <a:solidFill>
                <a:schemeClr val="bg1"/>
              </a:solidFill>
            </a:endParaRPr>
          </a:p>
          <a:p>
            <a:endParaRPr lang="en-US" sz="2400" dirty="0">
              <a:solidFill>
                <a:schemeClr val="bg1"/>
              </a:solidFill>
            </a:endParaRPr>
          </a:p>
          <a:p>
            <a:r>
              <a:rPr lang="en-US" b="1" dirty="0">
                <a:solidFill>
                  <a:schemeClr val="bg1"/>
                </a:solidFill>
              </a:rPr>
              <a:t>1.5 Teaching staff </a:t>
            </a:r>
            <a:endParaRPr lang="en-US" dirty="0">
              <a:solidFill>
                <a:schemeClr val="bg1"/>
              </a:solidFill>
            </a:endParaRPr>
          </a:p>
          <a:p>
            <a:r>
              <a:rPr lang="en-US" b="1" dirty="0">
                <a:solidFill>
                  <a:schemeClr val="bg1"/>
                </a:solidFill>
              </a:rPr>
              <a:t>Standard: </a:t>
            </a:r>
            <a:endParaRPr lang="en-US" dirty="0">
              <a:solidFill>
                <a:schemeClr val="bg1"/>
              </a:solidFill>
            </a:endParaRPr>
          </a:p>
          <a:p>
            <a:r>
              <a:rPr lang="en-US" dirty="0">
                <a:solidFill>
                  <a:schemeClr val="bg1"/>
                </a:solidFill>
              </a:rPr>
              <a:t>Institutions should assure themselves of the competence of their teachers. They should apply fair and transparent processes for the recruitment and development of the staff. </a:t>
            </a:r>
          </a:p>
        </p:txBody>
      </p:sp>
      <p:sp>
        <p:nvSpPr>
          <p:cNvPr id="5" name="Rectangle 4"/>
          <p:cNvSpPr/>
          <p:nvPr/>
        </p:nvSpPr>
        <p:spPr>
          <a:xfrm>
            <a:off x="15776" y="3645024"/>
            <a:ext cx="9144000" cy="2092881"/>
          </a:xfrm>
          <a:prstGeom prst="rect">
            <a:avLst/>
          </a:prstGeom>
          <a:solidFill>
            <a:schemeClr val="accent5">
              <a:lumMod val="20000"/>
              <a:lumOff val="80000"/>
            </a:schemeClr>
          </a:solidFill>
        </p:spPr>
        <p:txBody>
          <a:bodyPr wrap="square">
            <a:spAutoFit/>
          </a:bodyPr>
          <a:lstStyle/>
          <a:p>
            <a:r>
              <a:rPr lang="pt-PT" sz="2000" b="1" dirty="0"/>
              <a:t>Referenciais A3ES  nos processos de Auditoria aos Sistemas Internos de Garantia de Qualidade</a:t>
            </a:r>
          </a:p>
          <a:p>
            <a:endParaRPr lang="pt-PT" b="1" dirty="0" smtClean="0"/>
          </a:p>
          <a:p>
            <a:r>
              <a:rPr lang="pt-PT" b="1" dirty="0" smtClean="0"/>
              <a:t>Referencial </a:t>
            </a:r>
            <a:r>
              <a:rPr lang="pt-PT" b="1" dirty="0"/>
              <a:t>9 – </a:t>
            </a:r>
            <a:r>
              <a:rPr lang="pt-PT" b="1" i="1" dirty="0"/>
              <a:t>Recursos humanos</a:t>
            </a:r>
            <a:r>
              <a:rPr lang="pt-PT" i="1" dirty="0"/>
              <a:t>: A instituição conta com mecanismos apropriados, aplicados de forma justa e transparente, para assegurar que o recrutamento, gestão e formação do seu pessoal docente e pessoal de apoio se efetua com as devidas garantias de qualificação e competência para que possam cumprir com eficácia as funções que lhes são próprias.</a:t>
            </a:r>
            <a:endParaRPr lang="en-US" dirty="0"/>
          </a:p>
        </p:txBody>
      </p:sp>
    </p:spTree>
    <p:extLst>
      <p:ext uri="{BB962C8B-B14F-4D97-AF65-F5344CB8AC3E}">
        <p14:creationId xmlns:p14="http://schemas.microsoft.com/office/powerpoint/2010/main" val="4836808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63312"/>
            <a:ext cx="9123170" cy="2677656"/>
          </a:xfrm>
          <a:prstGeom prst="rect">
            <a:avLst/>
          </a:prstGeom>
          <a:solidFill>
            <a:schemeClr val="tx2">
              <a:lumMod val="60000"/>
              <a:lumOff val="40000"/>
            </a:schemeClr>
          </a:solidFill>
        </p:spPr>
        <p:txBody>
          <a:bodyPr wrap="square">
            <a:spAutoFit/>
          </a:bodyPr>
          <a:lstStyle/>
          <a:p>
            <a:r>
              <a:rPr lang="en-US" sz="2400" b="1" i="1" dirty="0">
                <a:solidFill>
                  <a:schemeClr val="bg1"/>
                </a:solidFill>
              </a:rPr>
              <a:t>ESG</a:t>
            </a:r>
          </a:p>
          <a:p>
            <a:r>
              <a:rPr lang="en-US" sz="2400" b="1" i="1" dirty="0" smtClean="0">
                <a:solidFill>
                  <a:schemeClr val="bg1"/>
                </a:solidFill>
              </a:rPr>
              <a:t>Part </a:t>
            </a:r>
            <a:r>
              <a:rPr lang="en-US" sz="2400" b="1" i="1" dirty="0">
                <a:solidFill>
                  <a:schemeClr val="bg1"/>
                </a:solidFill>
              </a:rPr>
              <a:t>1: Standards and guidelines for internal quality assurance </a:t>
            </a:r>
            <a:endParaRPr lang="en-US" sz="2400" b="1" i="1" dirty="0" smtClean="0">
              <a:solidFill>
                <a:schemeClr val="bg1"/>
              </a:solidFill>
            </a:endParaRPr>
          </a:p>
          <a:p>
            <a:endParaRPr lang="en-US" sz="2400" b="1" i="1" dirty="0" smtClean="0">
              <a:solidFill>
                <a:schemeClr val="bg1"/>
              </a:solidFill>
            </a:endParaRPr>
          </a:p>
          <a:p>
            <a:endParaRPr lang="en-US" sz="2400" dirty="0">
              <a:solidFill>
                <a:schemeClr val="bg1"/>
              </a:solidFill>
            </a:endParaRPr>
          </a:p>
          <a:p>
            <a:r>
              <a:rPr lang="en-US" b="1" dirty="0">
                <a:solidFill>
                  <a:schemeClr val="bg1"/>
                </a:solidFill>
              </a:rPr>
              <a:t>1.6 Learning resources and student support </a:t>
            </a:r>
            <a:endParaRPr lang="en-US" dirty="0">
              <a:solidFill>
                <a:schemeClr val="bg1"/>
              </a:solidFill>
            </a:endParaRPr>
          </a:p>
          <a:p>
            <a:r>
              <a:rPr lang="en-US" b="1" dirty="0">
                <a:solidFill>
                  <a:schemeClr val="bg1"/>
                </a:solidFill>
              </a:rPr>
              <a:t>Standard: </a:t>
            </a:r>
            <a:endParaRPr lang="en-US" dirty="0">
              <a:solidFill>
                <a:schemeClr val="bg1"/>
              </a:solidFill>
            </a:endParaRPr>
          </a:p>
          <a:p>
            <a:r>
              <a:rPr lang="en-US" dirty="0">
                <a:solidFill>
                  <a:schemeClr val="bg1"/>
                </a:solidFill>
              </a:rPr>
              <a:t>Institutions should have appropriate funding for learning and teaching activities and ensure that adequate and readily accessible learning resources and student support are provided. </a:t>
            </a:r>
          </a:p>
        </p:txBody>
      </p:sp>
      <p:sp>
        <p:nvSpPr>
          <p:cNvPr id="3" name="Rectangle 2"/>
          <p:cNvSpPr/>
          <p:nvPr/>
        </p:nvSpPr>
        <p:spPr>
          <a:xfrm>
            <a:off x="-10415" y="4005064"/>
            <a:ext cx="9144000" cy="2092881"/>
          </a:xfrm>
          <a:prstGeom prst="rect">
            <a:avLst/>
          </a:prstGeom>
          <a:solidFill>
            <a:schemeClr val="accent5">
              <a:lumMod val="20000"/>
              <a:lumOff val="80000"/>
            </a:schemeClr>
          </a:solidFill>
        </p:spPr>
        <p:txBody>
          <a:bodyPr wrap="square">
            <a:spAutoFit/>
          </a:bodyPr>
          <a:lstStyle/>
          <a:p>
            <a:r>
              <a:rPr lang="pt-PT" sz="2000" b="1" dirty="0"/>
              <a:t>Referenciais A3ES  nos processos de Auditoria aos Sistemas Internos de Garantia de Qualidade</a:t>
            </a:r>
          </a:p>
          <a:p>
            <a:endParaRPr lang="pt-PT" b="1" dirty="0" smtClean="0"/>
          </a:p>
          <a:p>
            <a:r>
              <a:rPr lang="pt-PT" b="1" dirty="0" smtClean="0"/>
              <a:t>Referencial 10 – </a:t>
            </a:r>
            <a:r>
              <a:rPr lang="pt-PT" b="1" i="1" dirty="0"/>
              <a:t>Recursos materiais e serviços</a:t>
            </a:r>
            <a:r>
              <a:rPr lang="pt-PT" i="1" dirty="0"/>
              <a:t>: A instituição está dotada de mecanismos que lhe permitem planear, gerir e melhorar os serviços e recursos materiais com vista ao desenvolvimento adequado das aprendizagens dos estudante</a:t>
            </a:r>
            <a:r>
              <a:rPr lang="pt-PT" dirty="0"/>
              <a:t>s</a:t>
            </a:r>
            <a:r>
              <a:rPr lang="pt-PT" i="1" dirty="0"/>
              <a:t> e demais atividades científico-pedagógicas.</a:t>
            </a:r>
            <a:endParaRPr lang="en-US" dirty="0"/>
          </a:p>
        </p:txBody>
      </p:sp>
    </p:spTree>
    <p:extLst>
      <p:ext uri="{BB962C8B-B14F-4D97-AF65-F5344CB8AC3E}">
        <p14:creationId xmlns:p14="http://schemas.microsoft.com/office/powerpoint/2010/main" val="42873496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76672"/>
            <a:ext cx="9123170" cy="2677656"/>
          </a:xfrm>
          <a:prstGeom prst="rect">
            <a:avLst/>
          </a:prstGeom>
          <a:solidFill>
            <a:schemeClr val="tx2">
              <a:lumMod val="60000"/>
              <a:lumOff val="40000"/>
            </a:schemeClr>
          </a:solidFill>
        </p:spPr>
        <p:txBody>
          <a:bodyPr wrap="square">
            <a:spAutoFit/>
          </a:bodyPr>
          <a:lstStyle/>
          <a:p>
            <a:r>
              <a:rPr lang="en-US" sz="2400" b="1" i="1" dirty="0">
                <a:solidFill>
                  <a:schemeClr val="bg1"/>
                </a:solidFill>
              </a:rPr>
              <a:t>ESG</a:t>
            </a:r>
          </a:p>
          <a:p>
            <a:r>
              <a:rPr lang="en-US" sz="2400" b="1" i="1" dirty="0" smtClean="0">
                <a:solidFill>
                  <a:schemeClr val="bg1"/>
                </a:solidFill>
              </a:rPr>
              <a:t>Part </a:t>
            </a:r>
            <a:r>
              <a:rPr lang="en-US" sz="2400" b="1" i="1" dirty="0">
                <a:solidFill>
                  <a:schemeClr val="bg1"/>
                </a:solidFill>
              </a:rPr>
              <a:t>1: Standards and guidelines for internal quality assurance </a:t>
            </a:r>
            <a:endParaRPr lang="en-US" sz="2400" b="1" i="1" dirty="0" smtClean="0">
              <a:solidFill>
                <a:schemeClr val="bg1"/>
              </a:solidFill>
            </a:endParaRPr>
          </a:p>
          <a:p>
            <a:endParaRPr lang="en-US" sz="2400" b="1" i="1" dirty="0" smtClean="0">
              <a:solidFill>
                <a:schemeClr val="bg1"/>
              </a:solidFill>
            </a:endParaRPr>
          </a:p>
          <a:p>
            <a:endParaRPr lang="en-US" sz="2400" dirty="0">
              <a:solidFill>
                <a:schemeClr val="bg1"/>
              </a:solidFill>
            </a:endParaRPr>
          </a:p>
          <a:p>
            <a:r>
              <a:rPr lang="en-US" b="1" dirty="0">
                <a:solidFill>
                  <a:schemeClr val="bg1"/>
                </a:solidFill>
              </a:rPr>
              <a:t>1.7 Information management </a:t>
            </a:r>
            <a:endParaRPr lang="en-US" dirty="0">
              <a:solidFill>
                <a:schemeClr val="bg1"/>
              </a:solidFill>
            </a:endParaRPr>
          </a:p>
          <a:p>
            <a:r>
              <a:rPr lang="en-US" b="1" dirty="0">
                <a:solidFill>
                  <a:schemeClr val="bg1"/>
                </a:solidFill>
              </a:rPr>
              <a:t>Standard: </a:t>
            </a:r>
            <a:endParaRPr lang="en-US" dirty="0">
              <a:solidFill>
                <a:schemeClr val="bg1"/>
              </a:solidFill>
            </a:endParaRPr>
          </a:p>
          <a:p>
            <a:r>
              <a:rPr lang="en-US" dirty="0">
                <a:solidFill>
                  <a:schemeClr val="bg1"/>
                </a:solidFill>
              </a:rPr>
              <a:t>Institutions should ensure that they collect, </a:t>
            </a:r>
            <a:r>
              <a:rPr lang="en-US" dirty="0" err="1">
                <a:solidFill>
                  <a:schemeClr val="bg1"/>
                </a:solidFill>
              </a:rPr>
              <a:t>analyse</a:t>
            </a:r>
            <a:r>
              <a:rPr lang="en-US" dirty="0">
                <a:solidFill>
                  <a:schemeClr val="bg1"/>
                </a:solidFill>
              </a:rPr>
              <a:t> and use relevant information for the effective management of their </a:t>
            </a:r>
            <a:r>
              <a:rPr lang="en-US" dirty="0" err="1">
                <a:solidFill>
                  <a:schemeClr val="bg1"/>
                </a:solidFill>
              </a:rPr>
              <a:t>programmes</a:t>
            </a:r>
            <a:r>
              <a:rPr lang="en-US" dirty="0">
                <a:solidFill>
                  <a:schemeClr val="bg1"/>
                </a:solidFill>
              </a:rPr>
              <a:t> and other activities. </a:t>
            </a:r>
          </a:p>
        </p:txBody>
      </p:sp>
      <p:sp>
        <p:nvSpPr>
          <p:cNvPr id="3" name="Rectangle 2"/>
          <p:cNvSpPr/>
          <p:nvPr/>
        </p:nvSpPr>
        <p:spPr>
          <a:xfrm>
            <a:off x="-10415" y="4005064"/>
            <a:ext cx="9144000" cy="1815882"/>
          </a:xfrm>
          <a:prstGeom prst="rect">
            <a:avLst/>
          </a:prstGeom>
          <a:solidFill>
            <a:schemeClr val="accent5">
              <a:lumMod val="20000"/>
              <a:lumOff val="80000"/>
            </a:schemeClr>
          </a:solidFill>
        </p:spPr>
        <p:txBody>
          <a:bodyPr wrap="square">
            <a:spAutoFit/>
          </a:bodyPr>
          <a:lstStyle/>
          <a:p>
            <a:r>
              <a:rPr lang="pt-PT" sz="2000" b="1" dirty="0"/>
              <a:t>Referenciais A3ES  nos processos de Auditoria aos Sistemas Internos de Garantia de Qualidade</a:t>
            </a:r>
          </a:p>
          <a:p>
            <a:endParaRPr lang="pt-PT" b="1" dirty="0" smtClean="0"/>
          </a:p>
          <a:p>
            <a:r>
              <a:rPr lang="pt-PT" b="1" dirty="0" smtClean="0"/>
              <a:t>Referencial </a:t>
            </a:r>
            <a:r>
              <a:rPr lang="pt-PT" b="1" dirty="0"/>
              <a:t>11 – </a:t>
            </a:r>
            <a:r>
              <a:rPr lang="pt-PT" b="1" i="1" dirty="0"/>
              <a:t>Gestão da informação</a:t>
            </a:r>
            <a:r>
              <a:rPr lang="pt-PT" i="1" dirty="0"/>
              <a:t>: A instituição está dotada de mecanismos que permitem garantir a recolha, análise e utilização dos resultados e de outra informação relevante para a gestão eficaz dos cursos e demais atividades.</a:t>
            </a:r>
            <a:endParaRPr lang="en-US" dirty="0"/>
          </a:p>
        </p:txBody>
      </p:sp>
    </p:spTree>
    <p:extLst>
      <p:ext uri="{BB962C8B-B14F-4D97-AF65-F5344CB8AC3E}">
        <p14:creationId xmlns:p14="http://schemas.microsoft.com/office/powerpoint/2010/main" val="3158783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76672"/>
            <a:ext cx="9123170" cy="2677656"/>
          </a:xfrm>
          <a:prstGeom prst="rect">
            <a:avLst/>
          </a:prstGeom>
          <a:solidFill>
            <a:schemeClr val="tx2">
              <a:lumMod val="60000"/>
              <a:lumOff val="40000"/>
            </a:schemeClr>
          </a:solidFill>
        </p:spPr>
        <p:txBody>
          <a:bodyPr wrap="square">
            <a:spAutoFit/>
          </a:bodyPr>
          <a:lstStyle/>
          <a:p>
            <a:r>
              <a:rPr lang="en-US" sz="2400" b="1" i="1" dirty="0">
                <a:solidFill>
                  <a:schemeClr val="bg1"/>
                </a:solidFill>
              </a:rPr>
              <a:t>ESG</a:t>
            </a:r>
          </a:p>
          <a:p>
            <a:r>
              <a:rPr lang="en-US" sz="2400" b="1" i="1" dirty="0" smtClean="0">
                <a:solidFill>
                  <a:schemeClr val="bg1"/>
                </a:solidFill>
              </a:rPr>
              <a:t>Part </a:t>
            </a:r>
            <a:r>
              <a:rPr lang="en-US" sz="2400" b="1" i="1" dirty="0">
                <a:solidFill>
                  <a:schemeClr val="bg1"/>
                </a:solidFill>
              </a:rPr>
              <a:t>1: Standards and guidelines for internal quality assurance </a:t>
            </a:r>
            <a:endParaRPr lang="en-US" sz="2400" b="1" i="1" dirty="0" smtClean="0">
              <a:solidFill>
                <a:schemeClr val="bg1"/>
              </a:solidFill>
            </a:endParaRPr>
          </a:p>
          <a:p>
            <a:endParaRPr lang="en-US" sz="2400" b="1" i="1" dirty="0" smtClean="0">
              <a:solidFill>
                <a:schemeClr val="bg1"/>
              </a:solidFill>
            </a:endParaRPr>
          </a:p>
          <a:p>
            <a:endParaRPr lang="en-US" sz="2400" dirty="0">
              <a:solidFill>
                <a:schemeClr val="bg1"/>
              </a:solidFill>
            </a:endParaRPr>
          </a:p>
          <a:p>
            <a:r>
              <a:rPr lang="en-US" b="1" dirty="0">
                <a:solidFill>
                  <a:schemeClr val="bg1"/>
                </a:solidFill>
              </a:rPr>
              <a:t>1.8 Public information </a:t>
            </a:r>
            <a:endParaRPr lang="en-US" dirty="0">
              <a:solidFill>
                <a:schemeClr val="bg1"/>
              </a:solidFill>
            </a:endParaRPr>
          </a:p>
          <a:p>
            <a:r>
              <a:rPr lang="en-US" b="1" dirty="0">
                <a:solidFill>
                  <a:schemeClr val="bg1"/>
                </a:solidFill>
              </a:rPr>
              <a:t>Standard: </a:t>
            </a:r>
            <a:endParaRPr lang="en-US" dirty="0">
              <a:solidFill>
                <a:schemeClr val="bg1"/>
              </a:solidFill>
            </a:endParaRPr>
          </a:p>
          <a:p>
            <a:r>
              <a:rPr lang="en-US" dirty="0">
                <a:solidFill>
                  <a:schemeClr val="bg1"/>
                </a:solidFill>
              </a:rPr>
              <a:t>Institutions should publish information about their activities, including </a:t>
            </a:r>
            <a:r>
              <a:rPr lang="en-US" dirty="0" err="1">
                <a:solidFill>
                  <a:schemeClr val="bg1"/>
                </a:solidFill>
              </a:rPr>
              <a:t>programmes</a:t>
            </a:r>
            <a:r>
              <a:rPr lang="en-US" dirty="0">
                <a:solidFill>
                  <a:schemeClr val="bg1"/>
                </a:solidFill>
              </a:rPr>
              <a:t>, which is clear, accurate, objective, up-to date and readily accessible. </a:t>
            </a:r>
          </a:p>
        </p:txBody>
      </p:sp>
      <p:sp>
        <p:nvSpPr>
          <p:cNvPr id="3" name="Rectangle 2"/>
          <p:cNvSpPr/>
          <p:nvPr/>
        </p:nvSpPr>
        <p:spPr>
          <a:xfrm>
            <a:off x="-10415" y="3933056"/>
            <a:ext cx="9144000" cy="2369880"/>
          </a:xfrm>
          <a:prstGeom prst="rect">
            <a:avLst/>
          </a:prstGeom>
          <a:solidFill>
            <a:schemeClr val="accent5">
              <a:lumMod val="20000"/>
              <a:lumOff val="80000"/>
            </a:schemeClr>
          </a:solidFill>
        </p:spPr>
        <p:txBody>
          <a:bodyPr wrap="square">
            <a:spAutoFit/>
          </a:bodyPr>
          <a:lstStyle/>
          <a:p>
            <a:r>
              <a:rPr lang="pt-PT" sz="2000" b="1" dirty="0"/>
              <a:t>Referenciais A3ES  nos processos de Auditoria aos Sistemas Internos de Garantia de Qualidade</a:t>
            </a:r>
          </a:p>
          <a:p>
            <a:endParaRPr lang="pt-PT" b="1" dirty="0" smtClean="0"/>
          </a:p>
          <a:p>
            <a:r>
              <a:rPr lang="pt-PT" b="1" dirty="0" smtClean="0"/>
              <a:t>Referencial </a:t>
            </a:r>
            <a:r>
              <a:rPr lang="pt-PT" b="1" dirty="0"/>
              <a:t>12 – </a:t>
            </a:r>
            <a:r>
              <a:rPr lang="pt-PT" b="1" i="1" dirty="0"/>
              <a:t>Informação pública</a:t>
            </a:r>
            <a:r>
              <a:rPr lang="pt-PT" i="1" dirty="0"/>
              <a:t>: A instituição está dotada de mecanismos que permitem a publicação de informação clara, precisa, objetiva, atualizada, imparcial e facilmente acessível acerca das atividades que desenvolve</a:t>
            </a:r>
            <a:r>
              <a:rPr lang="pt-PT" dirty="0"/>
              <a:t>.</a:t>
            </a:r>
            <a:endParaRPr lang="en-US" dirty="0"/>
          </a:p>
          <a:p>
            <a:r>
              <a:rPr lang="pt-PT" dirty="0"/>
              <a:t>Incluindo a monitorização do trajeto dos seus diplomados por um período razoável de tempo, na perspetiva da empregabilidade (artigo 18º, alínea e) ii), da Lei nº 38/2007).</a:t>
            </a:r>
            <a:endParaRPr lang="en-US" dirty="0"/>
          </a:p>
        </p:txBody>
      </p:sp>
    </p:spTree>
    <p:extLst>
      <p:ext uri="{BB962C8B-B14F-4D97-AF65-F5344CB8AC3E}">
        <p14:creationId xmlns:p14="http://schemas.microsoft.com/office/powerpoint/2010/main" val="30835875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76672"/>
            <a:ext cx="9123170" cy="3231654"/>
          </a:xfrm>
          <a:prstGeom prst="rect">
            <a:avLst/>
          </a:prstGeom>
          <a:solidFill>
            <a:schemeClr val="tx2">
              <a:lumMod val="60000"/>
              <a:lumOff val="40000"/>
            </a:schemeClr>
          </a:solidFill>
        </p:spPr>
        <p:txBody>
          <a:bodyPr wrap="square">
            <a:spAutoFit/>
          </a:bodyPr>
          <a:lstStyle/>
          <a:p>
            <a:r>
              <a:rPr lang="en-US" sz="2400" b="1" i="1" dirty="0">
                <a:solidFill>
                  <a:schemeClr val="bg1"/>
                </a:solidFill>
              </a:rPr>
              <a:t>ESG</a:t>
            </a:r>
          </a:p>
          <a:p>
            <a:r>
              <a:rPr lang="en-US" sz="2400" b="1" i="1" dirty="0" smtClean="0">
                <a:solidFill>
                  <a:schemeClr val="bg1"/>
                </a:solidFill>
              </a:rPr>
              <a:t>Part </a:t>
            </a:r>
            <a:r>
              <a:rPr lang="en-US" sz="2400" b="1" i="1" dirty="0">
                <a:solidFill>
                  <a:schemeClr val="bg1"/>
                </a:solidFill>
              </a:rPr>
              <a:t>1: Standards and guidelines for internal quality assurance </a:t>
            </a:r>
            <a:endParaRPr lang="en-US" sz="2400" b="1" i="1" dirty="0" smtClean="0">
              <a:solidFill>
                <a:schemeClr val="bg1"/>
              </a:solidFill>
            </a:endParaRPr>
          </a:p>
          <a:p>
            <a:endParaRPr lang="en-US" sz="2400" b="1" i="1" dirty="0" smtClean="0">
              <a:solidFill>
                <a:schemeClr val="bg1"/>
              </a:solidFill>
            </a:endParaRPr>
          </a:p>
          <a:p>
            <a:endParaRPr lang="en-US" sz="2400" dirty="0">
              <a:solidFill>
                <a:schemeClr val="bg1"/>
              </a:solidFill>
            </a:endParaRPr>
          </a:p>
          <a:p>
            <a:r>
              <a:rPr lang="en-US" b="1" dirty="0">
                <a:solidFill>
                  <a:schemeClr val="bg1"/>
                </a:solidFill>
              </a:rPr>
              <a:t>1.9 On-going monitoring and periodic review of </a:t>
            </a:r>
            <a:r>
              <a:rPr lang="en-US" b="1" dirty="0" err="1">
                <a:solidFill>
                  <a:schemeClr val="bg1"/>
                </a:solidFill>
              </a:rPr>
              <a:t>programmes</a:t>
            </a:r>
            <a:r>
              <a:rPr lang="en-US" b="1" dirty="0">
                <a:solidFill>
                  <a:schemeClr val="bg1"/>
                </a:solidFill>
              </a:rPr>
              <a:t> </a:t>
            </a:r>
            <a:endParaRPr lang="en-US" dirty="0">
              <a:solidFill>
                <a:schemeClr val="bg1"/>
              </a:solidFill>
            </a:endParaRPr>
          </a:p>
          <a:p>
            <a:r>
              <a:rPr lang="en-US" b="1" dirty="0">
                <a:solidFill>
                  <a:schemeClr val="bg1"/>
                </a:solidFill>
              </a:rPr>
              <a:t>Standard: </a:t>
            </a:r>
            <a:endParaRPr lang="en-US" dirty="0">
              <a:solidFill>
                <a:schemeClr val="bg1"/>
              </a:solidFill>
            </a:endParaRPr>
          </a:p>
          <a:p>
            <a:r>
              <a:rPr lang="en-US" dirty="0">
                <a:solidFill>
                  <a:schemeClr val="bg1"/>
                </a:solidFill>
              </a:rPr>
              <a:t>Institutions should monitor and periodically review their </a:t>
            </a:r>
            <a:r>
              <a:rPr lang="en-US" dirty="0" err="1">
                <a:solidFill>
                  <a:schemeClr val="bg1"/>
                </a:solidFill>
              </a:rPr>
              <a:t>programmes</a:t>
            </a:r>
            <a:r>
              <a:rPr lang="en-US" dirty="0">
                <a:solidFill>
                  <a:schemeClr val="bg1"/>
                </a:solidFill>
              </a:rPr>
              <a:t> to ensure that they achieve the objectives set for them and respond to the needs of students and society. These reviews should lead to continuous improvement of the </a:t>
            </a:r>
            <a:r>
              <a:rPr lang="en-US" dirty="0" err="1">
                <a:solidFill>
                  <a:schemeClr val="bg1"/>
                </a:solidFill>
              </a:rPr>
              <a:t>programme</a:t>
            </a:r>
            <a:r>
              <a:rPr lang="en-US" dirty="0">
                <a:solidFill>
                  <a:schemeClr val="bg1"/>
                </a:solidFill>
              </a:rPr>
              <a:t>. Any action planned or taken as a result should be communicated to all those concerned. </a:t>
            </a:r>
          </a:p>
        </p:txBody>
      </p:sp>
      <p:sp>
        <p:nvSpPr>
          <p:cNvPr id="3" name="Rectangle 2"/>
          <p:cNvSpPr/>
          <p:nvPr/>
        </p:nvSpPr>
        <p:spPr>
          <a:xfrm>
            <a:off x="0" y="4221088"/>
            <a:ext cx="9144000" cy="2400657"/>
          </a:xfrm>
          <a:prstGeom prst="rect">
            <a:avLst/>
          </a:prstGeom>
          <a:solidFill>
            <a:schemeClr val="accent5">
              <a:lumMod val="20000"/>
              <a:lumOff val="80000"/>
            </a:schemeClr>
          </a:solidFill>
        </p:spPr>
        <p:txBody>
          <a:bodyPr wrap="square">
            <a:spAutoFit/>
          </a:bodyPr>
          <a:lstStyle/>
          <a:p>
            <a:r>
              <a:rPr lang="pt-PT" sz="2000" b="1" dirty="0"/>
              <a:t>Referenciais A3ES  nos processos de Auditoria aos Sistemas Internos de Garantia de Qualidade</a:t>
            </a:r>
          </a:p>
          <a:p>
            <a:endParaRPr lang="pt-PT" sz="2000" b="1" dirty="0" smtClean="0"/>
          </a:p>
          <a:p>
            <a:r>
              <a:rPr lang="pt-PT" b="1" dirty="0" smtClean="0"/>
              <a:t>Referencial </a:t>
            </a:r>
            <a:r>
              <a:rPr lang="pt-PT" b="1" dirty="0"/>
              <a:t>5 – </a:t>
            </a:r>
            <a:r>
              <a:rPr lang="pt-PT" b="1" i="1" dirty="0"/>
              <a:t>Monitorização</a:t>
            </a:r>
            <a:r>
              <a:rPr lang="pt-PT" dirty="0"/>
              <a:t> </a:t>
            </a:r>
            <a:r>
              <a:rPr lang="pt-PT" b="1" i="1" dirty="0"/>
              <a:t>contínua e revisão periódica de programas:</a:t>
            </a:r>
            <a:r>
              <a:rPr lang="pt-PT" i="1" dirty="0"/>
              <a:t> A instituição promove a monitorização e a revisão periódica dos seus cursos, de modo a assegurar que alcançam os objetivos para eles fixados e dão resposta às necessidades dos estudantes e da sociedade. As revisões efetuadas conduzem à melhoria contínua do curso e as ações planeadas ou executadas em resultado desse processo são comunicadas a todos os interessados.</a:t>
            </a:r>
            <a:endParaRPr lang="en-US" dirty="0"/>
          </a:p>
        </p:txBody>
      </p:sp>
    </p:spTree>
    <p:extLst>
      <p:ext uri="{BB962C8B-B14F-4D97-AF65-F5344CB8AC3E}">
        <p14:creationId xmlns:p14="http://schemas.microsoft.com/office/powerpoint/2010/main" val="26857475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76672"/>
            <a:ext cx="9123170" cy="2400657"/>
          </a:xfrm>
          <a:prstGeom prst="rect">
            <a:avLst/>
          </a:prstGeom>
          <a:solidFill>
            <a:schemeClr val="tx2">
              <a:lumMod val="60000"/>
              <a:lumOff val="40000"/>
            </a:schemeClr>
          </a:solidFill>
        </p:spPr>
        <p:txBody>
          <a:bodyPr wrap="square">
            <a:spAutoFit/>
          </a:bodyPr>
          <a:lstStyle/>
          <a:p>
            <a:r>
              <a:rPr lang="en-US" sz="2400" b="1" i="1" dirty="0">
                <a:solidFill>
                  <a:schemeClr val="bg1"/>
                </a:solidFill>
              </a:rPr>
              <a:t>ESG</a:t>
            </a:r>
          </a:p>
          <a:p>
            <a:r>
              <a:rPr lang="en-US" sz="2400" b="1" i="1" dirty="0" smtClean="0">
                <a:solidFill>
                  <a:schemeClr val="bg1"/>
                </a:solidFill>
              </a:rPr>
              <a:t>Part </a:t>
            </a:r>
            <a:r>
              <a:rPr lang="en-US" sz="2400" b="1" i="1" dirty="0">
                <a:solidFill>
                  <a:schemeClr val="bg1"/>
                </a:solidFill>
              </a:rPr>
              <a:t>1: Standards and guidelines for internal quality assurance </a:t>
            </a:r>
            <a:endParaRPr lang="en-US" sz="2400" b="1" i="1" dirty="0" smtClean="0">
              <a:solidFill>
                <a:schemeClr val="bg1"/>
              </a:solidFill>
            </a:endParaRPr>
          </a:p>
          <a:p>
            <a:endParaRPr lang="en-US" sz="2400" b="1" i="1" dirty="0" smtClean="0">
              <a:solidFill>
                <a:schemeClr val="bg1"/>
              </a:solidFill>
            </a:endParaRPr>
          </a:p>
          <a:p>
            <a:endParaRPr lang="en-US" sz="2400" dirty="0">
              <a:solidFill>
                <a:schemeClr val="bg1"/>
              </a:solidFill>
            </a:endParaRPr>
          </a:p>
          <a:p>
            <a:r>
              <a:rPr lang="en-US" b="1" dirty="0">
                <a:solidFill>
                  <a:schemeClr val="bg1"/>
                </a:solidFill>
              </a:rPr>
              <a:t>1.10 Cyclical external quality assurance </a:t>
            </a:r>
            <a:endParaRPr lang="en-US" dirty="0">
              <a:solidFill>
                <a:schemeClr val="bg1"/>
              </a:solidFill>
            </a:endParaRPr>
          </a:p>
          <a:p>
            <a:r>
              <a:rPr lang="en-US" b="1" dirty="0">
                <a:solidFill>
                  <a:schemeClr val="bg1"/>
                </a:solidFill>
              </a:rPr>
              <a:t>Standard: </a:t>
            </a:r>
            <a:endParaRPr lang="en-US" dirty="0">
              <a:solidFill>
                <a:schemeClr val="bg1"/>
              </a:solidFill>
            </a:endParaRPr>
          </a:p>
          <a:p>
            <a:r>
              <a:rPr lang="en-US" dirty="0">
                <a:solidFill>
                  <a:schemeClr val="bg1"/>
                </a:solidFill>
              </a:rPr>
              <a:t>Institutions should undergo external quality assurance in line with the ESG on a cyclical basis. </a:t>
            </a:r>
          </a:p>
        </p:txBody>
      </p:sp>
      <p:sp>
        <p:nvSpPr>
          <p:cNvPr id="3" name="Rectangle 2"/>
          <p:cNvSpPr/>
          <p:nvPr/>
        </p:nvSpPr>
        <p:spPr>
          <a:xfrm>
            <a:off x="0" y="4005064"/>
            <a:ext cx="9144000" cy="1815882"/>
          </a:xfrm>
          <a:prstGeom prst="rect">
            <a:avLst/>
          </a:prstGeom>
          <a:solidFill>
            <a:schemeClr val="accent5">
              <a:lumMod val="20000"/>
              <a:lumOff val="80000"/>
            </a:schemeClr>
          </a:solidFill>
        </p:spPr>
        <p:txBody>
          <a:bodyPr wrap="square">
            <a:spAutoFit/>
          </a:bodyPr>
          <a:lstStyle/>
          <a:p>
            <a:r>
              <a:rPr lang="pt-PT" sz="2000" b="1" dirty="0"/>
              <a:t>Referenciais A3ES  nos processos de Auditoria aos Sistemas Internos de Garantia de Qualidade</a:t>
            </a:r>
          </a:p>
          <a:p>
            <a:endParaRPr lang="pt-PT" b="1" dirty="0" smtClean="0"/>
          </a:p>
          <a:p>
            <a:r>
              <a:rPr lang="pt-PT" b="1" dirty="0" smtClean="0"/>
              <a:t>Referencial </a:t>
            </a:r>
            <a:r>
              <a:rPr lang="pt-PT" b="1" dirty="0"/>
              <a:t>13 – </a:t>
            </a:r>
            <a:r>
              <a:rPr lang="pt-PT" b="1" i="1" dirty="0"/>
              <a:t>Caracter cíclico da garantia externa da qualidade</a:t>
            </a:r>
            <a:r>
              <a:rPr lang="pt-PT" i="1" dirty="0"/>
              <a:t>: A instituição submete-se a processos de avaliação externa periódica, em linha com os Padrões e Orientações Europeus para o Ensino Superior (ESG).</a:t>
            </a:r>
            <a:endParaRPr lang="en-US" dirty="0"/>
          </a:p>
        </p:txBody>
      </p:sp>
    </p:spTree>
    <p:extLst>
      <p:ext uri="{BB962C8B-B14F-4D97-AF65-F5344CB8AC3E}">
        <p14:creationId xmlns:p14="http://schemas.microsoft.com/office/powerpoint/2010/main" val="19794680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15" y="3356992"/>
            <a:ext cx="9144000" cy="923330"/>
          </a:xfrm>
          <a:prstGeom prst="rect">
            <a:avLst/>
          </a:prstGeom>
          <a:solidFill>
            <a:schemeClr val="accent5">
              <a:lumMod val="20000"/>
              <a:lumOff val="80000"/>
            </a:schemeClr>
          </a:solidFill>
        </p:spPr>
        <p:txBody>
          <a:bodyPr wrap="square">
            <a:spAutoFit/>
          </a:bodyPr>
          <a:lstStyle/>
          <a:p>
            <a:r>
              <a:rPr lang="pt-PT" b="1" dirty="0"/>
              <a:t>Referencial 7 – </a:t>
            </a:r>
            <a:r>
              <a:rPr lang="pt-PT" b="1" i="1" dirty="0"/>
              <a:t>Relações com o exterior</a:t>
            </a:r>
            <a:r>
              <a:rPr lang="pt-PT" i="1" dirty="0"/>
              <a:t>: A instituição está dotada de mecanismos para promover, avaliar e melhorar a colaboração interinstitucional e com a comunidade, nomeadamente quanto ao seu contributo para o desenvolvimento regional e nacional</a:t>
            </a:r>
            <a:r>
              <a:rPr lang="pt-PT" dirty="0"/>
              <a:t>.</a:t>
            </a:r>
            <a:endParaRPr lang="en-US" dirty="0"/>
          </a:p>
        </p:txBody>
      </p:sp>
      <p:sp>
        <p:nvSpPr>
          <p:cNvPr id="3" name="Rectangle 2"/>
          <p:cNvSpPr/>
          <p:nvPr/>
        </p:nvSpPr>
        <p:spPr>
          <a:xfrm>
            <a:off x="-10415" y="4614425"/>
            <a:ext cx="9144000" cy="646331"/>
          </a:xfrm>
          <a:prstGeom prst="rect">
            <a:avLst/>
          </a:prstGeom>
          <a:solidFill>
            <a:schemeClr val="accent5">
              <a:lumMod val="20000"/>
              <a:lumOff val="80000"/>
            </a:schemeClr>
          </a:solidFill>
        </p:spPr>
        <p:txBody>
          <a:bodyPr wrap="square">
            <a:spAutoFit/>
          </a:bodyPr>
          <a:lstStyle/>
          <a:p>
            <a:r>
              <a:rPr lang="pt-PT" b="1" dirty="0"/>
              <a:t>Referencial 8 – </a:t>
            </a:r>
            <a:r>
              <a:rPr lang="pt-PT" b="1" i="1" dirty="0"/>
              <a:t>Internacionalização</a:t>
            </a:r>
            <a:r>
              <a:rPr lang="pt-PT" i="1" dirty="0"/>
              <a:t>: A instituição está dotada de mecanismos para promover, avaliar e melhorar as suas atividades de cooperação internacional</a:t>
            </a:r>
            <a:r>
              <a:rPr lang="pt-PT" dirty="0"/>
              <a:t>.</a:t>
            </a:r>
            <a:endParaRPr lang="en-US" dirty="0"/>
          </a:p>
        </p:txBody>
      </p:sp>
      <p:sp>
        <p:nvSpPr>
          <p:cNvPr id="4" name="Rectangle 3"/>
          <p:cNvSpPr/>
          <p:nvPr/>
        </p:nvSpPr>
        <p:spPr>
          <a:xfrm>
            <a:off x="0" y="1868631"/>
            <a:ext cx="9144000" cy="1200329"/>
          </a:xfrm>
          <a:prstGeom prst="rect">
            <a:avLst/>
          </a:prstGeom>
          <a:solidFill>
            <a:schemeClr val="accent5">
              <a:lumMod val="20000"/>
              <a:lumOff val="80000"/>
            </a:schemeClr>
          </a:solidFill>
        </p:spPr>
        <p:txBody>
          <a:bodyPr wrap="square">
            <a:spAutoFit/>
          </a:bodyPr>
          <a:lstStyle/>
          <a:p>
            <a:r>
              <a:rPr lang="pt-PT" b="1" dirty="0"/>
              <a:t>Referencial 6 – </a:t>
            </a:r>
            <a:r>
              <a:rPr lang="pt-PT" b="1" i="1" dirty="0"/>
              <a:t>Investigação e desenvolvimento / Investigação orientada e desenvolvimento profissional de alto nível</a:t>
            </a:r>
            <a:r>
              <a:rPr lang="pt-PT" i="1" dirty="0"/>
              <a:t>: A instituição está dotada de mecanismos para promover, avaliar e melhorar a atividade científica, tecnológica, artística e de desenvolvimento profissional de alto nível adequada à sua missão institucional</a:t>
            </a:r>
            <a:r>
              <a:rPr lang="pt-PT" dirty="0"/>
              <a:t>.</a:t>
            </a:r>
            <a:endParaRPr lang="en-US" dirty="0"/>
          </a:p>
        </p:txBody>
      </p:sp>
      <p:sp>
        <p:nvSpPr>
          <p:cNvPr id="5" name="Rectangle 4"/>
          <p:cNvSpPr/>
          <p:nvPr/>
        </p:nvSpPr>
        <p:spPr>
          <a:xfrm>
            <a:off x="16423" y="404664"/>
            <a:ext cx="9117162" cy="1200329"/>
          </a:xfrm>
          <a:prstGeom prst="rect">
            <a:avLst/>
          </a:prstGeom>
          <a:solidFill>
            <a:schemeClr val="accent5">
              <a:lumMod val="20000"/>
              <a:lumOff val="80000"/>
            </a:schemeClr>
          </a:solidFill>
        </p:spPr>
        <p:txBody>
          <a:bodyPr wrap="square">
            <a:spAutoFit/>
          </a:bodyPr>
          <a:lstStyle/>
          <a:p>
            <a:r>
              <a:rPr lang="pt-PT" sz="2400" b="1" dirty="0" smtClean="0"/>
              <a:t>ESG + 3:</a:t>
            </a:r>
          </a:p>
          <a:p>
            <a:r>
              <a:rPr lang="pt-PT" sz="2400" b="1" dirty="0" smtClean="0"/>
              <a:t>Referenciais </a:t>
            </a:r>
            <a:r>
              <a:rPr lang="pt-PT" sz="2400" b="1" dirty="0"/>
              <a:t>A3ES  nos processos de Auditoria aos Sistemas Internos de Garantia de Qualidade</a:t>
            </a:r>
          </a:p>
        </p:txBody>
      </p:sp>
    </p:spTree>
    <p:extLst>
      <p:ext uri="{BB962C8B-B14F-4D97-AF65-F5344CB8AC3E}">
        <p14:creationId xmlns:p14="http://schemas.microsoft.com/office/powerpoint/2010/main" val="42134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548680"/>
            <a:ext cx="5904656" cy="369332"/>
          </a:xfrm>
          <a:prstGeom prst="rect">
            <a:avLst/>
          </a:prstGeom>
          <a:noFill/>
        </p:spPr>
        <p:txBody>
          <a:bodyPr wrap="square" rtlCol="0">
            <a:spAutoFit/>
          </a:bodyPr>
          <a:lstStyle/>
          <a:p>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7824" y="910664"/>
            <a:ext cx="5772150" cy="407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descr="A3BarraH.png"/>
          <p:cNvPicPr>
            <a:picLocks noChangeAspect="1"/>
          </p:cNvPicPr>
          <p:nvPr/>
        </p:nvPicPr>
        <p:blipFill>
          <a:blip r:embed="rId3"/>
          <a:stretch>
            <a:fillRect/>
          </a:stretch>
        </p:blipFill>
        <p:spPr>
          <a:xfrm>
            <a:off x="0" y="-6011"/>
            <a:ext cx="9144000" cy="953669"/>
          </a:xfrm>
          <a:prstGeom prst="rect">
            <a:avLst/>
          </a:prstGeom>
        </p:spPr>
      </p:pic>
      <p:sp>
        <p:nvSpPr>
          <p:cNvPr id="3" name="Rectangle 2"/>
          <p:cNvSpPr/>
          <p:nvPr/>
        </p:nvSpPr>
        <p:spPr>
          <a:xfrm>
            <a:off x="0" y="2348880"/>
            <a:ext cx="9144000" cy="2923877"/>
          </a:xfrm>
          <a:prstGeom prst="rect">
            <a:avLst/>
          </a:prstGeom>
        </p:spPr>
        <p:txBody>
          <a:bodyPr wrap="square">
            <a:spAutoFit/>
          </a:bodyPr>
          <a:lstStyle/>
          <a:p>
            <a:pPr algn="ctr"/>
            <a:r>
              <a:rPr lang="en-GB" sz="2800" dirty="0"/>
              <a:t>An Introduction to / Fundamentals of Internal Quality </a:t>
            </a:r>
            <a:r>
              <a:rPr lang="en-GB" sz="2800" dirty="0" smtClean="0"/>
              <a:t>Assurance</a:t>
            </a:r>
          </a:p>
          <a:p>
            <a:pPr algn="ctr"/>
            <a:r>
              <a:rPr lang="en-GB" sz="3200" b="1" dirty="0" smtClean="0"/>
              <a:t>ESG 2015</a:t>
            </a:r>
          </a:p>
          <a:p>
            <a:pPr algn="ctr"/>
            <a:r>
              <a:rPr lang="en-GB" sz="2400" dirty="0" smtClean="0"/>
              <a:t>Presentation </a:t>
            </a:r>
            <a:r>
              <a:rPr lang="en-GB" sz="2400" dirty="0"/>
              <a:t>and discussion of the Introduction to the EIQAS </a:t>
            </a:r>
            <a:r>
              <a:rPr lang="en-GB" sz="2400" dirty="0" smtClean="0"/>
              <a:t>GUIDE</a:t>
            </a:r>
          </a:p>
          <a:p>
            <a:pPr algn="ctr"/>
            <a:r>
              <a:rPr lang="en-GB" sz="2400" i="1" dirty="0" smtClean="0">
                <a:solidFill>
                  <a:schemeClr val="bg2">
                    <a:lumMod val="75000"/>
                  </a:schemeClr>
                </a:solidFill>
              </a:rPr>
              <a:t>A </a:t>
            </a:r>
            <a:r>
              <a:rPr lang="en-GB" sz="2400" i="1" dirty="0">
                <a:solidFill>
                  <a:schemeClr val="bg2">
                    <a:lumMod val="75000"/>
                  </a:schemeClr>
                </a:solidFill>
              </a:rPr>
              <a:t>proposal/ draft </a:t>
            </a:r>
            <a:endParaRPr lang="en-GB" sz="2400" i="1" dirty="0" smtClean="0">
              <a:solidFill>
                <a:schemeClr val="bg2">
                  <a:lumMod val="75000"/>
                </a:schemeClr>
              </a:solidFill>
            </a:endParaRPr>
          </a:p>
          <a:p>
            <a:pPr algn="ctr"/>
            <a:endParaRPr lang="en-GB" sz="2400" dirty="0" smtClean="0"/>
          </a:p>
          <a:p>
            <a:pPr algn="ctr"/>
            <a:r>
              <a:rPr lang="en-GB" sz="2400" dirty="0" smtClean="0"/>
              <a:t>Madalena </a:t>
            </a:r>
            <a:r>
              <a:rPr lang="en-GB" sz="2400" dirty="0"/>
              <a:t>Fonseca (A3ES)</a:t>
            </a:r>
            <a:endParaRPr lang="en-US" sz="2400" dirty="0"/>
          </a:p>
        </p:txBody>
      </p:sp>
    </p:spTree>
    <p:extLst>
      <p:ext uri="{BB962C8B-B14F-4D97-AF65-F5344CB8AC3E}">
        <p14:creationId xmlns:p14="http://schemas.microsoft.com/office/powerpoint/2010/main" val="22973306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940088"/>
          </a:xfrm>
          <a:prstGeom prst="rect">
            <a:avLst/>
          </a:prstGeom>
          <a:noFill/>
        </p:spPr>
        <p:txBody>
          <a:bodyPr wrap="square" rtlCol="0">
            <a:spAutoFit/>
          </a:bodyPr>
          <a:lstStyle/>
          <a:p>
            <a:r>
              <a:rPr lang="en-US" sz="2400" dirty="0"/>
              <a:t>Part 2: Standards for external quality </a:t>
            </a:r>
            <a:r>
              <a:rPr lang="en-US" sz="2400" dirty="0" smtClean="0"/>
              <a:t>assurance (I)</a:t>
            </a:r>
          </a:p>
          <a:p>
            <a:endParaRPr lang="en-US" sz="2400" dirty="0" smtClean="0"/>
          </a:p>
          <a:p>
            <a:r>
              <a:rPr lang="en-US" sz="2400" dirty="0" smtClean="0"/>
              <a:t>2.1 </a:t>
            </a:r>
            <a:r>
              <a:rPr lang="en-US" sz="2400" dirty="0"/>
              <a:t>Consideration of internal quality assurance </a:t>
            </a:r>
            <a:endParaRPr lang="en-US" sz="2400" dirty="0" smtClean="0"/>
          </a:p>
          <a:p>
            <a:r>
              <a:rPr lang="en-US" sz="2000" i="1" dirty="0" smtClean="0"/>
              <a:t>External </a:t>
            </a:r>
            <a:r>
              <a:rPr lang="en-US" sz="2000" i="1" dirty="0"/>
              <a:t>quality assurance should address the effectiveness of the internal quality assurance described in Part 1 of the ESG. </a:t>
            </a:r>
            <a:endParaRPr lang="en-US" sz="2000" i="1" dirty="0" smtClean="0"/>
          </a:p>
          <a:p>
            <a:r>
              <a:rPr lang="en-US" sz="2400" dirty="0" smtClean="0"/>
              <a:t>2.2 </a:t>
            </a:r>
            <a:r>
              <a:rPr lang="en-US" sz="2400" dirty="0"/>
              <a:t>Designing methodologies fit for purpose </a:t>
            </a:r>
            <a:endParaRPr lang="en-US" sz="2400" dirty="0" smtClean="0"/>
          </a:p>
          <a:p>
            <a:r>
              <a:rPr lang="en-US" sz="2000" i="1" dirty="0" smtClean="0"/>
              <a:t>External </a:t>
            </a:r>
            <a:r>
              <a:rPr lang="en-US" sz="2000" i="1" dirty="0"/>
              <a:t>quality assurance should be defined and designed specifically to ensure its fitness to achieve the aims and objectives set for it, while taking into account relevant regulations. Stakeholders should be involved in its design and continuous improvement</a:t>
            </a:r>
            <a:r>
              <a:rPr lang="en-US" sz="2000" i="1" dirty="0" smtClean="0"/>
              <a:t>.</a:t>
            </a:r>
          </a:p>
          <a:p>
            <a:r>
              <a:rPr lang="en-US" sz="2400" dirty="0" smtClean="0"/>
              <a:t> </a:t>
            </a:r>
            <a:r>
              <a:rPr lang="en-US" sz="2400" dirty="0"/>
              <a:t>2.3 Implementing processes </a:t>
            </a:r>
            <a:endParaRPr lang="en-US" sz="2400" dirty="0" smtClean="0"/>
          </a:p>
          <a:p>
            <a:r>
              <a:rPr lang="en-US" sz="2000" i="1" dirty="0" smtClean="0"/>
              <a:t>External </a:t>
            </a:r>
            <a:r>
              <a:rPr lang="en-US" sz="2000" i="1" dirty="0"/>
              <a:t>quality assurance processes should be reliable, useful, pre-defined, implemented consistently and published. </a:t>
            </a:r>
            <a:endParaRPr lang="en-US" sz="2000" i="1" dirty="0" smtClean="0"/>
          </a:p>
          <a:p>
            <a:r>
              <a:rPr lang="en-US" sz="2400" b="1" dirty="0" smtClean="0"/>
              <a:t>They </a:t>
            </a:r>
            <a:r>
              <a:rPr lang="en-US" sz="2400" b="1" dirty="0"/>
              <a:t>include </a:t>
            </a:r>
            <a:endParaRPr lang="en-US" sz="2400" b="1" dirty="0" smtClean="0"/>
          </a:p>
          <a:p>
            <a:pPr marL="285750" indent="-285750">
              <a:buFont typeface="Arial" panose="020B0604020202020204" pitchFamily="34" charset="0"/>
              <a:buChar char="•"/>
            </a:pPr>
            <a:r>
              <a:rPr lang="en-US" sz="2400" dirty="0" smtClean="0"/>
              <a:t>a </a:t>
            </a:r>
            <a:r>
              <a:rPr lang="en-US" sz="2400" dirty="0"/>
              <a:t>self-assessment or equivalent; </a:t>
            </a:r>
            <a:endParaRPr lang="en-US" sz="2400" dirty="0" smtClean="0"/>
          </a:p>
          <a:p>
            <a:pPr marL="285750" indent="-285750">
              <a:buFont typeface="Arial" panose="020B0604020202020204" pitchFamily="34" charset="0"/>
              <a:buChar char="•"/>
            </a:pPr>
            <a:r>
              <a:rPr lang="en-US" sz="2400" dirty="0" smtClean="0"/>
              <a:t>an </a:t>
            </a:r>
            <a:r>
              <a:rPr lang="en-US" sz="2400" dirty="0"/>
              <a:t>external assessment normally including a site visit; </a:t>
            </a:r>
            <a:endParaRPr lang="en-US" sz="2400" dirty="0" smtClean="0"/>
          </a:p>
          <a:p>
            <a:pPr marL="285750" indent="-285750">
              <a:buFont typeface="Arial" panose="020B0604020202020204" pitchFamily="34" charset="0"/>
              <a:buChar char="•"/>
            </a:pPr>
            <a:r>
              <a:rPr lang="en-US" sz="2400" dirty="0" smtClean="0"/>
              <a:t>a </a:t>
            </a:r>
            <a:r>
              <a:rPr lang="en-US" sz="2400" dirty="0"/>
              <a:t>report resulting from the external assessment; </a:t>
            </a:r>
            <a:endParaRPr lang="en-US" sz="2400" dirty="0" smtClean="0"/>
          </a:p>
          <a:p>
            <a:pPr marL="285750" indent="-285750">
              <a:buFont typeface="Arial" panose="020B0604020202020204" pitchFamily="34" charset="0"/>
              <a:buChar char="•"/>
            </a:pPr>
            <a:r>
              <a:rPr lang="en-US" sz="2400" dirty="0" smtClean="0"/>
              <a:t>a </a:t>
            </a:r>
            <a:r>
              <a:rPr lang="en-US" sz="2400" dirty="0"/>
              <a:t>consistent </a:t>
            </a:r>
            <a:r>
              <a:rPr lang="en-US" sz="2400" dirty="0" smtClean="0"/>
              <a:t>follow-up</a:t>
            </a:r>
          </a:p>
        </p:txBody>
      </p:sp>
    </p:spTree>
    <p:extLst>
      <p:ext uri="{BB962C8B-B14F-4D97-AF65-F5344CB8AC3E}">
        <p14:creationId xmlns:p14="http://schemas.microsoft.com/office/powerpoint/2010/main" val="13848750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693866"/>
          </a:xfrm>
          <a:prstGeom prst="rect">
            <a:avLst/>
          </a:prstGeom>
          <a:noFill/>
        </p:spPr>
        <p:txBody>
          <a:bodyPr wrap="square" rtlCol="0">
            <a:spAutoFit/>
          </a:bodyPr>
          <a:lstStyle/>
          <a:p>
            <a:r>
              <a:rPr lang="en-US" sz="2400" dirty="0"/>
              <a:t>Part 2: Standards for external quality </a:t>
            </a:r>
            <a:r>
              <a:rPr lang="en-US" sz="2400" dirty="0" smtClean="0"/>
              <a:t>assurance (II)</a:t>
            </a:r>
          </a:p>
          <a:p>
            <a:endParaRPr lang="en-US" sz="2400" dirty="0" smtClean="0"/>
          </a:p>
          <a:p>
            <a:r>
              <a:rPr lang="en-US" sz="2400" dirty="0" smtClean="0"/>
              <a:t>2.4 </a:t>
            </a:r>
            <a:r>
              <a:rPr lang="en-US" sz="2400" dirty="0"/>
              <a:t>Peer-review experts </a:t>
            </a:r>
            <a:endParaRPr lang="en-US" sz="2400" dirty="0" smtClean="0"/>
          </a:p>
          <a:p>
            <a:r>
              <a:rPr lang="en-US" sz="2000" i="1" dirty="0" smtClean="0"/>
              <a:t>External </a:t>
            </a:r>
            <a:r>
              <a:rPr lang="en-US" sz="2000" i="1" dirty="0"/>
              <a:t>quality assurance should be carried out by groups of external experts that include (a) student member(s). </a:t>
            </a:r>
            <a:endParaRPr lang="en-US" sz="2000" i="1" dirty="0" smtClean="0"/>
          </a:p>
          <a:p>
            <a:r>
              <a:rPr lang="en-US" sz="2400" dirty="0" smtClean="0"/>
              <a:t>2.5 </a:t>
            </a:r>
            <a:r>
              <a:rPr lang="en-US" sz="2400" dirty="0"/>
              <a:t>Criteria for outcomes </a:t>
            </a:r>
            <a:endParaRPr lang="en-US" sz="2400" dirty="0" smtClean="0"/>
          </a:p>
          <a:p>
            <a:r>
              <a:rPr lang="en-US" sz="2000" i="1" dirty="0" smtClean="0"/>
              <a:t>Any </a:t>
            </a:r>
            <a:r>
              <a:rPr lang="en-US" sz="2000" i="1" dirty="0"/>
              <a:t>outcomes or </a:t>
            </a:r>
            <a:r>
              <a:rPr lang="en-US" sz="2000" i="1" dirty="0" err="1"/>
              <a:t>judgements</a:t>
            </a:r>
            <a:r>
              <a:rPr lang="en-US" sz="2000" i="1" dirty="0"/>
              <a:t> made as the result of external quality assurance should be based on explicit and published criteria that are applied consistently, irrespective of whether the process leads to a formal decision. </a:t>
            </a:r>
            <a:endParaRPr lang="en-US" sz="2000" i="1" dirty="0" smtClean="0"/>
          </a:p>
          <a:p>
            <a:r>
              <a:rPr lang="en-US" sz="2400" dirty="0" smtClean="0"/>
              <a:t>2.6 </a:t>
            </a:r>
            <a:r>
              <a:rPr lang="en-US" sz="2400" dirty="0"/>
              <a:t>Reporting </a:t>
            </a:r>
            <a:endParaRPr lang="en-US" sz="2400" dirty="0" smtClean="0"/>
          </a:p>
          <a:p>
            <a:r>
              <a:rPr lang="en-US" sz="2000" i="1" dirty="0" smtClean="0"/>
              <a:t>Full </a:t>
            </a:r>
            <a:r>
              <a:rPr lang="en-US" sz="2000" i="1" dirty="0"/>
              <a:t>reports by the experts should be published, clear and accessible to the academic community, external partners and other interested individuals. If the agency takes any formal decision based on the reports, the decision should be published together with the report. </a:t>
            </a:r>
            <a:endParaRPr lang="en-US" sz="2000" i="1" dirty="0" smtClean="0"/>
          </a:p>
          <a:p>
            <a:r>
              <a:rPr lang="en-US" sz="2400" dirty="0" smtClean="0"/>
              <a:t>2.7 </a:t>
            </a:r>
            <a:r>
              <a:rPr lang="en-US" sz="2400" dirty="0"/>
              <a:t>Complaints and appeals </a:t>
            </a:r>
            <a:endParaRPr lang="en-US" sz="2400" dirty="0" smtClean="0"/>
          </a:p>
          <a:p>
            <a:r>
              <a:rPr lang="en-US" sz="2000" i="1" dirty="0" smtClean="0"/>
              <a:t>Complaints </a:t>
            </a:r>
            <a:r>
              <a:rPr lang="en-US" sz="2000" i="1" dirty="0"/>
              <a:t>and appeals processes should be clearly defined as part of the design of external quality assurance processes and communicated to the institutions. </a:t>
            </a:r>
          </a:p>
        </p:txBody>
      </p:sp>
    </p:spTree>
    <p:extLst>
      <p:ext uri="{BB962C8B-B14F-4D97-AF65-F5344CB8AC3E}">
        <p14:creationId xmlns:p14="http://schemas.microsoft.com/office/powerpoint/2010/main" val="42605567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16969"/>
            <a:ext cx="9144000" cy="5632311"/>
          </a:xfrm>
          <a:prstGeom prst="rect">
            <a:avLst/>
          </a:prstGeom>
          <a:noFill/>
        </p:spPr>
        <p:txBody>
          <a:bodyPr wrap="square" rtlCol="0">
            <a:spAutoFit/>
          </a:bodyPr>
          <a:lstStyle/>
          <a:p>
            <a:r>
              <a:rPr lang="en-US" sz="2400" dirty="0"/>
              <a:t>Part 3: Standards for quality assurance </a:t>
            </a:r>
            <a:r>
              <a:rPr lang="en-US" sz="2400" dirty="0" smtClean="0"/>
              <a:t>agencies (I) </a:t>
            </a:r>
          </a:p>
          <a:p>
            <a:endParaRPr lang="en-US" sz="2400" dirty="0" smtClean="0"/>
          </a:p>
          <a:p>
            <a:r>
              <a:rPr lang="en-US" sz="2400" dirty="0" smtClean="0"/>
              <a:t>3.1 </a:t>
            </a:r>
            <a:r>
              <a:rPr lang="en-US" sz="2400" dirty="0"/>
              <a:t>Activities, policy and processes for quality assurance </a:t>
            </a:r>
            <a:endParaRPr lang="en-US" sz="2400" dirty="0" smtClean="0"/>
          </a:p>
          <a:p>
            <a:r>
              <a:rPr lang="en-US" sz="2000" i="1" dirty="0" smtClean="0"/>
              <a:t>Agencies </a:t>
            </a:r>
            <a:r>
              <a:rPr lang="en-US" sz="2000" i="1" dirty="0"/>
              <a:t>should undertake external quality assurance activities as defined in Part 2 of the ESG on a regular basis. They should have clear and explicit goals and objectives that are part of their publicly </a:t>
            </a:r>
            <a:r>
              <a:rPr lang="en-US" sz="2000" i="1" dirty="0" smtClean="0"/>
              <a:t>available </a:t>
            </a:r>
            <a:r>
              <a:rPr lang="en-US" sz="2000" i="1" dirty="0"/>
              <a:t>mission statement. These should translate into the daily work of the agency. Agencies should ensure the involvement of stakeholders in their governance and work. </a:t>
            </a:r>
            <a:endParaRPr lang="en-US" sz="2000" i="1" dirty="0" smtClean="0"/>
          </a:p>
          <a:p>
            <a:endParaRPr lang="en-US" sz="2000" i="1" dirty="0" smtClean="0"/>
          </a:p>
          <a:p>
            <a:r>
              <a:rPr lang="en-US" sz="2400" dirty="0"/>
              <a:t>3.2 Official status </a:t>
            </a:r>
            <a:endParaRPr lang="en-US" sz="2400" dirty="0" smtClean="0"/>
          </a:p>
          <a:p>
            <a:r>
              <a:rPr lang="en-US" sz="2000" i="1" dirty="0" smtClean="0"/>
              <a:t>Agencies </a:t>
            </a:r>
            <a:r>
              <a:rPr lang="en-US" sz="2000" i="1" dirty="0"/>
              <a:t>should have an established legal basis and should be formally </a:t>
            </a:r>
            <a:r>
              <a:rPr lang="en-US" sz="2000" i="1" dirty="0" err="1"/>
              <a:t>recognised</a:t>
            </a:r>
            <a:r>
              <a:rPr lang="en-US" sz="2000" i="1" dirty="0"/>
              <a:t> as quality assurance agencies by competent public authorities. </a:t>
            </a:r>
            <a:endParaRPr lang="en-US" sz="2000" i="1" dirty="0" smtClean="0"/>
          </a:p>
          <a:p>
            <a:endParaRPr lang="en-US" sz="2000" i="1" dirty="0" smtClean="0"/>
          </a:p>
          <a:p>
            <a:r>
              <a:rPr lang="en-US" sz="2400" dirty="0" smtClean="0"/>
              <a:t>3.3 </a:t>
            </a:r>
            <a:r>
              <a:rPr lang="en-US" sz="2400" dirty="0"/>
              <a:t>Independence </a:t>
            </a:r>
            <a:endParaRPr lang="en-US" sz="2400" dirty="0" smtClean="0"/>
          </a:p>
          <a:p>
            <a:r>
              <a:rPr lang="en-US" sz="2000" i="1" dirty="0" smtClean="0"/>
              <a:t>Agencies </a:t>
            </a:r>
            <a:r>
              <a:rPr lang="en-US" sz="2000" i="1" dirty="0"/>
              <a:t>should be independent and act autonomously. They should have full responsibility for their operations and the outcomes of those operations without third party influence. </a:t>
            </a:r>
            <a:endParaRPr lang="en-US" sz="2000" i="1" dirty="0" smtClean="0"/>
          </a:p>
        </p:txBody>
      </p:sp>
    </p:spTree>
    <p:extLst>
      <p:ext uri="{BB962C8B-B14F-4D97-AF65-F5344CB8AC3E}">
        <p14:creationId xmlns:p14="http://schemas.microsoft.com/office/powerpoint/2010/main" val="20066588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55414"/>
            <a:ext cx="9144000" cy="5693866"/>
          </a:xfrm>
          <a:prstGeom prst="rect">
            <a:avLst/>
          </a:prstGeom>
          <a:noFill/>
        </p:spPr>
        <p:txBody>
          <a:bodyPr wrap="square" rtlCol="0">
            <a:spAutoFit/>
          </a:bodyPr>
          <a:lstStyle/>
          <a:p>
            <a:r>
              <a:rPr lang="en-US" sz="2400" dirty="0"/>
              <a:t>Part 3: Standards for quality assurance </a:t>
            </a:r>
            <a:r>
              <a:rPr lang="en-US" sz="2400" dirty="0" smtClean="0"/>
              <a:t>agencies (II) </a:t>
            </a:r>
          </a:p>
          <a:p>
            <a:endParaRPr lang="en-US" sz="2400" dirty="0" smtClean="0"/>
          </a:p>
          <a:p>
            <a:r>
              <a:rPr lang="en-US" sz="2400" dirty="0" smtClean="0"/>
              <a:t>3.4 </a:t>
            </a:r>
            <a:r>
              <a:rPr lang="en-US" sz="2400" dirty="0"/>
              <a:t>Thematic analysis </a:t>
            </a:r>
            <a:endParaRPr lang="en-US" sz="2400" dirty="0" smtClean="0"/>
          </a:p>
          <a:p>
            <a:r>
              <a:rPr lang="en-US" sz="2000" i="1" dirty="0" smtClean="0"/>
              <a:t>Agencies </a:t>
            </a:r>
            <a:r>
              <a:rPr lang="en-US" sz="2000" i="1" dirty="0"/>
              <a:t>should regularly publish reports that describe and </a:t>
            </a:r>
            <a:r>
              <a:rPr lang="en-US" sz="2000" i="1" dirty="0" err="1"/>
              <a:t>analyse</a:t>
            </a:r>
            <a:r>
              <a:rPr lang="en-US" sz="2000" i="1" dirty="0"/>
              <a:t> the general findings of their external quality assurance activities</a:t>
            </a:r>
            <a:r>
              <a:rPr lang="en-US" sz="2000" i="1" dirty="0" smtClean="0"/>
              <a:t>.</a:t>
            </a:r>
          </a:p>
          <a:p>
            <a:r>
              <a:rPr lang="en-US" sz="2000" i="1" dirty="0" smtClean="0"/>
              <a:t> </a:t>
            </a:r>
          </a:p>
          <a:p>
            <a:r>
              <a:rPr lang="en-US" sz="2400" dirty="0" smtClean="0"/>
              <a:t>3.5 </a:t>
            </a:r>
            <a:r>
              <a:rPr lang="en-US" sz="2400" dirty="0"/>
              <a:t>Resources </a:t>
            </a:r>
            <a:endParaRPr lang="en-US" sz="2400" dirty="0" smtClean="0"/>
          </a:p>
          <a:p>
            <a:r>
              <a:rPr lang="en-US" sz="2000" i="1" dirty="0" smtClean="0"/>
              <a:t>Agencies </a:t>
            </a:r>
            <a:r>
              <a:rPr lang="en-US" sz="2000" i="1" dirty="0"/>
              <a:t>should have adequate and appropriate resources, both human and financial, to carry out their work. </a:t>
            </a:r>
            <a:endParaRPr lang="en-US" sz="2000" i="1" dirty="0" smtClean="0"/>
          </a:p>
          <a:p>
            <a:endParaRPr lang="en-US" sz="2000" i="1" dirty="0" smtClean="0"/>
          </a:p>
          <a:p>
            <a:r>
              <a:rPr lang="en-US" sz="2400" dirty="0" smtClean="0"/>
              <a:t>3.6 </a:t>
            </a:r>
            <a:r>
              <a:rPr lang="en-US" sz="2400" dirty="0"/>
              <a:t>Internal quality assurance and professional conduct </a:t>
            </a:r>
            <a:endParaRPr lang="en-US" sz="2400" dirty="0" smtClean="0"/>
          </a:p>
          <a:p>
            <a:r>
              <a:rPr lang="en-US" sz="2000" i="1" dirty="0" smtClean="0"/>
              <a:t>Agencies </a:t>
            </a:r>
            <a:r>
              <a:rPr lang="en-US" sz="2000" i="1" dirty="0"/>
              <a:t>should have in place processes for internal quality assurance related to defining, assuring and enhancing the quality and integrity of their activities. </a:t>
            </a:r>
            <a:endParaRPr lang="en-US" sz="2000" i="1" dirty="0" smtClean="0"/>
          </a:p>
          <a:p>
            <a:endParaRPr lang="en-US" sz="2000" i="1" dirty="0" smtClean="0"/>
          </a:p>
          <a:p>
            <a:r>
              <a:rPr lang="en-US" sz="2400" dirty="0" smtClean="0"/>
              <a:t>3.7 </a:t>
            </a:r>
            <a:r>
              <a:rPr lang="en-US" sz="2400" dirty="0"/>
              <a:t>Cyclical external review of agencies </a:t>
            </a:r>
            <a:endParaRPr lang="en-US" sz="2400" dirty="0" smtClean="0"/>
          </a:p>
          <a:p>
            <a:r>
              <a:rPr lang="en-US" sz="2000" i="1" dirty="0" smtClean="0"/>
              <a:t>Agencies </a:t>
            </a:r>
            <a:r>
              <a:rPr lang="en-US" sz="2000" i="1" dirty="0"/>
              <a:t>should undergo an external review at least once every five years in order to demonstrate their compliance with the ESG. </a:t>
            </a:r>
          </a:p>
        </p:txBody>
      </p:sp>
    </p:spTree>
    <p:extLst>
      <p:ext uri="{BB962C8B-B14F-4D97-AF65-F5344CB8AC3E}">
        <p14:creationId xmlns:p14="http://schemas.microsoft.com/office/powerpoint/2010/main" val="1240533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1" y="2064268"/>
            <a:ext cx="7632849" cy="46050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0" y="467380"/>
            <a:ext cx="9144000" cy="954107"/>
          </a:xfrm>
          <a:prstGeom prst="rect">
            <a:avLst/>
          </a:prstGeom>
          <a:solidFill>
            <a:schemeClr val="tx2">
              <a:lumMod val="60000"/>
              <a:lumOff val="40000"/>
            </a:schemeClr>
          </a:solidFill>
        </p:spPr>
        <p:txBody>
          <a:bodyPr wrap="square">
            <a:spAutoFit/>
          </a:bodyPr>
          <a:lstStyle/>
          <a:p>
            <a:pPr algn="ctr"/>
            <a:r>
              <a:rPr lang="en-US" sz="2800" b="1" dirty="0">
                <a:solidFill>
                  <a:schemeClr val="bg1"/>
                </a:solidFill>
              </a:rPr>
              <a:t>Standards and Guidelines for Quality Assurance in the European Higher Education Area</a:t>
            </a:r>
            <a:endParaRPr lang="pt-PT" sz="2800" b="1" dirty="0">
              <a:solidFill>
                <a:schemeClr val="bg1"/>
              </a:solidFill>
            </a:endParaRPr>
          </a:p>
        </p:txBody>
      </p:sp>
    </p:spTree>
    <p:extLst>
      <p:ext uri="{BB962C8B-B14F-4D97-AF65-F5344CB8AC3E}">
        <p14:creationId xmlns:p14="http://schemas.microsoft.com/office/powerpoint/2010/main" val="2582230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42285"/>
            <a:ext cx="9144000" cy="5262979"/>
          </a:xfrm>
          <a:prstGeom prst="rect">
            <a:avLst/>
          </a:prstGeom>
        </p:spPr>
        <p:txBody>
          <a:bodyPr wrap="square">
            <a:spAutoFit/>
          </a:bodyPr>
          <a:lstStyle/>
          <a:p>
            <a:r>
              <a:rPr lang="en-US" sz="2400" b="1" dirty="0"/>
              <a:t>Setting the context </a:t>
            </a:r>
            <a:endParaRPr lang="en-US" sz="2400" b="1" dirty="0" smtClean="0"/>
          </a:p>
          <a:p>
            <a:endParaRPr lang="en-US" sz="2400" b="1" dirty="0" smtClean="0"/>
          </a:p>
          <a:p>
            <a:pPr marL="342900" indent="-342900">
              <a:buFont typeface="Wingdings" panose="05000000000000000000" pitchFamily="2" charset="2"/>
              <a:buChar char="Ø"/>
            </a:pPr>
            <a:r>
              <a:rPr lang="en-US" sz="2400" i="1" dirty="0" smtClean="0"/>
              <a:t>Higher </a:t>
            </a:r>
            <a:r>
              <a:rPr lang="en-US" sz="2400" i="1" dirty="0"/>
              <a:t>education, research and innovation play a crucial role in supporting social cohesion, economic growth and global competitiveness. Given the desire for European societies to become increasingly knowledge-based, higher education is an essential component of socio-economic and cultural development. At the same time, an increasing demand for skills and competences requires higher education to respond in new ways. </a:t>
            </a:r>
            <a:endParaRPr lang="en-US" sz="2400" i="1" dirty="0" smtClean="0"/>
          </a:p>
          <a:p>
            <a:endParaRPr lang="en-US" sz="2400" i="1" dirty="0"/>
          </a:p>
          <a:p>
            <a:pPr marL="342900" indent="-342900">
              <a:buFont typeface="Wingdings" panose="05000000000000000000" pitchFamily="2" charset="2"/>
              <a:buChar char="Ø"/>
            </a:pPr>
            <a:r>
              <a:rPr lang="en-US" sz="2400" i="1" dirty="0"/>
              <a:t>A key goal of the Standards and Guidelines for Quality Assurance in the European Higher </a:t>
            </a:r>
            <a:r>
              <a:rPr lang="en-US" sz="2400" i="1" dirty="0" smtClean="0"/>
              <a:t>Education Area </a:t>
            </a:r>
            <a:r>
              <a:rPr lang="en-US" sz="2400" i="1" dirty="0"/>
              <a:t>(ESG) is to contribute to the common understanding of quality assurance for learning </a:t>
            </a:r>
            <a:r>
              <a:rPr lang="en-US" sz="2400" i="1" dirty="0" smtClean="0"/>
              <a:t>and teaching </a:t>
            </a:r>
            <a:r>
              <a:rPr lang="en-US" sz="2400" i="1" dirty="0"/>
              <a:t>across borders and among all stakeholders. </a:t>
            </a:r>
            <a:endParaRPr lang="pt-PT" sz="2400" i="1" dirty="0"/>
          </a:p>
        </p:txBody>
      </p:sp>
    </p:spTree>
    <p:extLst>
      <p:ext uri="{BB962C8B-B14F-4D97-AF65-F5344CB8AC3E}">
        <p14:creationId xmlns:p14="http://schemas.microsoft.com/office/powerpoint/2010/main" val="2913121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88977"/>
            <a:ext cx="9144000" cy="5632311"/>
          </a:xfrm>
          <a:prstGeom prst="rect">
            <a:avLst/>
          </a:prstGeom>
        </p:spPr>
        <p:txBody>
          <a:bodyPr wrap="square">
            <a:spAutoFit/>
          </a:bodyPr>
          <a:lstStyle/>
          <a:p>
            <a:r>
              <a:rPr lang="en-US" sz="2400" b="1" dirty="0"/>
              <a:t>Scope and Concepts </a:t>
            </a:r>
            <a:endParaRPr lang="en-US" sz="2400" b="1" dirty="0" smtClean="0"/>
          </a:p>
          <a:p>
            <a:endParaRPr lang="en-US" sz="2400" b="1" dirty="0" smtClean="0"/>
          </a:p>
          <a:p>
            <a:pPr marL="342900" indent="-342900">
              <a:buFont typeface="Wingdings" panose="05000000000000000000" pitchFamily="2" charset="2"/>
              <a:buChar char="Ø"/>
            </a:pPr>
            <a:r>
              <a:rPr lang="en-US" sz="2400" i="1" dirty="0" smtClean="0"/>
              <a:t>The </a:t>
            </a:r>
            <a:r>
              <a:rPr lang="en-US" sz="2400" i="1" dirty="0"/>
              <a:t>ESG are a set of standards and guidelines for internal and external quality assurance in higher education. </a:t>
            </a:r>
            <a:endParaRPr lang="en-US" sz="2400" i="1" dirty="0" smtClean="0"/>
          </a:p>
          <a:p>
            <a:pPr marL="342900" indent="-342900">
              <a:buFont typeface="Wingdings" panose="05000000000000000000" pitchFamily="2" charset="2"/>
              <a:buChar char="Ø"/>
            </a:pPr>
            <a:endParaRPr lang="en-US" sz="2400" i="1" dirty="0"/>
          </a:p>
          <a:p>
            <a:pPr marL="342900" indent="-342900">
              <a:buFont typeface="Wingdings" panose="05000000000000000000" pitchFamily="2" charset="2"/>
              <a:buChar char="Ø"/>
            </a:pPr>
            <a:r>
              <a:rPr lang="en-US" sz="2400" i="1" dirty="0"/>
              <a:t>The focus of the ESG is on quality assurance related to learning and teaching in higher education, including the learning environment and relevant links to research and innovation. </a:t>
            </a:r>
            <a:endParaRPr lang="en-US" sz="2400" i="1" dirty="0" smtClean="0"/>
          </a:p>
          <a:p>
            <a:pPr marL="342900" indent="-342900">
              <a:buFont typeface="Wingdings" panose="05000000000000000000" pitchFamily="2" charset="2"/>
              <a:buChar char="Ø"/>
            </a:pPr>
            <a:endParaRPr lang="en-US" sz="2400" i="1" dirty="0"/>
          </a:p>
          <a:p>
            <a:pPr marL="342900" indent="-342900">
              <a:buFont typeface="Wingdings" panose="05000000000000000000" pitchFamily="2" charset="2"/>
              <a:buChar char="Ø"/>
            </a:pPr>
            <a:r>
              <a:rPr lang="en-US" sz="2400" i="1" dirty="0"/>
              <a:t>The ESG apply to all higher education offered in the EHEA regardless of the mode of study or </a:t>
            </a:r>
            <a:r>
              <a:rPr lang="en-US" sz="2400" i="1" dirty="0" smtClean="0"/>
              <a:t>place of </a:t>
            </a:r>
            <a:r>
              <a:rPr lang="en-US" sz="2400" i="1" dirty="0"/>
              <a:t>delivery</a:t>
            </a:r>
            <a:r>
              <a:rPr lang="en-US" sz="2400" i="1" dirty="0" smtClean="0"/>
              <a:t>.</a:t>
            </a:r>
          </a:p>
          <a:p>
            <a:pPr marL="342900" indent="-342900">
              <a:buFont typeface="Wingdings" panose="05000000000000000000" pitchFamily="2" charset="2"/>
              <a:buChar char="Ø"/>
            </a:pPr>
            <a:endParaRPr lang="en-US" sz="2400" i="1" dirty="0" smtClean="0"/>
          </a:p>
          <a:p>
            <a:pPr marL="342900" indent="-342900">
              <a:buFont typeface="Wingdings" panose="05000000000000000000" pitchFamily="2" charset="2"/>
              <a:buChar char="Ø"/>
            </a:pPr>
            <a:r>
              <a:rPr lang="en-US" sz="2400" i="1" dirty="0"/>
              <a:t>At the heart of all quality assurance activities are the twin purposes of accountability </a:t>
            </a:r>
            <a:r>
              <a:rPr lang="en-US" sz="2400" i="1" dirty="0" smtClean="0"/>
              <a:t>and enhancement</a:t>
            </a:r>
            <a:r>
              <a:rPr lang="en-US" sz="2400" i="1" dirty="0"/>
              <a:t>. Taken together, these create trust in the higher education institution’s performance. </a:t>
            </a:r>
            <a:endParaRPr lang="pt-PT" sz="2400" i="1" dirty="0"/>
          </a:p>
        </p:txBody>
      </p:sp>
    </p:spTree>
    <p:extLst>
      <p:ext uri="{BB962C8B-B14F-4D97-AF65-F5344CB8AC3E}">
        <p14:creationId xmlns:p14="http://schemas.microsoft.com/office/powerpoint/2010/main" val="614802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88977"/>
            <a:ext cx="9144000" cy="5816977"/>
          </a:xfrm>
          <a:prstGeom prst="rect">
            <a:avLst/>
          </a:prstGeom>
        </p:spPr>
        <p:txBody>
          <a:bodyPr wrap="square">
            <a:spAutoFit/>
          </a:bodyPr>
          <a:lstStyle/>
          <a:p>
            <a:r>
              <a:rPr lang="en-US" sz="2400" b="1" dirty="0" smtClean="0"/>
              <a:t>Purposes </a:t>
            </a:r>
            <a:r>
              <a:rPr lang="en-US" sz="2400" b="1" dirty="0"/>
              <a:t>and principles </a:t>
            </a:r>
            <a:endParaRPr lang="en-US" sz="2400" b="1" dirty="0" smtClean="0"/>
          </a:p>
          <a:p>
            <a:endParaRPr lang="en-US" sz="2400" dirty="0"/>
          </a:p>
          <a:p>
            <a:r>
              <a:rPr lang="en-US" sz="2400" dirty="0" smtClean="0"/>
              <a:t>The </a:t>
            </a:r>
            <a:r>
              <a:rPr lang="en-US" sz="2400" dirty="0"/>
              <a:t>ESG have the following purposes</a:t>
            </a:r>
            <a:r>
              <a:rPr lang="en-US" sz="2400" dirty="0" smtClean="0"/>
              <a:t>:</a:t>
            </a:r>
          </a:p>
          <a:p>
            <a:r>
              <a:rPr lang="en-US" sz="2400" dirty="0" smtClean="0"/>
              <a:t> </a:t>
            </a:r>
            <a:endParaRPr lang="en-US" sz="2400" dirty="0"/>
          </a:p>
          <a:p>
            <a:pPr marL="342900" indent="-342900">
              <a:lnSpc>
                <a:spcPct val="150000"/>
              </a:lnSpc>
              <a:buFont typeface="Wingdings" panose="05000000000000000000" pitchFamily="2" charset="2"/>
              <a:buChar char="Ø"/>
            </a:pPr>
            <a:r>
              <a:rPr lang="en-US" sz="2400" i="1" dirty="0" smtClean="0"/>
              <a:t>They </a:t>
            </a:r>
            <a:r>
              <a:rPr lang="en-US" sz="2400" i="1" dirty="0"/>
              <a:t>set a common framework for quality assurance systems for learning and teaching at European, national and institutional level; </a:t>
            </a:r>
            <a:endParaRPr lang="en-US" sz="2400" i="1" dirty="0" smtClean="0"/>
          </a:p>
          <a:p>
            <a:pPr marL="342900" indent="-342900">
              <a:lnSpc>
                <a:spcPct val="150000"/>
              </a:lnSpc>
              <a:buFont typeface="Wingdings" panose="05000000000000000000" pitchFamily="2" charset="2"/>
              <a:buChar char="Ø"/>
            </a:pPr>
            <a:r>
              <a:rPr lang="en-US" sz="2400" i="1" dirty="0" smtClean="0"/>
              <a:t>They </a:t>
            </a:r>
            <a:r>
              <a:rPr lang="en-US" sz="2400" i="1" dirty="0"/>
              <a:t>enable the assurance and improvement of quality of higher education in the European higher education </a:t>
            </a:r>
            <a:r>
              <a:rPr lang="en-US" sz="2400" i="1" dirty="0" smtClean="0"/>
              <a:t>area;</a:t>
            </a:r>
          </a:p>
          <a:p>
            <a:pPr marL="342900" indent="-342900">
              <a:lnSpc>
                <a:spcPct val="150000"/>
              </a:lnSpc>
              <a:buFont typeface="Wingdings" panose="05000000000000000000" pitchFamily="2" charset="2"/>
              <a:buChar char="Ø"/>
            </a:pPr>
            <a:r>
              <a:rPr lang="en-US" sz="2400" i="1" dirty="0"/>
              <a:t>They support mutual trust, thus facilitating recognition and mobility within and across national borders; </a:t>
            </a:r>
            <a:endParaRPr lang="en-US" sz="2400" i="1" dirty="0" smtClean="0"/>
          </a:p>
          <a:p>
            <a:pPr marL="342900" indent="-342900">
              <a:lnSpc>
                <a:spcPct val="150000"/>
              </a:lnSpc>
              <a:buFont typeface="Wingdings" panose="05000000000000000000" pitchFamily="2" charset="2"/>
              <a:buChar char="Ø"/>
            </a:pPr>
            <a:r>
              <a:rPr lang="en-US" sz="2400" i="1" dirty="0" smtClean="0"/>
              <a:t>They </a:t>
            </a:r>
            <a:r>
              <a:rPr lang="en-US" sz="2400" i="1" dirty="0"/>
              <a:t>provide information on quality assurance in the </a:t>
            </a:r>
            <a:r>
              <a:rPr lang="en-US" sz="2400" i="1" dirty="0" smtClean="0"/>
              <a:t>EHEA</a:t>
            </a:r>
          </a:p>
          <a:p>
            <a:endParaRPr lang="en-US" sz="2400" i="1" dirty="0"/>
          </a:p>
        </p:txBody>
      </p:sp>
    </p:spTree>
    <p:extLst>
      <p:ext uri="{BB962C8B-B14F-4D97-AF65-F5344CB8AC3E}">
        <p14:creationId xmlns:p14="http://schemas.microsoft.com/office/powerpoint/2010/main" val="2017055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456" y="980728"/>
            <a:ext cx="9144000" cy="5078313"/>
          </a:xfrm>
          <a:prstGeom prst="rect">
            <a:avLst/>
          </a:prstGeom>
        </p:spPr>
        <p:txBody>
          <a:bodyPr wrap="square">
            <a:spAutoFit/>
          </a:bodyPr>
          <a:lstStyle/>
          <a:p>
            <a:r>
              <a:rPr lang="en-US" sz="2400" b="1" dirty="0"/>
              <a:t>The ESG are based on the following four principles for quality assurance in the EHEA: </a:t>
            </a:r>
            <a:endParaRPr lang="en-US" sz="2400" b="1" dirty="0" smtClean="0"/>
          </a:p>
          <a:p>
            <a:endParaRPr lang="en-US" sz="2400" b="1" dirty="0" smtClean="0"/>
          </a:p>
          <a:p>
            <a:pPr marL="342900" indent="-342900">
              <a:lnSpc>
                <a:spcPct val="150000"/>
              </a:lnSpc>
              <a:buFont typeface="Wingdings" panose="05000000000000000000" pitchFamily="2" charset="2"/>
              <a:buChar char="Ø"/>
            </a:pPr>
            <a:r>
              <a:rPr lang="en-US" sz="2400" i="1" dirty="0" smtClean="0"/>
              <a:t>Higher </a:t>
            </a:r>
            <a:r>
              <a:rPr lang="en-US" sz="2400" i="1" dirty="0"/>
              <a:t>education institutions have primary responsibility for the quality of their provision and its assurance; </a:t>
            </a:r>
            <a:endParaRPr lang="en-US" sz="2400" i="1" dirty="0" smtClean="0"/>
          </a:p>
          <a:p>
            <a:pPr marL="342900" indent="-342900">
              <a:lnSpc>
                <a:spcPct val="150000"/>
              </a:lnSpc>
              <a:buFont typeface="Wingdings" panose="05000000000000000000" pitchFamily="2" charset="2"/>
              <a:buChar char="Ø"/>
            </a:pPr>
            <a:r>
              <a:rPr lang="en-US" sz="2400" i="1" dirty="0" smtClean="0"/>
              <a:t>Quality </a:t>
            </a:r>
            <a:r>
              <a:rPr lang="en-US" sz="2400" i="1" dirty="0"/>
              <a:t>assurance responds to the diversity of higher education systems, institutions, </a:t>
            </a:r>
            <a:r>
              <a:rPr lang="en-US" sz="2400" i="1" dirty="0" err="1"/>
              <a:t>programmes</a:t>
            </a:r>
            <a:r>
              <a:rPr lang="en-US" sz="2400" i="1" dirty="0"/>
              <a:t> and students; </a:t>
            </a:r>
            <a:endParaRPr lang="en-US" sz="2400" i="1" dirty="0" smtClean="0"/>
          </a:p>
          <a:p>
            <a:pPr marL="342900" indent="-342900">
              <a:lnSpc>
                <a:spcPct val="150000"/>
              </a:lnSpc>
              <a:buFont typeface="Wingdings" panose="05000000000000000000" pitchFamily="2" charset="2"/>
              <a:buChar char="Ø"/>
            </a:pPr>
            <a:r>
              <a:rPr lang="en-US" sz="2400" i="1" dirty="0" smtClean="0"/>
              <a:t>Quality </a:t>
            </a:r>
            <a:r>
              <a:rPr lang="en-US" sz="2400" i="1" dirty="0"/>
              <a:t>assurance supports the development of a quality </a:t>
            </a:r>
            <a:r>
              <a:rPr lang="en-US" sz="2400" i="1" dirty="0" smtClean="0"/>
              <a:t>culture;</a:t>
            </a:r>
          </a:p>
          <a:p>
            <a:pPr marL="342900" indent="-342900">
              <a:lnSpc>
                <a:spcPct val="150000"/>
              </a:lnSpc>
              <a:buFont typeface="Wingdings" panose="05000000000000000000" pitchFamily="2" charset="2"/>
              <a:buChar char="Ø"/>
            </a:pPr>
            <a:r>
              <a:rPr lang="en-US" sz="2400" i="1" dirty="0" smtClean="0"/>
              <a:t>Quality </a:t>
            </a:r>
            <a:r>
              <a:rPr lang="en-US" sz="2400" i="1" dirty="0"/>
              <a:t>assurance takes into account the needs and expectations of students, all other stakeholders and society. </a:t>
            </a:r>
            <a:endParaRPr lang="pt-PT" sz="2400" i="1" dirty="0"/>
          </a:p>
        </p:txBody>
      </p:sp>
    </p:spTree>
    <p:extLst>
      <p:ext uri="{BB962C8B-B14F-4D97-AF65-F5344CB8AC3E}">
        <p14:creationId xmlns:p14="http://schemas.microsoft.com/office/powerpoint/2010/main" val="1702260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48784"/>
            <a:ext cx="9144000" cy="3416320"/>
          </a:xfrm>
          <a:prstGeom prst="rect">
            <a:avLst/>
          </a:prstGeom>
        </p:spPr>
        <p:txBody>
          <a:bodyPr wrap="square">
            <a:spAutoFit/>
          </a:bodyPr>
          <a:lstStyle/>
          <a:p>
            <a:r>
              <a:rPr lang="en-US" sz="2400" b="1" dirty="0"/>
              <a:t>The standards for quality assurance have been divided into three parts: </a:t>
            </a:r>
            <a:endParaRPr lang="en-US" sz="2400" b="1" dirty="0" smtClean="0"/>
          </a:p>
          <a:p>
            <a:endParaRPr lang="en-US" sz="2400" b="1" dirty="0"/>
          </a:p>
          <a:p>
            <a:pPr marL="342900" indent="-342900">
              <a:lnSpc>
                <a:spcPct val="200000"/>
              </a:lnSpc>
              <a:buFont typeface="Wingdings" panose="05000000000000000000" pitchFamily="2" charset="2"/>
              <a:buChar char="Ø"/>
            </a:pPr>
            <a:r>
              <a:rPr lang="en-US" sz="2400" i="1" dirty="0" smtClean="0"/>
              <a:t>Internal </a:t>
            </a:r>
            <a:r>
              <a:rPr lang="en-US" sz="2400" i="1" dirty="0"/>
              <a:t>quality assurance </a:t>
            </a:r>
            <a:endParaRPr lang="en-US" sz="2400" i="1" dirty="0" smtClean="0"/>
          </a:p>
          <a:p>
            <a:pPr marL="342900" indent="-342900">
              <a:lnSpc>
                <a:spcPct val="200000"/>
              </a:lnSpc>
              <a:buFont typeface="Wingdings" panose="05000000000000000000" pitchFamily="2" charset="2"/>
              <a:buChar char="Ø"/>
            </a:pPr>
            <a:r>
              <a:rPr lang="en-US" sz="2400" i="1" dirty="0" smtClean="0"/>
              <a:t>External </a:t>
            </a:r>
            <a:r>
              <a:rPr lang="en-US" sz="2400" i="1" dirty="0"/>
              <a:t>quality assurance </a:t>
            </a:r>
            <a:endParaRPr lang="en-US" sz="2400" i="1" dirty="0" smtClean="0"/>
          </a:p>
          <a:p>
            <a:pPr marL="342900" indent="-342900">
              <a:lnSpc>
                <a:spcPct val="200000"/>
              </a:lnSpc>
              <a:buFont typeface="Wingdings" panose="05000000000000000000" pitchFamily="2" charset="2"/>
              <a:buChar char="Ø"/>
            </a:pPr>
            <a:r>
              <a:rPr lang="en-US" sz="2400" i="1" dirty="0" smtClean="0"/>
              <a:t>Quality </a:t>
            </a:r>
            <a:r>
              <a:rPr lang="en-US" sz="2400" i="1" dirty="0"/>
              <a:t>assurance agencies </a:t>
            </a:r>
            <a:endParaRPr lang="pt-PT" sz="2400" i="1" dirty="0"/>
          </a:p>
        </p:txBody>
      </p:sp>
    </p:spTree>
    <p:extLst>
      <p:ext uri="{BB962C8B-B14F-4D97-AF65-F5344CB8AC3E}">
        <p14:creationId xmlns:p14="http://schemas.microsoft.com/office/powerpoint/2010/main" val="992024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512" y="4205406"/>
            <a:ext cx="9180512" cy="1815882"/>
          </a:xfrm>
          <a:prstGeom prst="rect">
            <a:avLst/>
          </a:prstGeom>
          <a:solidFill>
            <a:schemeClr val="accent5">
              <a:lumMod val="20000"/>
              <a:lumOff val="80000"/>
            </a:schemeClr>
          </a:solidFill>
        </p:spPr>
        <p:txBody>
          <a:bodyPr wrap="square">
            <a:spAutoFit/>
          </a:bodyPr>
          <a:lstStyle/>
          <a:p>
            <a:r>
              <a:rPr lang="pt-PT" sz="2000" b="1" dirty="0" smtClean="0"/>
              <a:t>Referenciais A3ES  nos processos de Auditoria aos Sistemas Internos de Garantia de Qualidade</a:t>
            </a:r>
          </a:p>
          <a:p>
            <a:endParaRPr lang="pt-PT" b="1" dirty="0"/>
          </a:p>
          <a:p>
            <a:r>
              <a:rPr lang="pt-PT" b="1" dirty="0" smtClean="0"/>
              <a:t>Referencial </a:t>
            </a:r>
            <a:r>
              <a:rPr lang="pt-PT" b="1" dirty="0"/>
              <a:t>1 - </a:t>
            </a:r>
            <a:r>
              <a:rPr lang="pt-PT" b="1" i="1" dirty="0"/>
              <a:t>Adoção de política e prossecução de objetivos de qualidade:</a:t>
            </a:r>
            <a:r>
              <a:rPr lang="pt-PT" dirty="0"/>
              <a:t> </a:t>
            </a:r>
            <a:r>
              <a:rPr lang="pt-PT" i="1" dirty="0"/>
              <a:t>A instituição consolidou uma cultura de qualidade, apoiada numa política e em objetivos de qualidade formalmente definidos e publicamente disponíveis</a:t>
            </a:r>
            <a:r>
              <a:rPr lang="pt-PT" dirty="0"/>
              <a:t>.</a:t>
            </a:r>
            <a:endParaRPr lang="en-US" dirty="0"/>
          </a:p>
        </p:txBody>
      </p:sp>
      <p:sp>
        <p:nvSpPr>
          <p:cNvPr id="4" name="Rectangle 3"/>
          <p:cNvSpPr/>
          <p:nvPr/>
        </p:nvSpPr>
        <p:spPr>
          <a:xfrm>
            <a:off x="0" y="422662"/>
            <a:ext cx="9123170" cy="2862322"/>
          </a:xfrm>
          <a:prstGeom prst="rect">
            <a:avLst/>
          </a:prstGeom>
          <a:solidFill>
            <a:schemeClr val="tx2">
              <a:lumMod val="60000"/>
              <a:lumOff val="40000"/>
            </a:schemeClr>
          </a:solidFill>
        </p:spPr>
        <p:txBody>
          <a:bodyPr wrap="square">
            <a:spAutoFit/>
          </a:bodyPr>
          <a:lstStyle/>
          <a:p>
            <a:r>
              <a:rPr lang="en-US" sz="2400" b="1" i="1" dirty="0" smtClean="0">
                <a:solidFill>
                  <a:schemeClr val="bg1"/>
                </a:solidFill>
              </a:rPr>
              <a:t>ESG</a:t>
            </a:r>
          </a:p>
          <a:p>
            <a:r>
              <a:rPr lang="en-US" sz="2400" b="1" i="1" dirty="0" smtClean="0">
                <a:solidFill>
                  <a:schemeClr val="bg1"/>
                </a:solidFill>
              </a:rPr>
              <a:t>Part </a:t>
            </a:r>
            <a:r>
              <a:rPr lang="en-US" sz="2400" b="1" i="1" dirty="0">
                <a:solidFill>
                  <a:schemeClr val="bg1"/>
                </a:solidFill>
              </a:rPr>
              <a:t>1: Standards and guidelines for internal quality assurance </a:t>
            </a:r>
            <a:endParaRPr lang="en-US" sz="2400" b="1" i="1" dirty="0" smtClean="0">
              <a:solidFill>
                <a:schemeClr val="bg1"/>
              </a:solidFill>
            </a:endParaRPr>
          </a:p>
          <a:p>
            <a:endParaRPr lang="en-US" sz="2400" dirty="0">
              <a:solidFill>
                <a:schemeClr val="bg1"/>
              </a:solidFill>
            </a:endParaRPr>
          </a:p>
          <a:p>
            <a:r>
              <a:rPr lang="en-US" b="1" dirty="0">
                <a:solidFill>
                  <a:schemeClr val="bg1"/>
                </a:solidFill>
              </a:rPr>
              <a:t>1.1 Policy for quality assurance </a:t>
            </a:r>
            <a:endParaRPr lang="en-US" b="1" dirty="0" smtClean="0">
              <a:solidFill>
                <a:schemeClr val="bg1"/>
              </a:solidFill>
            </a:endParaRPr>
          </a:p>
          <a:p>
            <a:endParaRPr lang="en-US" dirty="0">
              <a:solidFill>
                <a:schemeClr val="bg1"/>
              </a:solidFill>
            </a:endParaRPr>
          </a:p>
          <a:p>
            <a:r>
              <a:rPr lang="en-US" b="1" dirty="0">
                <a:solidFill>
                  <a:schemeClr val="bg1"/>
                </a:solidFill>
              </a:rPr>
              <a:t>Standard: </a:t>
            </a:r>
            <a:endParaRPr lang="en-US" dirty="0">
              <a:solidFill>
                <a:schemeClr val="bg1"/>
              </a:solidFill>
            </a:endParaRPr>
          </a:p>
          <a:p>
            <a:r>
              <a:rPr lang="en-US" dirty="0">
                <a:solidFill>
                  <a:schemeClr val="bg1"/>
                </a:solidFill>
              </a:rPr>
              <a:t>Institutions should have a policy for quality assurance that is made public and forms part of their strategic management. Internal stakeholders should develop and implement this policy through appropriate structures and processes, while involving external stakeholders. </a:t>
            </a:r>
          </a:p>
        </p:txBody>
      </p:sp>
    </p:spTree>
    <p:extLst>
      <p:ext uri="{BB962C8B-B14F-4D97-AF65-F5344CB8AC3E}">
        <p14:creationId xmlns:p14="http://schemas.microsoft.com/office/powerpoint/2010/main" val="11587127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2302</Words>
  <Application>Microsoft Office PowerPoint</Application>
  <PresentationFormat>On-screen Show (4:3)</PresentationFormat>
  <Paragraphs>189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User1</cp:lastModifiedBy>
  <cp:revision>1</cp:revision>
  <dcterms:created xsi:type="dcterms:W3CDTF">2016-01-18T00:11:40Z</dcterms:created>
  <dcterms:modified xsi:type="dcterms:W3CDTF">2016-01-18T00:16:23Z</dcterms:modified>
</cp:coreProperties>
</file>