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83" r:id="rId3"/>
    <p:sldId id="284" r:id="rId4"/>
    <p:sldId id="282" r:id="rId5"/>
    <p:sldId id="266" r:id="rId6"/>
    <p:sldId id="263" r:id="rId7"/>
    <p:sldId id="264" r:id="rId8"/>
    <p:sldId id="259" r:id="rId9"/>
    <p:sldId id="260" r:id="rId10"/>
    <p:sldId id="261" r:id="rId11"/>
    <p:sldId id="265" r:id="rId12"/>
    <p:sldId id="257" r:id="rId13"/>
    <p:sldId id="273" r:id="rId14"/>
    <p:sldId id="274" r:id="rId15"/>
    <p:sldId id="280" r:id="rId16"/>
    <p:sldId id="281" r:id="rId17"/>
    <p:sldId id="275" r:id="rId18"/>
    <p:sldId id="276" r:id="rId19"/>
    <p:sldId id="278" r:id="rId20"/>
    <p:sldId id="279" r:id="rId21"/>
    <p:sldId id="271" r:id="rId22"/>
    <p:sldId id="27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1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E0FD1-16D9-E74D-8E97-C874A784AABF}" type="datetimeFigureOut">
              <a:rPr lang="en-US" smtClean="0"/>
              <a:t>20/01/16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8AD356-D205-D041-8E8A-26BC25E53666}" type="slidenum">
              <a:rPr lang="en-GB" smtClean="0"/>
              <a:t>‹#›</a:t>
            </a:fld>
            <a:endParaRPr lang="en-GB"/>
          </a:p>
        </p:txBody>
      </p:sp>
    </p:spTree>
    <p:extLst>
      <p:ext uri="{BB962C8B-B14F-4D97-AF65-F5344CB8AC3E}">
        <p14:creationId xmlns:p14="http://schemas.microsoft.com/office/powerpoint/2010/main" val="17789162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Agency started</a:t>
            </a:r>
            <a:r>
              <a:rPr lang="en-GB" baseline="0" dirty="0" smtClean="0"/>
              <a:t> operations in 2009.</a:t>
            </a:r>
          </a:p>
          <a:p>
            <a:r>
              <a:rPr lang="en-GB" baseline="0" dirty="0" smtClean="0"/>
              <a:t>So far its activity is focused mainly on programme accreditation</a:t>
            </a:r>
          </a:p>
          <a:p>
            <a:r>
              <a:rPr lang="en-GB" baseline="0" dirty="0" smtClean="0"/>
              <a:t>However it has decided to help institutions to create IQAS, a legal requirement</a:t>
            </a:r>
          </a:p>
          <a:p>
            <a:r>
              <a:rPr lang="en-GB" baseline="0" dirty="0" smtClean="0"/>
              <a:t>A system for certification of IQAS was established aiming to the implementation of lighter touch approaches</a:t>
            </a:r>
            <a:endParaRPr lang="en-GB" dirty="0"/>
          </a:p>
        </p:txBody>
      </p:sp>
      <p:sp>
        <p:nvSpPr>
          <p:cNvPr id="4" name="Slide Number Placeholder 3"/>
          <p:cNvSpPr>
            <a:spLocks noGrp="1"/>
          </p:cNvSpPr>
          <p:nvPr>
            <p:ph type="sldNum" sz="quarter" idx="10"/>
          </p:nvPr>
        </p:nvSpPr>
        <p:spPr/>
        <p:txBody>
          <a:bodyPr/>
          <a:lstStyle/>
          <a:p>
            <a:fld id="{388AD356-D205-D041-8E8A-26BC25E53666}" type="slidenum">
              <a:rPr lang="en-GB" smtClean="0"/>
              <a:t>2</a:t>
            </a:fld>
            <a:endParaRPr lang="en-GB"/>
          </a:p>
        </p:txBody>
      </p:sp>
    </p:spTree>
    <p:extLst>
      <p:ext uri="{BB962C8B-B14F-4D97-AF65-F5344CB8AC3E}">
        <p14:creationId xmlns:p14="http://schemas.microsoft.com/office/powerpoint/2010/main" val="1974309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Grid</a:t>
            </a:r>
            <a:r>
              <a:rPr lang="en-GB" baseline="0" dirty="0" smtClean="0"/>
              <a:t> dimension – rules and norms: legislation, professional associations, etc.</a:t>
            </a:r>
          </a:p>
          <a:p>
            <a:r>
              <a:rPr lang="en-GB" baseline="0" dirty="0" smtClean="0"/>
              <a:t>Group dimension – belonging to a faculty, an association, a specific discipline</a:t>
            </a:r>
            <a:endParaRPr lang="en-GB" dirty="0"/>
          </a:p>
        </p:txBody>
      </p:sp>
      <p:sp>
        <p:nvSpPr>
          <p:cNvPr id="4" name="Slide Number Placeholder 3"/>
          <p:cNvSpPr>
            <a:spLocks noGrp="1"/>
          </p:cNvSpPr>
          <p:nvPr>
            <p:ph type="sldNum" sz="quarter" idx="10"/>
          </p:nvPr>
        </p:nvSpPr>
        <p:spPr/>
        <p:txBody>
          <a:bodyPr/>
          <a:lstStyle/>
          <a:p>
            <a:fld id="{388AD356-D205-D041-8E8A-26BC25E53666}" type="slidenum">
              <a:rPr lang="en-GB" smtClean="0"/>
              <a:t>4</a:t>
            </a:fld>
            <a:endParaRPr lang="en-GB"/>
          </a:p>
        </p:txBody>
      </p:sp>
    </p:spTree>
    <p:extLst>
      <p:ext uri="{BB962C8B-B14F-4D97-AF65-F5344CB8AC3E}">
        <p14:creationId xmlns:p14="http://schemas.microsoft.com/office/powerpoint/2010/main" val="376983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en-GB"/>
          </a:p>
        </p:txBody>
      </p:sp>
      <p:sp>
        <p:nvSpPr>
          <p:cNvPr id="4" name="Date Placeholder 3"/>
          <p:cNvSpPr>
            <a:spLocks noGrp="1"/>
          </p:cNvSpPr>
          <p:nvPr>
            <p:ph type="dt" sz="half" idx="10"/>
          </p:nvPr>
        </p:nvSpPr>
        <p:spPr/>
        <p:txBody>
          <a:bodyPr/>
          <a:lstStyle/>
          <a:p>
            <a:fld id="{47E71021-6FEB-0E4B-BB03-C9CD9ACA08A3}" type="datetimeFigureOut">
              <a:rPr lang="en-US" smtClean="0"/>
              <a:t>19/01/16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306975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4" name="Date Placeholder 3"/>
          <p:cNvSpPr>
            <a:spLocks noGrp="1"/>
          </p:cNvSpPr>
          <p:nvPr>
            <p:ph type="dt" sz="half" idx="10"/>
          </p:nvPr>
        </p:nvSpPr>
        <p:spPr/>
        <p:txBody>
          <a:bodyPr/>
          <a:lstStyle/>
          <a:p>
            <a:fld id="{47E71021-6FEB-0E4B-BB03-C9CD9ACA08A3}" type="datetimeFigureOut">
              <a:rPr lang="en-US" smtClean="0"/>
              <a:t>19/01/16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132257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4" name="Date Placeholder 3"/>
          <p:cNvSpPr>
            <a:spLocks noGrp="1"/>
          </p:cNvSpPr>
          <p:nvPr>
            <p:ph type="dt" sz="half" idx="10"/>
          </p:nvPr>
        </p:nvSpPr>
        <p:spPr/>
        <p:txBody>
          <a:bodyPr/>
          <a:lstStyle/>
          <a:p>
            <a:fld id="{47E71021-6FEB-0E4B-BB03-C9CD9ACA08A3}" type="datetimeFigureOut">
              <a:rPr lang="en-US" smtClean="0"/>
              <a:t>19/01/16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341298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GB"/>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4" name="Date Placeholder 3"/>
          <p:cNvSpPr>
            <a:spLocks noGrp="1"/>
          </p:cNvSpPr>
          <p:nvPr>
            <p:ph type="dt" sz="half" idx="10"/>
          </p:nvPr>
        </p:nvSpPr>
        <p:spPr/>
        <p:txBody>
          <a:bodyPr/>
          <a:lstStyle/>
          <a:p>
            <a:fld id="{47E71021-6FEB-0E4B-BB03-C9CD9ACA08A3}" type="datetimeFigureOut">
              <a:rPr lang="en-US" smtClean="0"/>
              <a:t>19/01/16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166217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47E71021-6FEB-0E4B-BB03-C9CD9ACA08A3}" type="datetimeFigureOut">
              <a:rPr lang="en-US" smtClean="0"/>
              <a:t>19/01/16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300032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5" name="Date Placeholder 4"/>
          <p:cNvSpPr>
            <a:spLocks noGrp="1"/>
          </p:cNvSpPr>
          <p:nvPr>
            <p:ph type="dt" sz="half" idx="10"/>
          </p:nvPr>
        </p:nvSpPr>
        <p:spPr/>
        <p:txBody>
          <a:bodyPr/>
          <a:lstStyle/>
          <a:p>
            <a:fld id="{47E71021-6FEB-0E4B-BB03-C9CD9ACA08A3}" type="datetimeFigureOut">
              <a:rPr lang="en-US" smtClean="0"/>
              <a:t>19/01/16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559250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7" name="Date Placeholder 6"/>
          <p:cNvSpPr>
            <a:spLocks noGrp="1"/>
          </p:cNvSpPr>
          <p:nvPr>
            <p:ph type="dt" sz="half" idx="10"/>
          </p:nvPr>
        </p:nvSpPr>
        <p:spPr/>
        <p:txBody>
          <a:bodyPr/>
          <a:lstStyle/>
          <a:p>
            <a:fld id="{47E71021-6FEB-0E4B-BB03-C9CD9ACA08A3}" type="datetimeFigureOut">
              <a:rPr lang="en-US" smtClean="0"/>
              <a:t>19/01/16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222521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GB"/>
          </a:p>
        </p:txBody>
      </p:sp>
      <p:sp>
        <p:nvSpPr>
          <p:cNvPr id="3" name="Date Placeholder 2"/>
          <p:cNvSpPr>
            <a:spLocks noGrp="1"/>
          </p:cNvSpPr>
          <p:nvPr>
            <p:ph type="dt" sz="half" idx="10"/>
          </p:nvPr>
        </p:nvSpPr>
        <p:spPr/>
        <p:txBody>
          <a:bodyPr/>
          <a:lstStyle/>
          <a:p>
            <a:fld id="{47E71021-6FEB-0E4B-BB03-C9CD9ACA08A3}" type="datetimeFigureOut">
              <a:rPr lang="en-US" smtClean="0"/>
              <a:t>19/01/16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48129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71021-6FEB-0E4B-BB03-C9CD9ACA08A3}" type="datetimeFigureOut">
              <a:rPr lang="en-US" smtClean="0"/>
              <a:t>19/01/16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125811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47E71021-6FEB-0E4B-BB03-C9CD9ACA08A3}" type="datetimeFigureOut">
              <a:rPr lang="en-US" smtClean="0"/>
              <a:t>19/01/16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208217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47E71021-6FEB-0E4B-BB03-C9CD9ACA08A3}" type="datetimeFigureOut">
              <a:rPr lang="en-US" smtClean="0"/>
              <a:t>19/01/16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2180793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71021-6FEB-0E4B-BB03-C9CD9ACA08A3}" type="datetimeFigureOut">
              <a:rPr lang="en-US" smtClean="0"/>
              <a:t>19/01/16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835AF-A780-C14C-9342-88B91D70B6E8}" type="slidenum">
              <a:rPr lang="en-GB" smtClean="0"/>
              <a:t>‹#›</a:t>
            </a:fld>
            <a:endParaRPr lang="en-GB"/>
          </a:p>
        </p:txBody>
      </p:sp>
    </p:spTree>
    <p:extLst>
      <p:ext uri="{BB962C8B-B14F-4D97-AF65-F5344CB8AC3E}">
        <p14:creationId xmlns:p14="http://schemas.microsoft.com/office/powerpoint/2010/main" val="2722748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3.docx"/><Relationship Id="rId4" Type="http://schemas.openxmlformats.org/officeDocument/2006/relationships/image" Target="../media/image3.png"/><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4.docx"/><Relationship Id="rId4" Type="http://schemas.openxmlformats.org/officeDocument/2006/relationships/image" Target="../media/image4.png"/><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13434" y="1369816"/>
            <a:ext cx="7492158" cy="954107"/>
          </a:xfrm>
          <a:prstGeom prst="rect">
            <a:avLst/>
          </a:prstGeom>
        </p:spPr>
        <p:txBody>
          <a:bodyPr wrap="square">
            <a:spAutoFit/>
          </a:bodyPr>
          <a:lstStyle/>
          <a:p>
            <a:pPr algn="ctr"/>
            <a:r>
              <a:rPr lang="en-GB" sz="2800" b="1" dirty="0"/>
              <a:t>Internal Quality Assurance systems in Portugal: what their strengths and weaknesses reveal</a:t>
            </a:r>
            <a:r>
              <a:rPr lang="en-US" sz="2800" dirty="0" smtClean="0">
                <a:effectLst/>
              </a:rPr>
              <a:t> </a:t>
            </a:r>
            <a:endParaRPr lang="en-GB" sz="2800" dirty="0"/>
          </a:p>
        </p:txBody>
      </p:sp>
      <p:sp>
        <p:nvSpPr>
          <p:cNvPr id="14" name="Rectangle 13"/>
          <p:cNvSpPr/>
          <p:nvPr/>
        </p:nvSpPr>
        <p:spPr>
          <a:xfrm>
            <a:off x="1569786" y="3103905"/>
            <a:ext cx="5530818" cy="1077218"/>
          </a:xfrm>
          <a:prstGeom prst="rect">
            <a:avLst/>
          </a:prstGeom>
        </p:spPr>
        <p:txBody>
          <a:bodyPr wrap="square">
            <a:spAutoFit/>
          </a:bodyPr>
          <a:lstStyle/>
          <a:p>
            <a:pPr algn="ctr"/>
            <a:r>
              <a:rPr lang="en-GB" sz="2800" b="1" dirty="0"/>
              <a:t>EIQAS</a:t>
            </a:r>
            <a:endParaRPr lang="en-US" sz="2800" b="1" dirty="0"/>
          </a:p>
          <a:p>
            <a:pPr algn="ctr"/>
            <a:r>
              <a:rPr lang="en-GB" b="1" dirty="0" smtClean="0"/>
              <a:t>Enhancing Internal Quality Assurance Systems</a:t>
            </a:r>
            <a:endParaRPr lang="en-US" b="1" dirty="0"/>
          </a:p>
          <a:p>
            <a:pPr algn="ctr"/>
            <a:r>
              <a:rPr lang="pl-PL" b="1" dirty="0" smtClean="0"/>
              <a:t>Erasmus Plus Project</a:t>
            </a:r>
            <a:endParaRPr lang="en-US" b="1" dirty="0"/>
          </a:p>
        </p:txBody>
      </p:sp>
      <p:sp>
        <p:nvSpPr>
          <p:cNvPr id="16" name="Rectangle 15"/>
          <p:cNvSpPr/>
          <p:nvPr/>
        </p:nvSpPr>
        <p:spPr>
          <a:xfrm>
            <a:off x="2286000" y="4669257"/>
            <a:ext cx="4572000" cy="646331"/>
          </a:xfrm>
          <a:prstGeom prst="rect">
            <a:avLst/>
          </a:prstGeom>
        </p:spPr>
        <p:txBody>
          <a:bodyPr>
            <a:spAutoFit/>
          </a:bodyPr>
          <a:lstStyle/>
          <a:p>
            <a:pPr algn="ctr"/>
            <a:r>
              <a:rPr lang="en-GB" dirty="0"/>
              <a:t>Training Event 3 </a:t>
            </a:r>
            <a:r>
              <a:rPr lang="en-GB" dirty="0" err="1"/>
              <a:t>Lisboa</a:t>
            </a:r>
            <a:endParaRPr lang="en-US" dirty="0"/>
          </a:p>
          <a:p>
            <a:pPr algn="ctr"/>
            <a:r>
              <a:rPr lang="en-GB" dirty="0"/>
              <a:t>18 – 22 January 2016</a:t>
            </a:r>
            <a:endParaRPr lang="en-US" dirty="0"/>
          </a:p>
        </p:txBody>
      </p:sp>
    </p:spTree>
    <p:extLst>
      <p:ext uri="{BB962C8B-B14F-4D97-AF65-F5344CB8AC3E}">
        <p14:creationId xmlns:p14="http://schemas.microsoft.com/office/powerpoint/2010/main" val="343167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768" y="998824"/>
            <a:ext cx="8391217" cy="369332"/>
          </a:xfrm>
          <a:prstGeom prst="rect">
            <a:avLst/>
          </a:prstGeom>
          <a:noFill/>
        </p:spPr>
        <p:txBody>
          <a:bodyPr wrap="square" rtlCol="0">
            <a:spAutoFit/>
          </a:bodyPr>
          <a:lstStyle/>
          <a:p>
            <a:endParaRPr lang="en-GB" dirty="0"/>
          </a:p>
        </p:txBody>
      </p:sp>
      <p:sp>
        <p:nvSpPr>
          <p:cNvPr id="3" name="Rectangle 2"/>
          <p:cNvSpPr/>
          <p:nvPr/>
        </p:nvSpPr>
        <p:spPr>
          <a:xfrm>
            <a:off x="670725" y="884863"/>
            <a:ext cx="7720491" cy="2077492"/>
          </a:xfrm>
          <a:prstGeom prst="rect">
            <a:avLst/>
          </a:prstGeom>
        </p:spPr>
        <p:txBody>
          <a:bodyPr wrap="square">
            <a:spAutoFit/>
          </a:bodyPr>
          <a:lstStyle/>
          <a:p>
            <a:pPr algn="just">
              <a:lnSpc>
                <a:spcPct val="120000"/>
              </a:lnSpc>
            </a:pPr>
            <a:r>
              <a:rPr lang="en-GB" b="1" dirty="0"/>
              <a:t>The implementation of internal quality assurance systems is likely to bear the mark of institutional quality cultures. It is expected that the analysis of the identified weaknesses and strengths will shed light on the type of quality culture(s) which characterises the institutions. Based on this information, it might be possible to ascertain whether these institutions are embracing improvement alongside accountability</a:t>
            </a:r>
            <a:r>
              <a:rPr lang="en-GB" b="1" dirty="0" smtClean="0"/>
              <a:t>.</a:t>
            </a:r>
            <a:endParaRPr lang="en-US" b="1" dirty="0"/>
          </a:p>
        </p:txBody>
      </p:sp>
      <p:sp>
        <p:nvSpPr>
          <p:cNvPr id="6" name="TextBox 5"/>
          <p:cNvSpPr txBox="1"/>
          <p:nvPr/>
        </p:nvSpPr>
        <p:spPr>
          <a:xfrm>
            <a:off x="670725" y="3324659"/>
            <a:ext cx="7720491" cy="2077492"/>
          </a:xfrm>
          <a:prstGeom prst="rect">
            <a:avLst/>
          </a:prstGeom>
          <a:noFill/>
        </p:spPr>
        <p:txBody>
          <a:bodyPr wrap="square" rtlCol="0">
            <a:spAutoFit/>
          </a:bodyPr>
          <a:lstStyle/>
          <a:p>
            <a:pPr algn="just">
              <a:lnSpc>
                <a:spcPct val="120000"/>
              </a:lnSpc>
            </a:pPr>
            <a:r>
              <a:rPr lang="en-GB" b="1" dirty="0" smtClean="0"/>
              <a:t>The  documents used were self-evaluation and external reports from the certification process of IQAS. </a:t>
            </a:r>
            <a:r>
              <a:rPr lang="en-GB" b="1" dirty="0"/>
              <a:t>The documents were imported into </a:t>
            </a:r>
            <a:r>
              <a:rPr lang="en-GB" b="1" dirty="0" err="1"/>
              <a:t>MaxQDA</a:t>
            </a:r>
            <a:r>
              <a:rPr lang="en-GB" b="1" dirty="0"/>
              <a:t>, a qualitative analysis software, to enable data organisation and systematic analysis. The analysis followed a grounded-theory methodology in a two-step process adapted from Strauss and Corbin’s method (1990): open and selective coding. </a:t>
            </a:r>
          </a:p>
        </p:txBody>
      </p:sp>
    </p:spTree>
    <p:extLst>
      <p:ext uri="{BB962C8B-B14F-4D97-AF65-F5344CB8AC3E}">
        <p14:creationId xmlns:p14="http://schemas.microsoft.com/office/powerpoint/2010/main" val="133694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768" y="998824"/>
            <a:ext cx="8391217" cy="369332"/>
          </a:xfrm>
          <a:prstGeom prst="rect">
            <a:avLst/>
          </a:prstGeom>
          <a:noFill/>
        </p:spPr>
        <p:txBody>
          <a:bodyPr wrap="square" rtlCol="0">
            <a:spAutoFit/>
          </a:bodyPr>
          <a:lstStyle/>
          <a:p>
            <a:endParaRPr lang="en-GB" dirty="0"/>
          </a:p>
        </p:txBody>
      </p:sp>
      <p:sp>
        <p:nvSpPr>
          <p:cNvPr id="3" name="Rectangle 2"/>
          <p:cNvSpPr/>
          <p:nvPr/>
        </p:nvSpPr>
        <p:spPr>
          <a:xfrm>
            <a:off x="670725" y="1092612"/>
            <a:ext cx="7834658" cy="415498"/>
          </a:xfrm>
          <a:prstGeom prst="rect">
            <a:avLst/>
          </a:prstGeom>
        </p:spPr>
        <p:txBody>
          <a:bodyPr wrap="square">
            <a:spAutoFit/>
          </a:bodyPr>
          <a:lstStyle/>
          <a:p>
            <a:pPr algn="just">
              <a:lnSpc>
                <a:spcPct val="120000"/>
              </a:lnSpc>
            </a:pPr>
            <a:r>
              <a:rPr lang="en-GB" b="1" dirty="0" smtClean="0"/>
              <a:t>The </a:t>
            </a:r>
            <a:r>
              <a:rPr lang="en-GB" b="1" dirty="0"/>
              <a:t>analysis revealed five main categories in the following order of </a:t>
            </a:r>
            <a:r>
              <a:rPr lang="en-GB" b="1" dirty="0" smtClean="0"/>
              <a:t>importance:</a:t>
            </a:r>
            <a:endParaRPr lang="en-GB" b="1" dirty="0">
              <a:effectLst/>
            </a:endParaRPr>
          </a:p>
        </p:txBody>
      </p:sp>
      <p:sp>
        <p:nvSpPr>
          <p:cNvPr id="6" name="TextBox 5"/>
          <p:cNvSpPr txBox="1"/>
          <p:nvPr/>
        </p:nvSpPr>
        <p:spPr>
          <a:xfrm>
            <a:off x="670725" y="2040456"/>
            <a:ext cx="7720491" cy="2742290"/>
          </a:xfrm>
          <a:prstGeom prst="rect">
            <a:avLst/>
          </a:prstGeom>
          <a:noFill/>
        </p:spPr>
        <p:txBody>
          <a:bodyPr wrap="square" rtlCol="0">
            <a:spAutoFit/>
          </a:bodyPr>
          <a:lstStyle/>
          <a:p>
            <a:pPr marL="285750" indent="-285750" algn="just">
              <a:lnSpc>
                <a:spcPct val="120000"/>
              </a:lnSpc>
              <a:buFont typeface="Wingdings" charset="2"/>
              <a:buChar char="u"/>
            </a:pPr>
            <a:r>
              <a:rPr lang="en-GB" b="1" i="1" dirty="0" smtClean="0"/>
              <a:t>Organisation </a:t>
            </a:r>
            <a:r>
              <a:rPr lang="en-GB" b="1" i="1" dirty="0"/>
              <a:t>of internal quality assurance</a:t>
            </a:r>
            <a:r>
              <a:rPr lang="en-GB" b="1" dirty="0"/>
              <a:t> (e.g. policies, structures, procedures, regulations, tools);</a:t>
            </a:r>
            <a:r>
              <a:rPr lang="en-US" b="1" dirty="0" smtClean="0">
                <a:effectLst/>
              </a:rPr>
              <a:t> </a:t>
            </a:r>
          </a:p>
          <a:p>
            <a:pPr marL="285750" indent="-285750" algn="just">
              <a:lnSpc>
                <a:spcPct val="120000"/>
              </a:lnSpc>
              <a:buFont typeface="Wingdings" charset="2"/>
              <a:buChar char="u"/>
            </a:pPr>
            <a:r>
              <a:rPr lang="en-GB" b="1" i="1" dirty="0" smtClean="0"/>
              <a:t>Information </a:t>
            </a:r>
            <a:r>
              <a:rPr lang="en-GB" b="1" i="1" dirty="0"/>
              <a:t>management</a:t>
            </a:r>
            <a:r>
              <a:rPr lang="en-GB" b="1" dirty="0"/>
              <a:t> (e.g. efficiency and fitness-for-purpose of information system, articulation with quality system, data collection/analysis)</a:t>
            </a:r>
            <a:r>
              <a:rPr lang="en-US" b="1" dirty="0" smtClean="0">
                <a:effectLst/>
              </a:rPr>
              <a:t> </a:t>
            </a:r>
          </a:p>
          <a:p>
            <a:pPr marL="285750" indent="-285750" algn="just">
              <a:lnSpc>
                <a:spcPct val="120000"/>
              </a:lnSpc>
              <a:buFont typeface="Wingdings" charset="2"/>
              <a:buChar char="u"/>
            </a:pPr>
            <a:r>
              <a:rPr lang="en-GB" b="1" i="1" dirty="0" smtClean="0"/>
              <a:t>Participation</a:t>
            </a:r>
            <a:r>
              <a:rPr lang="en-GB" b="1" dirty="0" smtClean="0"/>
              <a:t> </a:t>
            </a:r>
            <a:r>
              <a:rPr lang="en-GB" b="1" dirty="0"/>
              <a:t>of </a:t>
            </a:r>
            <a:r>
              <a:rPr lang="en-GB" b="1" i="1" dirty="0"/>
              <a:t>stakeholders </a:t>
            </a:r>
            <a:r>
              <a:rPr lang="en-GB" b="1" dirty="0"/>
              <a:t>(internal/external);</a:t>
            </a:r>
            <a:r>
              <a:rPr lang="en-US" b="1" dirty="0" smtClean="0">
                <a:effectLst/>
              </a:rPr>
              <a:t> </a:t>
            </a:r>
          </a:p>
          <a:p>
            <a:pPr marL="285750" indent="-285750" algn="just">
              <a:lnSpc>
                <a:spcPct val="120000"/>
              </a:lnSpc>
              <a:buFont typeface="Wingdings" charset="2"/>
              <a:buChar char="u"/>
            </a:pPr>
            <a:r>
              <a:rPr lang="en-GB" b="1" i="1" dirty="0" smtClean="0"/>
              <a:t>Staff</a:t>
            </a:r>
            <a:r>
              <a:rPr lang="en-GB" b="1" dirty="0" smtClean="0"/>
              <a:t> </a:t>
            </a:r>
            <a:r>
              <a:rPr lang="en-GB" b="1" dirty="0"/>
              <a:t>(recruitment, appraisal, development, reward and recognition)</a:t>
            </a:r>
            <a:r>
              <a:rPr lang="en-US" b="1" dirty="0" smtClean="0">
                <a:effectLst/>
              </a:rPr>
              <a:t> </a:t>
            </a:r>
          </a:p>
          <a:p>
            <a:pPr marL="285750" indent="-285750" algn="just">
              <a:lnSpc>
                <a:spcPct val="120000"/>
              </a:lnSpc>
              <a:buFont typeface="Wingdings" charset="2"/>
              <a:buChar char="u"/>
            </a:pPr>
            <a:r>
              <a:rPr lang="en-GB" b="1" i="1" dirty="0" smtClean="0"/>
              <a:t>Information </a:t>
            </a:r>
            <a:r>
              <a:rPr lang="en-GB" b="1" i="1" dirty="0"/>
              <a:t>dissemination </a:t>
            </a:r>
            <a:r>
              <a:rPr lang="en-GB" b="1" dirty="0"/>
              <a:t>(internal/external, transparency)</a:t>
            </a:r>
            <a:r>
              <a:rPr lang="en-US" b="1" dirty="0" smtClean="0">
                <a:effectLst/>
              </a:rPr>
              <a:t> </a:t>
            </a:r>
            <a:endParaRPr lang="en-GB" b="1" dirty="0"/>
          </a:p>
        </p:txBody>
      </p:sp>
      <p:sp>
        <p:nvSpPr>
          <p:cNvPr id="5" name="Rectangle 4"/>
          <p:cNvSpPr/>
          <p:nvPr/>
        </p:nvSpPr>
        <p:spPr>
          <a:xfrm>
            <a:off x="670724" y="5193286"/>
            <a:ext cx="7720491" cy="646331"/>
          </a:xfrm>
          <a:prstGeom prst="rect">
            <a:avLst/>
          </a:prstGeom>
        </p:spPr>
        <p:txBody>
          <a:bodyPr wrap="square">
            <a:spAutoFit/>
          </a:bodyPr>
          <a:lstStyle/>
          <a:p>
            <a:pPr algn="just"/>
            <a:r>
              <a:rPr lang="en-GB" b="1" dirty="0"/>
              <a:t>These categories were prevalent both in the case of identified strengths and weaknesses for the IQAS</a:t>
            </a:r>
            <a:r>
              <a:rPr lang="en-US" b="1" dirty="0" smtClean="0">
                <a:effectLst/>
              </a:rPr>
              <a:t> </a:t>
            </a:r>
            <a:endParaRPr lang="en-GB" b="1" dirty="0"/>
          </a:p>
        </p:txBody>
      </p:sp>
    </p:spTree>
    <p:extLst>
      <p:ext uri="{BB962C8B-B14F-4D97-AF65-F5344CB8AC3E}">
        <p14:creationId xmlns:p14="http://schemas.microsoft.com/office/powerpoint/2010/main" val="319648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6456" y="619644"/>
            <a:ext cx="7806114" cy="1412694"/>
          </a:xfrm>
          <a:prstGeom prst="rect">
            <a:avLst/>
          </a:prstGeom>
        </p:spPr>
        <p:txBody>
          <a:bodyPr wrap="square">
            <a:spAutoFit/>
          </a:bodyPr>
          <a:lstStyle/>
          <a:p>
            <a:pPr algn="just">
              <a:lnSpc>
                <a:spcPct val="120000"/>
              </a:lnSpc>
            </a:pPr>
            <a:r>
              <a:rPr lang="en-GB" b="1" dirty="0"/>
              <a:t>B</a:t>
            </a:r>
            <a:r>
              <a:rPr lang="en-GB" b="1" dirty="0" smtClean="0"/>
              <a:t>oth </a:t>
            </a:r>
            <a:r>
              <a:rPr lang="en-GB" b="1" dirty="0"/>
              <a:t>strengths and weaknesses of IQAS generally fell under the same broad categories, with some minor variations. This is indicative of the fact that these dimensions are deemed as the most important for the robustness and good functioning of an internal quality assurance system. </a:t>
            </a:r>
          </a:p>
        </p:txBody>
      </p:sp>
      <p:sp>
        <p:nvSpPr>
          <p:cNvPr id="8" name="Rectangle 7"/>
          <p:cNvSpPr/>
          <p:nvPr/>
        </p:nvSpPr>
        <p:spPr>
          <a:xfrm>
            <a:off x="656456" y="2191187"/>
            <a:ext cx="7806114" cy="1412694"/>
          </a:xfrm>
          <a:prstGeom prst="rect">
            <a:avLst/>
          </a:prstGeom>
        </p:spPr>
        <p:txBody>
          <a:bodyPr wrap="square">
            <a:spAutoFit/>
          </a:bodyPr>
          <a:lstStyle/>
          <a:p>
            <a:pPr algn="just">
              <a:lnSpc>
                <a:spcPct val="120000"/>
              </a:lnSpc>
            </a:pPr>
            <a:r>
              <a:rPr lang="en-GB" b="1" dirty="0"/>
              <a:t>Internal and external reports from both types of institutions considered the </a:t>
            </a:r>
            <a:r>
              <a:rPr lang="en-GB" b="1" i="1" dirty="0"/>
              <a:t>organisation of quality assurance</a:t>
            </a:r>
            <a:r>
              <a:rPr lang="en-GB" b="1" dirty="0"/>
              <a:t> as the main strength of IQAS. However, it was equally recognised unanimously that an insufficiently developed/formalised organisation constituted a weakness of the IQAS. </a:t>
            </a:r>
          </a:p>
        </p:txBody>
      </p:sp>
      <p:sp>
        <p:nvSpPr>
          <p:cNvPr id="10" name="Rectangle 9"/>
          <p:cNvSpPr/>
          <p:nvPr/>
        </p:nvSpPr>
        <p:spPr>
          <a:xfrm>
            <a:off x="656456" y="3831202"/>
            <a:ext cx="7806114" cy="2409891"/>
          </a:xfrm>
          <a:prstGeom prst="rect">
            <a:avLst/>
          </a:prstGeom>
        </p:spPr>
        <p:txBody>
          <a:bodyPr wrap="square">
            <a:spAutoFit/>
          </a:bodyPr>
          <a:lstStyle/>
          <a:p>
            <a:pPr algn="just">
              <a:lnSpc>
                <a:spcPct val="120000"/>
              </a:lnSpc>
            </a:pPr>
            <a:r>
              <a:rPr lang="en-GB" b="1" dirty="0"/>
              <a:t>A noteworthy difference is evident between </a:t>
            </a:r>
            <a:r>
              <a:rPr lang="en-GB" b="1" dirty="0" smtClean="0"/>
              <a:t>universities </a:t>
            </a:r>
            <a:r>
              <a:rPr lang="en-GB" b="1" dirty="0"/>
              <a:t>and polytechnics. The latter place </a:t>
            </a:r>
            <a:r>
              <a:rPr lang="en-GB" b="1" dirty="0" smtClean="0"/>
              <a:t>more </a:t>
            </a:r>
            <a:r>
              <a:rPr lang="en-GB" b="1" dirty="0"/>
              <a:t>emphasis on the organisation of </a:t>
            </a:r>
            <a:r>
              <a:rPr lang="en-GB" b="1" dirty="0" smtClean="0"/>
              <a:t>QA </a:t>
            </a:r>
            <a:r>
              <a:rPr lang="en-GB" b="1" dirty="0"/>
              <a:t>than the former, denoting more concern with structural elements and formal procedures. Since polytechnics have a more recent history than universities and were included in quality assessment later, this could reflect the more incipient stage in the development of their </a:t>
            </a:r>
            <a:r>
              <a:rPr lang="en-GB" b="1" dirty="0" smtClean="0"/>
              <a:t>QAs</a:t>
            </a:r>
            <a:r>
              <a:rPr lang="en-GB" b="1" dirty="0"/>
              <a:t>.  This betrays </a:t>
            </a:r>
            <a:r>
              <a:rPr lang="en-GB" b="1" dirty="0" smtClean="0"/>
              <a:t>higher </a:t>
            </a:r>
            <a:r>
              <a:rPr lang="en-GB" b="1" dirty="0"/>
              <a:t>preoccupation with setting up structures and procedures, </a:t>
            </a:r>
            <a:r>
              <a:rPr lang="en-GB" b="1" dirty="0" smtClean="0"/>
              <a:t>evident both on </a:t>
            </a:r>
            <a:r>
              <a:rPr lang="en-GB" b="1" dirty="0"/>
              <a:t>the </a:t>
            </a:r>
            <a:r>
              <a:rPr lang="en-GB" b="1" dirty="0" smtClean="0"/>
              <a:t>strengths</a:t>
            </a:r>
            <a:r>
              <a:rPr lang="en-GB" b="1" dirty="0"/>
              <a:t> </a:t>
            </a:r>
            <a:r>
              <a:rPr lang="en-GB" b="1" dirty="0" smtClean="0"/>
              <a:t>and </a:t>
            </a:r>
            <a:r>
              <a:rPr lang="en-GB" b="1" dirty="0"/>
              <a:t>the weaknesses. </a:t>
            </a:r>
            <a:endParaRPr lang="en-US" b="1" dirty="0"/>
          </a:p>
        </p:txBody>
      </p:sp>
    </p:spTree>
    <p:extLst>
      <p:ext uri="{BB962C8B-B14F-4D97-AF65-F5344CB8AC3E}">
        <p14:creationId xmlns:p14="http://schemas.microsoft.com/office/powerpoint/2010/main" val="2165197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748" y="741984"/>
            <a:ext cx="7977364" cy="1412694"/>
          </a:xfrm>
          <a:prstGeom prst="rect">
            <a:avLst/>
          </a:prstGeom>
          <a:noFill/>
        </p:spPr>
        <p:txBody>
          <a:bodyPr wrap="square" rtlCol="0">
            <a:spAutoFit/>
          </a:bodyPr>
          <a:lstStyle/>
          <a:p>
            <a:pPr algn="just">
              <a:lnSpc>
                <a:spcPct val="120000"/>
              </a:lnSpc>
            </a:pPr>
            <a:r>
              <a:rPr lang="en-GB" b="1" dirty="0"/>
              <a:t>Consistency in perceptions about the importance of the </a:t>
            </a:r>
            <a:r>
              <a:rPr lang="en-GB" b="1" i="1" dirty="0"/>
              <a:t>information management</a:t>
            </a:r>
            <a:r>
              <a:rPr lang="en-GB" b="1" dirty="0"/>
              <a:t> for the effective functioning of IQAS was encountered in the internal and external reports, both for universities and polytechnics, although </a:t>
            </a:r>
            <a:r>
              <a:rPr lang="en-GB" b="1" dirty="0" smtClean="0"/>
              <a:t>higher in </a:t>
            </a:r>
            <a:r>
              <a:rPr lang="en-GB" b="1" dirty="0"/>
              <a:t>the case of </a:t>
            </a:r>
            <a:r>
              <a:rPr lang="en-GB" b="1" dirty="0" smtClean="0"/>
              <a:t>universities. </a:t>
            </a:r>
            <a:endParaRPr lang="en-GB" b="1" dirty="0"/>
          </a:p>
        </p:txBody>
      </p:sp>
      <p:sp>
        <p:nvSpPr>
          <p:cNvPr id="5" name="Rectangle 4"/>
          <p:cNvSpPr/>
          <p:nvPr/>
        </p:nvSpPr>
        <p:spPr>
          <a:xfrm>
            <a:off x="513748" y="2378982"/>
            <a:ext cx="7977362" cy="1745093"/>
          </a:xfrm>
          <a:prstGeom prst="rect">
            <a:avLst/>
          </a:prstGeom>
        </p:spPr>
        <p:txBody>
          <a:bodyPr wrap="square">
            <a:spAutoFit/>
          </a:bodyPr>
          <a:lstStyle/>
          <a:p>
            <a:pPr algn="just">
              <a:lnSpc>
                <a:spcPct val="120000"/>
              </a:lnSpc>
            </a:pPr>
            <a:r>
              <a:rPr lang="en-GB" b="1" dirty="0"/>
              <a:t>Self-evaluations identified </a:t>
            </a:r>
            <a:r>
              <a:rPr lang="en-GB" b="1" i="1" dirty="0"/>
              <a:t>stakeholder participation</a:t>
            </a:r>
            <a:r>
              <a:rPr lang="en-GB" b="1" dirty="0"/>
              <a:t> primarily as a strength and less so as a weakness. In contrast, it was identified more as a weakness than as a strength by external reports. This suggests that the analysed institutions appear more confident about how they engage stakeholders than the external reviewers, who are more critical in this respect.</a:t>
            </a:r>
            <a:r>
              <a:rPr lang="en-US" b="1" dirty="0" smtClean="0">
                <a:effectLst/>
              </a:rPr>
              <a:t> </a:t>
            </a:r>
            <a:endParaRPr lang="en-GB" b="1" dirty="0"/>
          </a:p>
        </p:txBody>
      </p:sp>
      <p:sp>
        <p:nvSpPr>
          <p:cNvPr id="7" name="Rectangle 6"/>
          <p:cNvSpPr/>
          <p:nvPr/>
        </p:nvSpPr>
        <p:spPr>
          <a:xfrm>
            <a:off x="513747" y="4144193"/>
            <a:ext cx="7977363" cy="2077492"/>
          </a:xfrm>
          <a:prstGeom prst="rect">
            <a:avLst/>
          </a:prstGeom>
        </p:spPr>
        <p:txBody>
          <a:bodyPr wrap="square">
            <a:spAutoFit/>
          </a:bodyPr>
          <a:lstStyle/>
          <a:p>
            <a:pPr algn="just">
              <a:lnSpc>
                <a:spcPct val="120000"/>
              </a:lnSpc>
            </a:pPr>
            <a:r>
              <a:rPr lang="en-GB" b="1" dirty="0" smtClean="0"/>
              <a:t>Aspects </a:t>
            </a:r>
            <a:r>
              <a:rPr lang="en-GB" b="1" dirty="0"/>
              <a:t>related to the participation of stakeholders emerge much more in polytechnics than in universities, both with respect to strengths and to weaknesses. When identified as a weakness, it might be due to the fact that polytechnics, given their more vocational orientation, employ staff who at the same time maintain professional </a:t>
            </a:r>
            <a:r>
              <a:rPr lang="en-GB" b="1" dirty="0" smtClean="0"/>
              <a:t>practice </a:t>
            </a:r>
            <a:r>
              <a:rPr lang="en-GB" b="1" dirty="0"/>
              <a:t>and, thus, may find it more difficult to fully engage this staff with their everyday activities which go beyond teaching.</a:t>
            </a:r>
            <a:r>
              <a:rPr lang="en-US" b="1" dirty="0" smtClean="0">
                <a:effectLst/>
              </a:rPr>
              <a:t> </a:t>
            </a:r>
            <a:endParaRPr lang="en-GB" b="1" dirty="0"/>
          </a:p>
        </p:txBody>
      </p:sp>
    </p:spTree>
    <p:extLst>
      <p:ext uri="{BB962C8B-B14F-4D97-AF65-F5344CB8AC3E}">
        <p14:creationId xmlns:p14="http://schemas.microsoft.com/office/powerpoint/2010/main" val="216461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830" y="772412"/>
            <a:ext cx="7948823" cy="1412694"/>
          </a:xfrm>
          <a:prstGeom prst="rect">
            <a:avLst/>
          </a:prstGeom>
        </p:spPr>
        <p:txBody>
          <a:bodyPr wrap="square">
            <a:spAutoFit/>
          </a:bodyPr>
          <a:lstStyle/>
          <a:p>
            <a:pPr algn="just">
              <a:lnSpc>
                <a:spcPct val="120000"/>
              </a:lnSpc>
            </a:pPr>
            <a:r>
              <a:rPr lang="en-GB" b="1" dirty="0"/>
              <a:t>The lack of participation of external stakeholders was also predominantly criticised in the case of polytechnics. As their mission implies more responsiveness to their local environment, expectations of involvement of external stakeholders are higher than in universities. </a:t>
            </a:r>
            <a:endParaRPr lang="en-US" b="1" dirty="0"/>
          </a:p>
        </p:txBody>
      </p:sp>
      <p:sp>
        <p:nvSpPr>
          <p:cNvPr id="6" name="Rectangle 5"/>
          <p:cNvSpPr/>
          <p:nvPr/>
        </p:nvSpPr>
        <p:spPr>
          <a:xfrm>
            <a:off x="570830" y="2274838"/>
            <a:ext cx="7948822" cy="1745093"/>
          </a:xfrm>
          <a:prstGeom prst="rect">
            <a:avLst/>
          </a:prstGeom>
        </p:spPr>
        <p:txBody>
          <a:bodyPr wrap="square">
            <a:spAutoFit/>
          </a:bodyPr>
          <a:lstStyle/>
          <a:p>
            <a:pPr algn="just">
              <a:lnSpc>
                <a:spcPct val="120000"/>
              </a:lnSpc>
            </a:pPr>
            <a:r>
              <a:rPr lang="en-GB" b="1" dirty="0"/>
              <a:t>The </a:t>
            </a:r>
            <a:r>
              <a:rPr lang="en-GB" b="1" i="1" dirty="0"/>
              <a:t>staff</a:t>
            </a:r>
            <a:r>
              <a:rPr lang="en-GB" b="1" dirty="0"/>
              <a:t> dimension was more frequently highlighted as a weakness of IQAS, rather than as a strength, both by internal and external reports. At the same time, internal reports pinpoint this dimension more than external reports, suggesting it is a rather sensitive issue for the analysed institutions. Again, it emerged much more in the case of polytechnics. </a:t>
            </a:r>
          </a:p>
        </p:txBody>
      </p:sp>
      <p:sp>
        <p:nvSpPr>
          <p:cNvPr id="7" name="TextBox 6"/>
          <p:cNvSpPr txBox="1"/>
          <p:nvPr/>
        </p:nvSpPr>
        <p:spPr>
          <a:xfrm>
            <a:off x="570829" y="4309214"/>
            <a:ext cx="7948823" cy="1412694"/>
          </a:xfrm>
          <a:prstGeom prst="rect">
            <a:avLst/>
          </a:prstGeom>
          <a:noFill/>
        </p:spPr>
        <p:txBody>
          <a:bodyPr wrap="square" rtlCol="0">
            <a:spAutoFit/>
          </a:bodyPr>
          <a:lstStyle/>
          <a:p>
            <a:pPr algn="just">
              <a:lnSpc>
                <a:spcPct val="120000"/>
              </a:lnSpc>
            </a:pPr>
            <a:r>
              <a:rPr lang="en-GB" b="1" dirty="0"/>
              <a:t>For </a:t>
            </a:r>
            <a:r>
              <a:rPr lang="en-GB" b="1" i="1" dirty="0"/>
              <a:t>information dissemination</a:t>
            </a:r>
            <a:r>
              <a:rPr lang="en-GB" b="1" dirty="0"/>
              <a:t>, internal reports saw it predominantly as a strength, whereas external reports identified it almost exclusively as a weakness. These mismatched perceptions could suggest that this is an area which needs more attention by institutions. </a:t>
            </a:r>
          </a:p>
        </p:txBody>
      </p:sp>
    </p:spTree>
    <p:extLst>
      <p:ext uri="{BB962C8B-B14F-4D97-AF65-F5344CB8AC3E}">
        <p14:creationId xmlns:p14="http://schemas.microsoft.com/office/powerpoint/2010/main" val="2546556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931504967"/>
              </p:ext>
            </p:extLst>
          </p:nvPr>
        </p:nvGraphicFramePr>
        <p:xfrm>
          <a:off x="184451" y="1002771"/>
          <a:ext cx="8757303" cy="5090057"/>
        </p:xfrm>
        <a:graphic>
          <a:graphicData uri="http://schemas.openxmlformats.org/presentationml/2006/ole">
            <mc:AlternateContent xmlns:mc="http://schemas.openxmlformats.org/markup-compatibility/2006">
              <mc:Choice xmlns:v="urn:schemas-microsoft-com:vml" Requires="v">
                <p:oleObj spid="_x0000_s25602" name="Document" r:id="rId3" imgW="5549900" imgH="3225800" progId="Word.Document.12">
                  <p:embed/>
                </p:oleObj>
              </mc:Choice>
              <mc:Fallback>
                <p:oleObj name="Document" r:id="rId3" imgW="5549900" imgH="3225800" progId="Word.Document.12">
                  <p:embed/>
                  <p:pic>
                    <p:nvPicPr>
                      <p:cNvPr id="0" name=""/>
                      <p:cNvPicPr/>
                      <p:nvPr/>
                    </p:nvPicPr>
                    <p:blipFill>
                      <a:blip r:embed="rId4"/>
                      <a:stretch>
                        <a:fillRect/>
                      </a:stretch>
                    </p:blipFill>
                    <p:spPr>
                      <a:xfrm>
                        <a:off x="184451" y="1002771"/>
                        <a:ext cx="8757303" cy="5090057"/>
                      </a:xfrm>
                      <a:prstGeom prst="rect">
                        <a:avLst/>
                      </a:prstGeom>
                    </p:spPr>
                  </p:pic>
                </p:oleObj>
              </mc:Fallback>
            </mc:AlternateContent>
          </a:graphicData>
        </a:graphic>
      </p:graphicFrame>
    </p:spTree>
    <p:extLst>
      <p:ext uri="{BB962C8B-B14F-4D97-AF65-F5344CB8AC3E}">
        <p14:creationId xmlns:p14="http://schemas.microsoft.com/office/powerpoint/2010/main" val="3657262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256105571"/>
              </p:ext>
            </p:extLst>
          </p:nvPr>
        </p:nvGraphicFramePr>
        <p:xfrm>
          <a:off x="534870" y="1093315"/>
          <a:ext cx="8325305" cy="4428758"/>
        </p:xfrm>
        <a:graphic>
          <a:graphicData uri="http://schemas.openxmlformats.org/presentationml/2006/ole">
            <mc:AlternateContent xmlns:mc="http://schemas.openxmlformats.org/markup-compatibility/2006">
              <mc:Choice xmlns:v="urn:schemas-microsoft-com:vml" Requires="v">
                <p:oleObj spid="_x0000_s26626" name="Document" r:id="rId3" imgW="5562600" imgH="2959100" progId="Word.Document.12">
                  <p:embed/>
                </p:oleObj>
              </mc:Choice>
              <mc:Fallback>
                <p:oleObj name="Document" r:id="rId3" imgW="5562600" imgH="2959100" progId="Word.Document.12">
                  <p:embed/>
                  <p:pic>
                    <p:nvPicPr>
                      <p:cNvPr id="0" name=""/>
                      <p:cNvPicPr/>
                      <p:nvPr/>
                    </p:nvPicPr>
                    <p:blipFill>
                      <a:blip r:embed="rId4"/>
                      <a:stretch>
                        <a:fillRect/>
                      </a:stretch>
                    </p:blipFill>
                    <p:spPr>
                      <a:xfrm>
                        <a:off x="534870" y="1093315"/>
                        <a:ext cx="8325305" cy="4428758"/>
                      </a:xfrm>
                      <a:prstGeom prst="rect">
                        <a:avLst/>
                      </a:prstGeom>
                    </p:spPr>
                  </p:pic>
                </p:oleObj>
              </mc:Fallback>
            </mc:AlternateContent>
          </a:graphicData>
        </a:graphic>
      </p:graphicFrame>
    </p:spTree>
    <p:extLst>
      <p:ext uri="{BB962C8B-B14F-4D97-AF65-F5344CB8AC3E}">
        <p14:creationId xmlns:p14="http://schemas.microsoft.com/office/powerpoint/2010/main" val="2470006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102" y="1698001"/>
            <a:ext cx="7806115" cy="2959272"/>
          </a:xfrm>
          <a:prstGeom prst="rect">
            <a:avLst/>
          </a:prstGeom>
          <a:noFill/>
        </p:spPr>
        <p:txBody>
          <a:bodyPr wrap="square" rtlCol="0">
            <a:spAutoFit/>
          </a:bodyPr>
          <a:lstStyle/>
          <a:p>
            <a:pPr algn="just">
              <a:lnSpc>
                <a:spcPct val="130000"/>
              </a:lnSpc>
            </a:pPr>
            <a:r>
              <a:rPr lang="en-GB" b="1" dirty="0"/>
              <a:t>The emphasis on formal, structural and procedural aspects – as denoted by the prevalent emphasis on organisation of the quality system and the information management system – is indicative of the understanding of quality more as a structural or managerial element with well-defined processes (including definition of tasks, standards, responsibilities, units etc.), and less as shared values and commitment to improvement (EUA, 2006). Consequently, it also betrays that the analysed institutions are, at the moment, more concerned with accountability when implementing quality assurance systems</a:t>
            </a:r>
            <a:r>
              <a:rPr lang="en-GB" b="1" dirty="0" smtClean="0"/>
              <a:t>.</a:t>
            </a:r>
            <a:endParaRPr lang="en-US" b="1" dirty="0"/>
          </a:p>
        </p:txBody>
      </p:sp>
    </p:spTree>
    <p:extLst>
      <p:ext uri="{BB962C8B-B14F-4D97-AF65-F5344CB8AC3E}">
        <p14:creationId xmlns:p14="http://schemas.microsoft.com/office/powerpoint/2010/main" val="2707418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080" y="813328"/>
            <a:ext cx="7691949" cy="2599173"/>
          </a:xfrm>
          <a:prstGeom prst="rect">
            <a:avLst/>
          </a:prstGeom>
          <a:noFill/>
        </p:spPr>
        <p:txBody>
          <a:bodyPr wrap="square" rtlCol="0">
            <a:spAutoFit/>
          </a:bodyPr>
          <a:lstStyle/>
          <a:p>
            <a:pPr algn="just">
              <a:lnSpc>
                <a:spcPct val="130000"/>
              </a:lnSpc>
            </a:pPr>
            <a:r>
              <a:rPr lang="en-GB" b="1" dirty="0"/>
              <a:t>The four ideal types of quality culture (Harvey and </a:t>
            </a:r>
            <a:r>
              <a:rPr lang="en-GB" b="1" dirty="0" err="1"/>
              <a:t>Stensaker</a:t>
            </a:r>
            <a:r>
              <a:rPr lang="en-GB" b="1" dirty="0"/>
              <a:t> 2008) captured the interplay between the intensity of external rules and the intensity of group control. In the light of the recent legal requirements that institutions should develop and implement internal quality assurance systems, reinforced by the incentive of lighter accreditation once these systems obtain external certification, one could assume that the intensity of external rules is strong in Portugal.</a:t>
            </a:r>
            <a:r>
              <a:rPr lang="en-US" b="1" dirty="0" smtClean="0">
                <a:effectLst/>
              </a:rPr>
              <a:t> </a:t>
            </a:r>
            <a:endParaRPr lang="en-GB" b="1" dirty="0"/>
          </a:p>
        </p:txBody>
      </p:sp>
      <p:sp>
        <p:nvSpPr>
          <p:cNvPr id="4" name="TextBox 3"/>
          <p:cNvSpPr txBox="1"/>
          <p:nvPr/>
        </p:nvSpPr>
        <p:spPr>
          <a:xfrm>
            <a:off x="742080" y="3738457"/>
            <a:ext cx="7834657" cy="2239074"/>
          </a:xfrm>
          <a:prstGeom prst="rect">
            <a:avLst/>
          </a:prstGeom>
          <a:noFill/>
        </p:spPr>
        <p:txBody>
          <a:bodyPr wrap="square" rtlCol="0">
            <a:spAutoFit/>
          </a:bodyPr>
          <a:lstStyle/>
          <a:p>
            <a:pPr algn="just">
              <a:lnSpc>
                <a:spcPct val="130000"/>
              </a:lnSpc>
            </a:pPr>
            <a:r>
              <a:rPr lang="en-GB" b="1" dirty="0"/>
              <a:t>For this reason, the quality cultures of Portuguese institutions applying for certification will be either reactive or responsive. A reactive culture is solely concerned with accountability and compliance, seeing external rules as an imposition which will not bring any additional value. In contrast, a responsive quality culture pursues improvement alongside accountability, and external drivers are seen as an opportunity to change practices for the better. </a:t>
            </a:r>
            <a:endParaRPr lang="en-US" b="1" dirty="0"/>
          </a:p>
        </p:txBody>
      </p:sp>
    </p:spTree>
    <p:extLst>
      <p:ext uri="{BB962C8B-B14F-4D97-AF65-F5344CB8AC3E}">
        <p14:creationId xmlns:p14="http://schemas.microsoft.com/office/powerpoint/2010/main" val="1996805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080" y="813328"/>
            <a:ext cx="7691949" cy="2239074"/>
          </a:xfrm>
          <a:prstGeom prst="rect">
            <a:avLst/>
          </a:prstGeom>
          <a:noFill/>
        </p:spPr>
        <p:txBody>
          <a:bodyPr wrap="square" rtlCol="0">
            <a:spAutoFit/>
          </a:bodyPr>
          <a:lstStyle/>
          <a:p>
            <a:pPr algn="just">
              <a:lnSpc>
                <a:spcPct val="130000"/>
              </a:lnSpc>
            </a:pPr>
            <a:r>
              <a:rPr lang="en-GB" b="1" dirty="0"/>
              <a:t>From the aspects identified as strengths and weaknesses in the analysis, the intensity of group control can, to some extent, be inferred particularly from one main analytical category, stakeholder participation. The participation of stakeholders, mainly internal, in quality assurance was deemed more as a strength from the internal perspective, and more as a weakness in external assessment. </a:t>
            </a:r>
          </a:p>
        </p:txBody>
      </p:sp>
      <p:sp>
        <p:nvSpPr>
          <p:cNvPr id="4" name="TextBox 3"/>
          <p:cNvSpPr txBox="1"/>
          <p:nvPr/>
        </p:nvSpPr>
        <p:spPr>
          <a:xfrm>
            <a:off x="742080" y="3738457"/>
            <a:ext cx="7834657" cy="1878976"/>
          </a:xfrm>
          <a:prstGeom prst="rect">
            <a:avLst/>
          </a:prstGeom>
          <a:noFill/>
        </p:spPr>
        <p:txBody>
          <a:bodyPr wrap="square" rtlCol="0">
            <a:spAutoFit/>
          </a:bodyPr>
          <a:lstStyle/>
          <a:p>
            <a:pPr algn="just">
              <a:lnSpc>
                <a:spcPct val="130000"/>
              </a:lnSpc>
            </a:pPr>
            <a:r>
              <a:rPr lang="en-GB" b="1" dirty="0"/>
              <a:t>The external perspective goes further by alerting to the fact that institutions, in their concern of getting the processes and the procedures right, tend to lose sight of the greater aim which is quality improvement. This criticism gave rise to a separate analytical category under weaknesses, </a:t>
            </a:r>
            <a:r>
              <a:rPr lang="en-GB" b="1" i="1" dirty="0"/>
              <a:t>procedures over quality improvement</a:t>
            </a:r>
            <a:r>
              <a:rPr lang="en-GB" b="1" dirty="0"/>
              <a:t> (see Table 2). </a:t>
            </a:r>
            <a:endParaRPr lang="en-US" b="1" dirty="0"/>
          </a:p>
        </p:txBody>
      </p:sp>
    </p:spTree>
    <p:extLst>
      <p:ext uri="{BB962C8B-B14F-4D97-AF65-F5344CB8AC3E}">
        <p14:creationId xmlns:p14="http://schemas.microsoft.com/office/powerpoint/2010/main" val="307764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7914" y="684908"/>
            <a:ext cx="7806114" cy="2599173"/>
          </a:xfrm>
          <a:prstGeom prst="rect">
            <a:avLst/>
          </a:prstGeom>
          <a:noFill/>
        </p:spPr>
        <p:txBody>
          <a:bodyPr wrap="square" rtlCol="0">
            <a:spAutoFit/>
          </a:bodyPr>
          <a:lstStyle/>
          <a:p>
            <a:pPr algn="just">
              <a:lnSpc>
                <a:spcPct val="130000"/>
              </a:lnSpc>
            </a:pPr>
            <a:r>
              <a:rPr lang="en-GB" b="1" dirty="0"/>
              <a:t>The Portuguese Agency for Assessment and Accreditation of Higher Education (the Agency</a:t>
            </a:r>
            <a:r>
              <a:rPr lang="en-GB" b="1" dirty="0" smtClean="0"/>
              <a:t>) formally </a:t>
            </a:r>
            <a:r>
              <a:rPr lang="en-GB" b="1" dirty="0"/>
              <a:t>stated that the main responsibility for the quality of education lies with each higher education institution, and has been encouraging and supporting institutions to implement internal quality assurance systems. Legislation also determines that institutions should develop an internal quality assurance policy for their programmes, a culture of quality and quality assurance in their activities, and a strategy for continuous quality improvement. </a:t>
            </a:r>
          </a:p>
        </p:txBody>
      </p:sp>
      <p:sp>
        <p:nvSpPr>
          <p:cNvPr id="3" name="TextBox 2"/>
          <p:cNvSpPr txBox="1"/>
          <p:nvPr/>
        </p:nvSpPr>
        <p:spPr>
          <a:xfrm>
            <a:off x="627914" y="3578929"/>
            <a:ext cx="7806114" cy="2599173"/>
          </a:xfrm>
          <a:prstGeom prst="rect">
            <a:avLst/>
          </a:prstGeom>
          <a:noFill/>
        </p:spPr>
        <p:txBody>
          <a:bodyPr wrap="square" rtlCol="0">
            <a:spAutoFit/>
          </a:bodyPr>
          <a:lstStyle/>
          <a:p>
            <a:pPr algn="just">
              <a:lnSpc>
                <a:spcPct val="130000"/>
              </a:lnSpc>
            </a:pPr>
            <a:r>
              <a:rPr lang="en-GB" b="1" dirty="0" smtClean="0"/>
              <a:t>The Agency has </a:t>
            </a:r>
            <a:r>
              <a:rPr lang="en-GB" b="1" dirty="0"/>
              <a:t>introduced </a:t>
            </a:r>
            <a:r>
              <a:rPr lang="en-GB" b="1" dirty="0" smtClean="0"/>
              <a:t>a system for internal </a:t>
            </a:r>
            <a:r>
              <a:rPr lang="en-GB" b="1" dirty="0"/>
              <a:t>quality assurance certifications. The certifications, therefore, would represent a guarantee of the institutions’ quality assurance capacity and, consequently, are intended to trigger lighter accreditation procedures. This development could be interpreted as an attempt to restore trust in universities, to restate quality as their responsibility, and to give ownership for quality to their constituent bodies, in accordance with a quality enhancement </a:t>
            </a:r>
            <a:r>
              <a:rPr lang="en-GB" b="1" dirty="0" smtClean="0"/>
              <a:t>approach.</a:t>
            </a:r>
            <a:r>
              <a:rPr lang="en-US" b="1" dirty="0" smtClean="0">
                <a:effectLst/>
              </a:rPr>
              <a:t> </a:t>
            </a:r>
            <a:endParaRPr lang="en-GB" b="1" dirty="0"/>
          </a:p>
        </p:txBody>
      </p:sp>
    </p:spTree>
    <p:extLst>
      <p:ext uri="{BB962C8B-B14F-4D97-AF65-F5344CB8AC3E}">
        <p14:creationId xmlns:p14="http://schemas.microsoft.com/office/powerpoint/2010/main" val="3197391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080" y="1969110"/>
            <a:ext cx="7691949" cy="2599173"/>
          </a:xfrm>
          <a:prstGeom prst="rect">
            <a:avLst/>
          </a:prstGeom>
          <a:noFill/>
        </p:spPr>
        <p:txBody>
          <a:bodyPr wrap="square" rtlCol="0">
            <a:spAutoFit/>
          </a:bodyPr>
          <a:lstStyle/>
          <a:p>
            <a:pPr algn="just">
              <a:lnSpc>
                <a:spcPct val="130000"/>
              </a:lnSpc>
            </a:pPr>
            <a:r>
              <a:rPr lang="en-GB" b="1" dirty="0"/>
              <a:t>The above account suggests that the quality culture of the analysed Portuguese institutions is somewhere between responsive and reactive, depending on the internal or external perspective respectively. Moreover, since the external reports point towards more weaknesses related to the participation of stakeholders and to the prioritisation of procedures over improvement in polytechnics rather than in universities, one could argue that the former appear more reactive, whereas the latter more responsive. </a:t>
            </a:r>
            <a:endParaRPr lang="en-US" b="1" dirty="0"/>
          </a:p>
        </p:txBody>
      </p:sp>
    </p:spTree>
    <p:extLst>
      <p:ext uri="{BB962C8B-B14F-4D97-AF65-F5344CB8AC3E}">
        <p14:creationId xmlns:p14="http://schemas.microsoft.com/office/powerpoint/2010/main" val="2640142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9477" y="1368156"/>
            <a:ext cx="8034447" cy="2409891"/>
          </a:xfrm>
          <a:prstGeom prst="rect">
            <a:avLst/>
          </a:prstGeom>
        </p:spPr>
        <p:txBody>
          <a:bodyPr wrap="square">
            <a:spAutoFit/>
          </a:bodyPr>
          <a:lstStyle/>
          <a:p>
            <a:pPr algn="just">
              <a:lnSpc>
                <a:spcPct val="120000"/>
              </a:lnSpc>
            </a:pPr>
            <a:r>
              <a:rPr lang="en-GB" b="1" dirty="0"/>
              <a:t>The analysis intended to understand whether these strengths and weaknesses are associated with procedural and structural matters or with cultural change manifest in values and beliefs. With this, it aimed to gain insight into the quality culture(s) of the analysed institutions and, by extension, whether these were embracing improvement alongside accountability, in line with the intentions of the Agency when introducing the certification of internal quality assurance systems. </a:t>
            </a:r>
          </a:p>
        </p:txBody>
      </p:sp>
      <p:sp>
        <p:nvSpPr>
          <p:cNvPr id="5" name="Rectangle 4"/>
          <p:cNvSpPr/>
          <p:nvPr/>
        </p:nvSpPr>
        <p:spPr>
          <a:xfrm>
            <a:off x="499477" y="4121188"/>
            <a:ext cx="8034447" cy="1412694"/>
          </a:xfrm>
          <a:prstGeom prst="rect">
            <a:avLst/>
          </a:prstGeom>
        </p:spPr>
        <p:txBody>
          <a:bodyPr wrap="square">
            <a:spAutoFit/>
          </a:bodyPr>
          <a:lstStyle/>
          <a:p>
            <a:pPr algn="just">
              <a:lnSpc>
                <a:spcPct val="120000"/>
              </a:lnSpc>
            </a:pPr>
            <a:r>
              <a:rPr lang="en-GB" b="1" dirty="0"/>
              <a:t>The identified strengths and weaknesses were predominantly associated to the organisation of the quality assurance system and to information management, namely with formal structures and procedures rather than with quality in the transformative sense of the concept (Harvey and Newton 2007). </a:t>
            </a:r>
          </a:p>
        </p:txBody>
      </p:sp>
    </p:spTree>
    <p:extLst>
      <p:ext uri="{BB962C8B-B14F-4D97-AF65-F5344CB8AC3E}">
        <p14:creationId xmlns:p14="http://schemas.microsoft.com/office/powerpoint/2010/main" val="716529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4997" y="664941"/>
            <a:ext cx="7706220" cy="2409891"/>
          </a:xfrm>
          <a:prstGeom prst="rect">
            <a:avLst/>
          </a:prstGeom>
        </p:spPr>
        <p:txBody>
          <a:bodyPr wrap="square">
            <a:spAutoFit/>
          </a:bodyPr>
          <a:lstStyle/>
          <a:p>
            <a:pPr algn="just">
              <a:lnSpc>
                <a:spcPct val="120000"/>
              </a:lnSpc>
            </a:pPr>
            <a:r>
              <a:rPr lang="en-GB" b="1" dirty="0"/>
              <a:t>With the objective of avoiding burdensome accreditation in the future, institutions feel compelled to implement an internal quality system and apply for its certification. Although the Agency’s intentions were to encourage a shift towards improvement, it appears that accountability continues to be, for the time being, a more pressing concern than improvement. This, in turn, reveals that the analysed institutions find themselves somewhere on the continuum between a reactive and a responsive quality culture. </a:t>
            </a:r>
            <a:endParaRPr lang="en-US" b="1" dirty="0"/>
          </a:p>
        </p:txBody>
      </p:sp>
      <p:sp>
        <p:nvSpPr>
          <p:cNvPr id="5" name="Rectangle 4"/>
          <p:cNvSpPr/>
          <p:nvPr/>
        </p:nvSpPr>
        <p:spPr>
          <a:xfrm>
            <a:off x="684997" y="3344288"/>
            <a:ext cx="7706220" cy="2742290"/>
          </a:xfrm>
          <a:prstGeom prst="rect">
            <a:avLst/>
          </a:prstGeom>
        </p:spPr>
        <p:txBody>
          <a:bodyPr wrap="square">
            <a:spAutoFit/>
          </a:bodyPr>
          <a:lstStyle/>
          <a:p>
            <a:pPr algn="just">
              <a:lnSpc>
                <a:spcPct val="120000"/>
              </a:lnSpc>
            </a:pPr>
            <a:r>
              <a:rPr lang="en-GB" b="1" dirty="0"/>
              <a:t>Since, only a limited number of Portuguese institutions have so far applied for certification, it would be unwise to draw general conclusions for the Portuguese institutions as a whole. However, the findings can provide helpful insights (e.g. good practices or issues requiring attention) for the institutions which have yet to apply for certification. Moreover, the systematic analysis of the strengths and weaknesses identified so far in the implementation of internal quality assurance systems could also be a helpful tool for the quality agency in its decisions on further support and guidance to institutions. </a:t>
            </a:r>
            <a:endParaRPr lang="en-US" b="1" dirty="0"/>
          </a:p>
        </p:txBody>
      </p:sp>
    </p:spTree>
    <p:extLst>
      <p:ext uri="{BB962C8B-B14F-4D97-AF65-F5344CB8AC3E}">
        <p14:creationId xmlns:p14="http://schemas.microsoft.com/office/powerpoint/2010/main" val="356935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080" y="956018"/>
            <a:ext cx="7763303" cy="1518877"/>
          </a:xfrm>
          <a:prstGeom prst="rect">
            <a:avLst/>
          </a:prstGeom>
          <a:noFill/>
        </p:spPr>
        <p:txBody>
          <a:bodyPr wrap="square" rtlCol="0">
            <a:spAutoFit/>
          </a:bodyPr>
          <a:lstStyle/>
          <a:p>
            <a:pPr algn="just">
              <a:lnSpc>
                <a:spcPct val="130000"/>
              </a:lnSpc>
            </a:pPr>
            <a:r>
              <a:rPr lang="en-GB" b="1" dirty="0"/>
              <a:t>A number of institutions have already undertaken the certification and both self-assessment and external assessment reports are available. One element common to both kinds of reports are the identified strengths and weaknesses of the internal quality assurance systems. </a:t>
            </a:r>
          </a:p>
        </p:txBody>
      </p:sp>
      <p:sp>
        <p:nvSpPr>
          <p:cNvPr id="3" name="TextBox 2"/>
          <p:cNvSpPr txBox="1"/>
          <p:nvPr/>
        </p:nvSpPr>
        <p:spPr>
          <a:xfrm>
            <a:off x="742080" y="2782440"/>
            <a:ext cx="7763303" cy="1518877"/>
          </a:xfrm>
          <a:prstGeom prst="rect">
            <a:avLst/>
          </a:prstGeom>
          <a:noFill/>
        </p:spPr>
        <p:txBody>
          <a:bodyPr wrap="square" rtlCol="0">
            <a:spAutoFit/>
          </a:bodyPr>
          <a:lstStyle/>
          <a:p>
            <a:pPr algn="just">
              <a:lnSpc>
                <a:spcPct val="130000"/>
              </a:lnSpc>
            </a:pPr>
            <a:r>
              <a:rPr lang="en-GB" b="1" dirty="0" smtClean="0"/>
              <a:t>The Agency intended </a:t>
            </a:r>
            <a:r>
              <a:rPr lang="en-GB" b="1" dirty="0"/>
              <a:t>to analyse the nature of institutional strengths and weaknesses highlighted in these evaluation reports, laying bare a double perspective: an internal one offered by institutions themselves and an external one offered by external evaluation panels. </a:t>
            </a:r>
          </a:p>
        </p:txBody>
      </p:sp>
      <p:sp>
        <p:nvSpPr>
          <p:cNvPr id="4" name="TextBox 3"/>
          <p:cNvSpPr txBox="1"/>
          <p:nvPr/>
        </p:nvSpPr>
        <p:spPr>
          <a:xfrm>
            <a:off x="742080" y="4608861"/>
            <a:ext cx="7763303" cy="1412694"/>
          </a:xfrm>
          <a:prstGeom prst="rect">
            <a:avLst/>
          </a:prstGeom>
          <a:noFill/>
        </p:spPr>
        <p:txBody>
          <a:bodyPr wrap="square" rtlCol="0">
            <a:spAutoFit/>
          </a:bodyPr>
          <a:lstStyle/>
          <a:p>
            <a:pPr algn="just">
              <a:lnSpc>
                <a:spcPct val="120000"/>
              </a:lnSpc>
            </a:pPr>
            <a:r>
              <a:rPr lang="en-GB" b="1" dirty="0"/>
              <a:t>In particular, it </a:t>
            </a:r>
            <a:r>
              <a:rPr lang="en-GB" b="1" dirty="0" smtClean="0"/>
              <a:t>aimed </a:t>
            </a:r>
            <a:r>
              <a:rPr lang="en-GB" b="1" dirty="0"/>
              <a:t>to understand whether strengths and weaknesses are related to procedural and organisational matters or to cultural change (values and beliefs). This would also offer an insight into the quality culture(s) which characterise HEIs in Portugal</a:t>
            </a:r>
            <a:r>
              <a:rPr lang="en-GB" b="1" dirty="0" smtClean="0"/>
              <a:t>.</a:t>
            </a:r>
            <a:endParaRPr lang="en-US" b="1" dirty="0"/>
          </a:p>
        </p:txBody>
      </p:sp>
    </p:spTree>
    <p:extLst>
      <p:ext uri="{BB962C8B-B14F-4D97-AF65-F5344CB8AC3E}">
        <p14:creationId xmlns:p14="http://schemas.microsoft.com/office/powerpoint/2010/main" val="351409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0936" y="570947"/>
            <a:ext cx="8120071" cy="798680"/>
          </a:xfrm>
          <a:prstGeom prst="rect">
            <a:avLst/>
          </a:prstGeom>
        </p:spPr>
        <p:txBody>
          <a:bodyPr wrap="square">
            <a:spAutoFit/>
          </a:bodyPr>
          <a:lstStyle/>
          <a:p>
            <a:pPr algn="just">
              <a:lnSpc>
                <a:spcPct val="130000"/>
              </a:lnSpc>
            </a:pPr>
            <a:r>
              <a:rPr lang="en-GB" b="1" dirty="0"/>
              <a:t>The Cultural Theory was proposed by Mary Douglas (1970, 1982) in the 70’s, and was developed by Michael Thompson, Richard Ellis and Aaron </a:t>
            </a:r>
            <a:r>
              <a:rPr lang="en-GB" b="1" dirty="0" err="1"/>
              <a:t>Wildavsky</a:t>
            </a:r>
            <a:r>
              <a:rPr lang="en-GB" b="1" dirty="0"/>
              <a:t> in the 90’s </a:t>
            </a:r>
          </a:p>
        </p:txBody>
      </p:sp>
      <p:sp>
        <p:nvSpPr>
          <p:cNvPr id="9" name="Rectangle 8"/>
          <p:cNvSpPr/>
          <p:nvPr/>
        </p:nvSpPr>
        <p:spPr>
          <a:xfrm>
            <a:off x="470935" y="1626846"/>
            <a:ext cx="8120072" cy="2239074"/>
          </a:xfrm>
          <a:prstGeom prst="rect">
            <a:avLst/>
          </a:prstGeom>
        </p:spPr>
        <p:txBody>
          <a:bodyPr wrap="square">
            <a:spAutoFit/>
          </a:bodyPr>
          <a:lstStyle/>
          <a:p>
            <a:pPr algn="just">
              <a:lnSpc>
                <a:spcPct val="130000"/>
              </a:lnSpc>
            </a:pPr>
            <a:r>
              <a:rPr lang="en-GB" b="1" dirty="0"/>
              <a:t>The cultural framework assumes grid and group dimensions. The grid dimension refers to regulation externally defined and narrows the field of action, i.e. – the set of rules and norms that regulate the interactions of individuals. The group dimension is based on the sense of boundaries assuming that actions are driven by the concern of the benefit of the group, i.e. – the extent to which the life of individuals relies on group membership. </a:t>
            </a:r>
          </a:p>
        </p:txBody>
      </p:sp>
      <p:sp>
        <p:nvSpPr>
          <p:cNvPr id="10" name="TextBox 9"/>
          <p:cNvSpPr txBox="1"/>
          <p:nvPr/>
        </p:nvSpPr>
        <p:spPr>
          <a:xfrm>
            <a:off x="585102" y="3896068"/>
            <a:ext cx="8005905" cy="2239074"/>
          </a:xfrm>
          <a:prstGeom prst="rect">
            <a:avLst/>
          </a:prstGeom>
          <a:noFill/>
        </p:spPr>
        <p:txBody>
          <a:bodyPr wrap="square" rtlCol="0">
            <a:spAutoFit/>
          </a:bodyPr>
          <a:lstStyle/>
          <a:p>
            <a:pPr algn="just">
              <a:lnSpc>
                <a:spcPct val="130000"/>
              </a:lnSpc>
            </a:pPr>
            <a:r>
              <a:rPr lang="en-GB" b="1" dirty="0"/>
              <a:t>For Thompson, Ellis and </a:t>
            </a:r>
            <a:r>
              <a:rPr lang="en-GB" b="1" dirty="0" err="1"/>
              <a:t>Wildavsky</a:t>
            </a:r>
            <a:r>
              <a:rPr lang="en-GB" b="1" dirty="0"/>
              <a:t> (1990) the combination of grid and group originates four ways of life: fatalism – </a:t>
            </a:r>
            <a:r>
              <a:rPr lang="en-GB" b="1" dirty="0" smtClean="0"/>
              <a:t>strong </a:t>
            </a:r>
            <a:r>
              <a:rPr lang="en-GB" b="1" dirty="0"/>
              <a:t>regulation and weak </a:t>
            </a:r>
            <a:r>
              <a:rPr lang="en-GB" b="1" dirty="0" smtClean="0"/>
              <a:t>group</a:t>
            </a:r>
            <a:r>
              <a:rPr lang="en-GB" b="1" dirty="0"/>
              <a:t>; individualism – </a:t>
            </a:r>
            <a:r>
              <a:rPr lang="en-GB" b="1" dirty="0" smtClean="0"/>
              <a:t>weak </a:t>
            </a:r>
            <a:r>
              <a:rPr lang="en-GB" b="1" dirty="0"/>
              <a:t>regulation and </a:t>
            </a:r>
            <a:r>
              <a:rPr lang="en-GB" b="1" dirty="0" smtClean="0"/>
              <a:t>weak </a:t>
            </a:r>
            <a:r>
              <a:rPr lang="en-GB" b="1" dirty="0"/>
              <a:t>group; hierarchy – </a:t>
            </a:r>
            <a:r>
              <a:rPr lang="en-GB" b="1" dirty="0" smtClean="0"/>
              <a:t>strong regulation and strong </a:t>
            </a:r>
            <a:r>
              <a:rPr lang="en-GB" b="1" dirty="0"/>
              <a:t>group; egalitarianism – weak regulation and strong </a:t>
            </a:r>
            <a:r>
              <a:rPr lang="en-GB" b="1" dirty="0" smtClean="0"/>
              <a:t>group</a:t>
            </a:r>
            <a:r>
              <a:rPr lang="en-GB" b="1" dirty="0"/>
              <a:t>. There is an additional way of life often placed at the centre of the diagram</a:t>
            </a:r>
            <a:r>
              <a:rPr lang="en-GB" b="1" dirty="0" smtClean="0"/>
              <a:t>, </a:t>
            </a:r>
            <a:r>
              <a:rPr lang="en-GB" b="1" dirty="0"/>
              <a:t>the autonomous or hermit – deliberate exclusion. </a:t>
            </a:r>
          </a:p>
        </p:txBody>
      </p:sp>
    </p:spTree>
    <p:extLst>
      <p:ext uri="{BB962C8B-B14F-4D97-AF65-F5344CB8AC3E}">
        <p14:creationId xmlns:p14="http://schemas.microsoft.com/office/powerpoint/2010/main" val="28149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400509540"/>
              </p:ext>
            </p:extLst>
          </p:nvPr>
        </p:nvGraphicFramePr>
        <p:xfrm>
          <a:off x="832480" y="556488"/>
          <a:ext cx="7504582" cy="5764644"/>
        </p:xfrm>
        <a:graphic>
          <a:graphicData uri="http://schemas.openxmlformats.org/presentationml/2006/ole">
            <mc:AlternateContent xmlns:mc="http://schemas.openxmlformats.org/markup-compatibility/2006">
              <mc:Choice xmlns:v="urn:schemas-microsoft-com:vml" Requires="v">
                <p:oleObj spid="_x0000_s11267" name="Document" r:id="rId3" imgW="5422900" imgH="4165600" progId="Word.Document.12">
                  <p:embed/>
                </p:oleObj>
              </mc:Choice>
              <mc:Fallback>
                <p:oleObj name="Document" r:id="rId3" imgW="5422900" imgH="4165600" progId="Word.Document.12">
                  <p:embed/>
                  <p:pic>
                    <p:nvPicPr>
                      <p:cNvPr id="0" name=""/>
                      <p:cNvPicPr/>
                      <p:nvPr/>
                    </p:nvPicPr>
                    <p:blipFill>
                      <a:blip r:embed="rId4"/>
                      <a:stretch>
                        <a:fillRect/>
                      </a:stretch>
                    </p:blipFill>
                    <p:spPr>
                      <a:xfrm>
                        <a:off x="832480" y="556488"/>
                        <a:ext cx="7504582" cy="5764644"/>
                      </a:xfrm>
                      <a:prstGeom prst="rect">
                        <a:avLst/>
                      </a:prstGeom>
                    </p:spPr>
                  </p:pic>
                </p:oleObj>
              </mc:Fallback>
            </mc:AlternateContent>
          </a:graphicData>
        </a:graphic>
      </p:graphicFrame>
    </p:spTree>
    <p:extLst>
      <p:ext uri="{BB962C8B-B14F-4D97-AF65-F5344CB8AC3E}">
        <p14:creationId xmlns:p14="http://schemas.microsoft.com/office/powerpoint/2010/main" val="63229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7567" y="870404"/>
            <a:ext cx="7603649" cy="1477328"/>
          </a:xfrm>
          <a:prstGeom prst="rect">
            <a:avLst/>
          </a:prstGeom>
        </p:spPr>
        <p:txBody>
          <a:bodyPr wrap="square">
            <a:spAutoFit/>
          </a:bodyPr>
          <a:lstStyle/>
          <a:p>
            <a:pPr algn="just"/>
            <a:r>
              <a:rPr lang="en-GB" dirty="0"/>
              <a:t>The grid/group typology generating four ways of life should be used specially as an analytical tool. Grid (regulation) and group (membership) are two dimensions of sociality. The concept of way of life stems from categories of social life generated from the degree of group involvement and the degree of social interaction. </a:t>
            </a:r>
          </a:p>
        </p:txBody>
      </p:sp>
      <p:sp>
        <p:nvSpPr>
          <p:cNvPr id="6" name="TextBox 5"/>
          <p:cNvSpPr txBox="1"/>
          <p:nvPr/>
        </p:nvSpPr>
        <p:spPr>
          <a:xfrm>
            <a:off x="787567" y="2596944"/>
            <a:ext cx="7603649" cy="1200329"/>
          </a:xfrm>
          <a:prstGeom prst="rect">
            <a:avLst/>
          </a:prstGeom>
          <a:noFill/>
        </p:spPr>
        <p:txBody>
          <a:bodyPr wrap="square" rtlCol="0">
            <a:spAutoFit/>
          </a:bodyPr>
          <a:lstStyle/>
          <a:p>
            <a:pPr algn="just"/>
            <a:r>
              <a:rPr lang="en-GB" dirty="0" smtClean="0"/>
              <a:t>We have used the Cultural Theory for reading </a:t>
            </a:r>
            <a:r>
              <a:rPr lang="en-GB" dirty="0"/>
              <a:t>the perceptions about the impact of quality systems derived from viable combinations of biases and social relations – the ways of life. </a:t>
            </a:r>
            <a:r>
              <a:rPr lang="en-GB" dirty="0" smtClean="0"/>
              <a:t> And to interpret the diverse reactions of academics from different disciplines to quality assurance.</a:t>
            </a:r>
            <a:endParaRPr lang="en-GB" dirty="0"/>
          </a:p>
        </p:txBody>
      </p:sp>
      <p:sp>
        <p:nvSpPr>
          <p:cNvPr id="7" name="TextBox 6"/>
          <p:cNvSpPr txBox="1"/>
          <p:nvPr/>
        </p:nvSpPr>
        <p:spPr>
          <a:xfrm>
            <a:off x="787567" y="4252968"/>
            <a:ext cx="7643699" cy="1754327"/>
          </a:xfrm>
          <a:prstGeom prst="rect">
            <a:avLst/>
          </a:prstGeom>
          <a:noFill/>
        </p:spPr>
        <p:txBody>
          <a:bodyPr wrap="square" rtlCol="0">
            <a:spAutoFit/>
          </a:bodyPr>
          <a:lstStyle/>
          <a:p>
            <a:pPr algn="just"/>
            <a:r>
              <a:rPr lang="en-GB" dirty="0" smtClean="0"/>
              <a:t>Harvey and </a:t>
            </a:r>
            <a:r>
              <a:rPr lang="en-GB" dirty="0" err="1" smtClean="0"/>
              <a:t>Stensaker</a:t>
            </a:r>
            <a:r>
              <a:rPr lang="en-GB" dirty="0" smtClean="0"/>
              <a:t> have used the cultural theory to </a:t>
            </a:r>
            <a:r>
              <a:rPr lang="en-GB" dirty="0"/>
              <a:t>to simplify and help to </a:t>
            </a:r>
            <a:r>
              <a:rPr lang="en-GB" dirty="0" err="1"/>
              <a:t>operationalise</a:t>
            </a:r>
            <a:r>
              <a:rPr lang="en-GB" dirty="0"/>
              <a:t> the concept of quality </a:t>
            </a:r>
            <a:r>
              <a:rPr lang="en-GB" dirty="0" smtClean="0"/>
              <a:t>culture. They </a:t>
            </a:r>
            <a:r>
              <a:rPr lang="en-GB" dirty="0"/>
              <a:t>proposed four ideal types inspired by cultural theory (Douglas 1982; Thompson et al. 1990). The typology captures the degree of group control and the intensity of external rules. The combination of these two dimensions results in four different quality cultures: regenerative, responsive, reproductive and reactive</a:t>
            </a:r>
            <a:r>
              <a:rPr lang="en-US" dirty="0" smtClean="0">
                <a:effectLst/>
              </a:rPr>
              <a:t> </a:t>
            </a:r>
            <a:r>
              <a:rPr lang="en-GB" dirty="0" smtClean="0"/>
              <a:t> </a:t>
            </a:r>
            <a:endParaRPr lang="en-GB" dirty="0"/>
          </a:p>
        </p:txBody>
      </p:sp>
    </p:spTree>
    <p:extLst>
      <p:ext uri="{BB962C8B-B14F-4D97-AF65-F5344CB8AC3E}">
        <p14:creationId xmlns:p14="http://schemas.microsoft.com/office/powerpoint/2010/main" val="200325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960565594"/>
              </p:ext>
            </p:extLst>
          </p:nvPr>
        </p:nvGraphicFramePr>
        <p:xfrm>
          <a:off x="0" y="1653691"/>
          <a:ext cx="9144000" cy="3568734"/>
        </p:xfrm>
        <a:graphic>
          <a:graphicData uri="http://schemas.openxmlformats.org/presentationml/2006/ole">
            <mc:AlternateContent xmlns:mc="http://schemas.openxmlformats.org/markup-compatibility/2006">
              <mc:Choice xmlns:v="urn:schemas-microsoft-com:vml" Requires="v">
                <p:oleObj spid="_x0000_s9220" name="Document" r:id="rId3" imgW="5562600" imgH="2146300" progId="Word.Document.12">
                  <p:embed/>
                </p:oleObj>
              </mc:Choice>
              <mc:Fallback>
                <p:oleObj name="Document" r:id="rId3" imgW="5562600" imgH="2146300" progId="Word.Document.12">
                  <p:embed/>
                  <p:pic>
                    <p:nvPicPr>
                      <p:cNvPr id="0" name=""/>
                      <p:cNvPicPr/>
                      <p:nvPr/>
                    </p:nvPicPr>
                    <p:blipFill>
                      <a:blip r:embed="rId4"/>
                      <a:stretch>
                        <a:fillRect/>
                      </a:stretch>
                    </p:blipFill>
                    <p:spPr>
                      <a:xfrm>
                        <a:off x="0" y="1653691"/>
                        <a:ext cx="9144000" cy="3568734"/>
                      </a:xfrm>
                      <a:prstGeom prst="rect">
                        <a:avLst/>
                      </a:prstGeom>
                    </p:spPr>
                  </p:pic>
                </p:oleObj>
              </mc:Fallback>
            </mc:AlternateContent>
          </a:graphicData>
        </a:graphic>
      </p:graphicFrame>
      <p:sp>
        <p:nvSpPr>
          <p:cNvPr id="5" name="Rectangle 4"/>
          <p:cNvSpPr/>
          <p:nvPr/>
        </p:nvSpPr>
        <p:spPr>
          <a:xfrm>
            <a:off x="799163" y="5473646"/>
            <a:ext cx="7035493" cy="369332"/>
          </a:xfrm>
          <a:prstGeom prst="rect">
            <a:avLst/>
          </a:prstGeom>
        </p:spPr>
        <p:txBody>
          <a:bodyPr wrap="square">
            <a:spAutoFit/>
          </a:bodyPr>
          <a:lstStyle/>
          <a:p>
            <a:r>
              <a:rPr lang="en-GB" dirty="0"/>
              <a:t>Ideal types of quality culture (Adapted from Harvey and </a:t>
            </a:r>
            <a:r>
              <a:rPr lang="en-GB" dirty="0" err="1"/>
              <a:t>Stensaker</a:t>
            </a:r>
            <a:r>
              <a:rPr lang="en-GB" dirty="0"/>
              <a:t> 2008).</a:t>
            </a:r>
            <a:r>
              <a:rPr lang="en-US" dirty="0" smtClean="0">
                <a:effectLst/>
              </a:rPr>
              <a:t> </a:t>
            </a:r>
            <a:endParaRPr lang="en-GB" dirty="0"/>
          </a:p>
        </p:txBody>
      </p:sp>
    </p:spTree>
    <p:extLst>
      <p:ext uri="{BB962C8B-B14F-4D97-AF65-F5344CB8AC3E}">
        <p14:creationId xmlns:p14="http://schemas.microsoft.com/office/powerpoint/2010/main" val="17034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7808" y="998825"/>
            <a:ext cx="7634865" cy="2077492"/>
          </a:xfrm>
          <a:prstGeom prst="rect">
            <a:avLst/>
          </a:prstGeom>
        </p:spPr>
        <p:txBody>
          <a:bodyPr wrap="square">
            <a:spAutoFit/>
          </a:bodyPr>
          <a:lstStyle/>
          <a:p>
            <a:pPr algn="just">
              <a:lnSpc>
                <a:spcPct val="120000"/>
              </a:lnSpc>
            </a:pPr>
            <a:r>
              <a:rPr lang="en-GB" b="1" dirty="0"/>
              <a:t>The </a:t>
            </a:r>
            <a:r>
              <a:rPr lang="en-GB" b="1" i="1" dirty="0"/>
              <a:t>regenerative quality culture</a:t>
            </a:r>
            <a:r>
              <a:rPr lang="en-GB" b="1" dirty="0"/>
              <a:t> is characterised by strong group-control and weak sensitivity to external rules. It is focused on internal developments and follows a coordinated plan for internal regeneration which is widely shared and owned. It is indistinguishable from everyday activities. It incorporates opportunities or imperatives promoted by external forces as long as they make a positive contribution to the internally developed vision and goals.</a:t>
            </a:r>
            <a:r>
              <a:rPr lang="en-US" b="1" dirty="0" smtClean="0">
                <a:effectLst/>
              </a:rPr>
              <a:t> </a:t>
            </a:r>
            <a:endParaRPr lang="en-GB" b="1" dirty="0"/>
          </a:p>
        </p:txBody>
      </p:sp>
      <p:sp>
        <p:nvSpPr>
          <p:cNvPr id="6" name="TextBox 5"/>
          <p:cNvSpPr txBox="1"/>
          <p:nvPr/>
        </p:nvSpPr>
        <p:spPr>
          <a:xfrm>
            <a:off x="727808" y="3681381"/>
            <a:ext cx="7777575" cy="2077492"/>
          </a:xfrm>
          <a:prstGeom prst="rect">
            <a:avLst/>
          </a:prstGeom>
          <a:noFill/>
        </p:spPr>
        <p:txBody>
          <a:bodyPr wrap="square" rtlCol="0">
            <a:spAutoFit/>
          </a:bodyPr>
          <a:lstStyle/>
          <a:p>
            <a:pPr algn="just">
              <a:lnSpc>
                <a:spcPct val="120000"/>
              </a:lnSpc>
            </a:pPr>
            <a:r>
              <a:rPr lang="en-GB" b="1" dirty="0"/>
              <a:t>The </a:t>
            </a:r>
            <a:r>
              <a:rPr lang="en-GB" b="1" i="1" dirty="0"/>
              <a:t>responsive quality culture</a:t>
            </a:r>
            <a:r>
              <a:rPr lang="en-GB" b="1" dirty="0"/>
              <a:t> is strong on both dimensions: group control and intensity of external rules. Yet, external imperatives are the dominant drivers, and the institution takes advantage of these in order to devise an internal, forward-looking improvement agenda, but not losing sight of accountability and compliance. Its shortcoming resides in a lack of staff ownership of the quality culture, unconnected with their everyday practice</a:t>
            </a:r>
            <a:r>
              <a:rPr lang="en-GB" dirty="0"/>
              <a:t>. </a:t>
            </a:r>
          </a:p>
        </p:txBody>
      </p:sp>
    </p:spTree>
    <p:extLst>
      <p:ext uri="{BB962C8B-B14F-4D97-AF65-F5344CB8AC3E}">
        <p14:creationId xmlns:p14="http://schemas.microsoft.com/office/powerpoint/2010/main" val="626379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0725" y="884863"/>
            <a:ext cx="7720491" cy="2077492"/>
          </a:xfrm>
          <a:prstGeom prst="rect">
            <a:avLst/>
          </a:prstGeom>
        </p:spPr>
        <p:txBody>
          <a:bodyPr wrap="square">
            <a:spAutoFit/>
          </a:bodyPr>
          <a:lstStyle/>
          <a:p>
            <a:pPr algn="just">
              <a:lnSpc>
                <a:spcPct val="120000"/>
              </a:lnSpc>
            </a:pPr>
            <a:r>
              <a:rPr lang="en-GB" b="1" dirty="0"/>
              <a:t>The </a:t>
            </a:r>
            <a:r>
              <a:rPr lang="en-GB" b="1" i="1" dirty="0"/>
              <a:t>reproductive quality culture</a:t>
            </a:r>
            <a:r>
              <a:rPr lang="en-GB" b="1" dirty="0"/>
              <a:t> is weak both as regards group control and the influence of external rules. In a reproductive mode, the institution has established norms and is reluctant to redefine future goals. The quality culture is indistinguishable from everyday practice, but it is not transparent because embedded in taken-for-granted practices. Attempts to re-think quality in a critical way meet heavy resistance. </a:t>
            </a:r>
          </a:p>
        </p:txBody>
      </p:sp>
      <p:sp>
        <p:nvSpPr>
          <p:cNvPr id="6" name="TextBox 5"/>
          <p:cNvSpPr txBox="1"/>
          <p:nvPr/>
        </p:nvSpPr>
        <p:spPr>
          <a:xfrm>
            <a:off x="670725" y="3324659"/>
            <a:ext cx="7720491" cy="2409891"/>
          </a:xfrm>
          <a:prstGeom prst="rect">
            <a:avLst/>
          </a:prstGeom>
          <a:noFill/>
        </p:spPr>
        <p:txBody>
          <a:bodyPr wrap="square" rtlCol="0">
            <a:spAutoFit/>
          </a:bodyPr>
          <a:lstStyle/>
          <a:p>
            <a:pPr algn="just">
              <a:lnSpc>
                <a:spcPct val="120000"/>
              </a:lnSpc>
            </a:pPr>
            <a:r>
              <a:rPr lang="en-GB" b="1" dirty="0"/>
              <a:t>The </a:t>
            </a:r>
            <a:r>
              <a:rPr lang="en-GB" b="1" i="1" dirty="0"/>
              <a:t>reactive quality culture</a:t>
            </a:r>
            <a:r>
              <a:rPr lang="en-GB" b="1" dirty="0"/>
              <a:t> is characterised by a strong influence of external rules, and a weak degree of group control. It is driven by compliance and accountability, imposed by and constructed around external drivers, and there are reservations about the potential positive outcomes of quality evaluation. In the reactive mode, there is little or no sense of ownership and quality is delegated to a specific unit (quality office). For academics, it amounts to a box-ticking exercise. </a:t>
            </a:r>
          </a:p>
        </p:txBody>
      </p:sp>
    </p:spTree>
    <p:extLst>
      <p:ext uri="{BB962C8B-B14F-4D97-AF65-F5344CB8AC3E}">
        <p14:creationId xmlns:p14="http://schemas.microsoft.com/office/powerpoint/2010/main" val="2941966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806</TotalTime>
  <Words>2578</Words>
  <Application>Microsoft Macintosh PowerPoint</Application>
  <PresentationFormat>On-screen Show (4:3)</PresentationFormat>
  <Paragraphs>58</Paragraphs>
  <Slides>22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Microsoft Word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A3ES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Alberto Amaral</dc:creator>
  <cp:lastModifiedBy>Alberto Amaral</cp:lastModifiedBy>
  <cp:revision>19</cp:revision>
  <cp:lastPrinted>2016-01-20T12:43:03Z</cp:lastPrinted>
  <dcterms:created xsi:type="dcterms:W3CDTF">2016-01-19T23:30:43Z</dcterms:created>
  <dcterms:modified xsi:type="dcterms:W3CDTF">2016-01-20T12:56:44Z</dcterms:modified>
</cp:coreProperties>
</file>