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59" r:id="rId3"/>
    <p:sldId id="260" r:id="rId4"/>
    <p:sldId id="257" r:id="rId5"/>
    <p:sldId id="261" r:id="rId6"/>
    <p:sldId id="258" r:id="rId7"/>
    <p:sldId id="263" r:id="rId8"/>
    <p:sldId id="282" r:id="rId9"/>
    <p:sldId id="264" r:id="rId10"/>
    <p:sldId id="268" r:id="rId11"/>
    <p:sldId id="274" r:id="rId12"/>
    <p:sldId id="269" r:id="rId13"/>
    <p:sldId id="283" r:id="rId14"/>
    <p:sldId id="284" r:id="rId15"/>
    <p:sldId id="278" r:id="rId16"/>
    <p:sldId id="280" r:id="rId17"/>
    <p:sldId id="271" r:id="rId18"/>
    <p:sldId id="281" r:id="rId19"/>
    <p:sldId id="267" r:id="rId20"/>
    <p:sldId id="285" r:id="rId2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18"/>
    <p:restoredTop sz="93190"/>
  </p:normalViewPr>
  <p:slideViewPr>
    <p:cSldViewPr snapToGrid="0" snapToObjects="1">
      <p:cViewPr>
        <p:scale>
          <a:sx n="89" d="100"/>
          <a:sy n="89" d="100"/>
        </p:scale>
        <p:origin x="560"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74626F-2A05-AB43-8829-E639C090AAB4}" type="datetimeFigureOut">
              <a:rPr lang="pl-PL" smtClean="0"/>
              <a:t>08.02.2017</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EAF9F4-5DE4-9441-9E42-70C74308B6C0}" type="slidenum">
              <a:rPr lang="pl-PL" smtClean="0"/>
              <a:t>‹nr›</a:t>
            </a:fld>
            <a:endParaRPr lang="pl-PL"/>
          </a:p>
        </p:txBody>
      </p:sp>
    </p:spTree>
    <p:extLst>
      <p:ext uri="{BB962C8B-B14F-4D97-AF65-F5344CB8AC3E}">
        <p14:creationId xmlns:p14="http://schemas.microsoft.com/office/powerpoint/2010/main" val="630332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9C2E7-D5CF-9D46-825B-DC3C77985983}" type="datetimeFigureOut">
              <a:rPr lang="pl-PL" smtClean="0"/>
              <a:t>08.02.2017</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F4D8D5-68D5-9149-9135-D6B481C59BC6}" type="slidenum">
              <a:rPr lang="pl-PL" smtClean="0"/>
              <a:t>‹nr›</a:t>
            </a:fld>
            <a:endParaRPr lang="pl-PL"/>
          </a:p>
        </p:txBody>
      </p:sp>
    </p:spTree>
    <p:extLst>
      <p:ext uri="{BB962C8B-B14F-4D97-AF65-F5344CB8AC3E}">
        <p14:creationId xmlns:p14="http://schemas.microsoft.com/office/powerpoint/2010/main" val="229365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1</a:t>
            </a:fld>
            <a:endParaRPr lang="pl-PL"/>
          </a:p>
        </p:txBody>
      </p:sp>
    </p:spTree>
    <p:extLst>
      <p:ext uri="{BB962C8B-B14F-4D97-AF65-F5344CB8AC3E}">
        <p14:creationId xmlns:p14="http://schemas.microsoft.com/office/powerpoint/2010/main" val="857242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10</a:t>
            </a:fld>
            <a:endParaRPr lang="pl-PL"/>
          </a:p>
        </p:txBody>
      </p:sp>
    </p:spTree>
    <p:extLst>
      <p:ext uri="{BB962C8B-B14F-4D97-AF65-F5344CB8AC3E}">
        <p14:creationId xmlns:p14="http://schemas.microsoft.com/office/powerpoint/2010/main" val="721493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11</a:t>
            </a:fld>
            <a:endParaRPr lang="pl-PL"/>
          </a:p>
        </p:txBody>
      </p:sp>
    </p:spTree>
    <p:extLst>
      <p:ext uri="{BB962C8B-B14F-4D97-AF65-F5344CB8AC3E}">
        <p14:creationId xmlns:p14="http://schemas.microsoft.com/office/powerpoint/2010/main" val="1453928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12</a:t>
            </a:fld>
            <a:endParaRPr lang="pl-PL"/>
          </a:p>
        </p:txBody>
      </p:sp>
    </p:spTree>
    <p:extLst>
      <p:ext uri="{BB962C8B-B14F-4D97-AF65-F5344CB8AC3E}">
        <p14:creationId xmlns:p14="http://schemas.microsoft.com/office/powerpoint/2010/main" val="2101716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13</a:t>
            </a:fld>
            <a:endParaRPr lang="pl-PL"/>
          </a:p>
        </p:txBody>
      </p:sp>
    </p:spTree>
    <p:extLst>
      <p:ext uri="{BB962C8B-B14F-4D97-AF65-F5344CB8AC3E}">
        <p14:creationId xmlns:p14="http://schemas.microsoft.com/office/powerpoint/2010/main" val="1734421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14</a:t>
            </a:fld>
            <a:endParaRPr lang="pl-PL"/>
          </a:p>
        </p:txBody>
      </p:sp>
    </p:spTree>
    <p:extLst>
      <p:ext uri="{BB962C8B-B14F-4D97-AF65-F5344CB8AC3E}">
        <p14:creationId xmlns:p14="http://schemas.microsoft.com/office/powerpoint/2010/main" val="484941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15</a:t>
            </a:fld>
            <a:endParaRPr lang="pl-PL"/>
          </a:p>
        </p:txBody>
      </p:sp>
    </p:spTree>
    <p:extLst>
      <p:ext uri="{BB962C8B-B14F-4D97-AF65-F5344CB8AC3E}">
        <p14:creationId xmlns:p14="http://schemas.microsoft.com/office/powerpoint/2010/main" val="1742929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16</a:t>
            </a:fld>
            <a:endParaRPr lang="pl-PL"/>
          </a:p>
        </p:txBody>
      </p:sp>
    </p:spTree>
    <p:extLst>
      <p:ext uri="{BB962C8B-B14F-4D97-AF65-F5344CB8AC3E}">
        <p14:creationId xmlns:p14="http://schemas.microsoft.com/office/powerpoint/2010/main" val="7087282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17</a:t>
            </a:fld>
            <a:endParaRPr lang="pl-PL"/>
          </a:p>
        </p:txBody>
      </p:sp>
    </p:spTree>
    <p:extLst>
      <p:ext uri="{BB962C8B-B14F-4D97-AF65-F5344CB8AC3E}">
        <p14:creationId xmlns:p14="http://schemas.microsoft.com/office/powerpoint/2010/main" val="16512738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18</a:t>
            </a:fld>
            <a:endParaRPr lang="pl-PL"/>
          </a:p>
        </p:txBody>
      </p:sp>
    </p:spTree>
    <p:extLst>
      <p:ext uri="{BB962C8B-B14F-4D97-AF65-F5344CB8AC3E}">
        <p14:creationId xmlns:p14="http://schemas.microsoft.com/office/powerpoint/2010/main" val="1028241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19</a:t>
            </a:fld>
            <a:endParaRPr lang="pl-PL"/>
          </a:p>
        </p:txBody>
      </p:sp>
    </p:spTree>
    <p:extLst>
      <p:ext uri="{BB962C8B-B14F-4D97-AF65-F5344CB8AC3E}">
        <p14:creationId xmlns:p14="http://schemas.microsoft.com/office/powerpoint/2010/main" val="860571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2</a:t>
            </a:fld>
            <a:endParaRPr lang="pl-PL"/>
          </a:p>
        </p:txBody>
      </p:sp>
    </p:spTree>
    <p:extLst>
      <p:ext uri="{BB962C8B-B14F-4D97-AF65-F5344CB8AC3E}">
        <p14:creationId xmlns:p14="http://schemas.microsoft.com/office/powerpoint/2010/main" val="2151115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BF4D8D5-68D5-9149-9135-D6B481C59BC6}" type="slidenum">
              <a:rPr lang="pl-PL" smtClean="0"/>
              <a:t>20</a:t>
            </a:fld>
            <a:endParaRPr lang="pl-PL"/>
          </a:p>
        </p:txBody>
      </p:sp>
    </p:spTree>
    <p:extLst>
      <p:ext uri="{BB962C8B-B14F-4D97-AF65-F5344CB8AC3E}">
        <p14:creationId xmlns:p14="http://schemas.microsoft.com/office/powerpoint/2010/main" val="414163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3</a:t>
            </a:fld>
            <a:endParaRPr lang="pl-PL"/>
          </a:p>
        </p:txBody>
      </p:sp>
    </p:spTree>
    <p:extLst>
      <p:ext uri="{BB962C8B-B14F-4D97-AF65-F5344CB8AC3E}">
        <p14:creationId xmlns:p14="http://schemas.microsoft.com/office/powerpoint/2010/main" val="1165565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4</a:t>
            </a:fld>
            <a:endParaRPr lang="pl-PL"/>
          </a:p>
        </p:txBody>
      </p:sp>
    </p:spTree>
    <p:extLst>
      <p:ext uri="{BB962C8B-B14F-4D97-AF65-F5344CB8AC3E}">
        <p14:creationId xmlns:p14="http://schemas.microsoft.com/office/powerpoint/2010/main" val="213702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5</a:t>
            </a:fld>
            <a:endParaRPr lang="pl-PL"/>
          </a:p>
        </p:txBody>
      </p:sp>
    </p:spTree>
    <p:extLst>
      <p:ext uri="{BB962C8B-B14F-4D97-AF65-F5344CB8AC3E}">
        <p14:creationId xmlns:p14="http://schemas.microsoft.com/office/powerpoint/2010/main" val="316051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6</a:t>
            </a:fld>
            <a:endParaRPr lang="pl-PL"/>
          </a:p>
        </p:txBody>
      </p:sp>
    </p:spTree>
    <p:extLst>
      <p:ext uri="{BB962C8B-B14F-4D97-AF65-F5344CB8AC3E}">
        <p14:creationId xmlns:p14="http://schemas.microsoft.com/office/powerpoint/2010/main" val="1152451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7</a:t>
            </a:fld>
            <a:endParaRPr lang="pl-PL"/>
          </a:p>
        </p:txBody>
      </p:sp>
    </p:spTree>
    <p:extLst>
      <p:ext uri="{BB962C8B-B14F-4D97-AF65-F5344CB8AC3E}">
        <p14:creationId xmlns:p14="http://schemas.microsoft.com/office/powerpoint/2010/main" val="1090306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8</a:t>
            </a:fld>
            <a:endParaRPr lang="pl-PL"/>
          </a:p>
        </p:txBody>
      </p:sp>
    </p:spTree>
    <p:extLst>
      <p:ext uri="{BB962C8B-B14F-4D97-AF65-F5344CB8AC3E}">
        <p14:creationId xmlns:p14="http://schemas.microsoft.com/office/powerpoint/2010/main" val="296225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BF4D8D5-68D5-9149-9135-D6B481C59BC6}" type="slidenum">
              <a:rPr lang="pl-PL" smtClean="0"/>
              <a:t>9</a:t>
            </a:fld>
            <a:endParaRPr lang="pl-PL"/>
          </a:p>
        </p:txBody>
      </p:sp>
    </p:spTree>
    <p:extLst>
      <p:ext uri="{BB962C8B-B14F-4D97-AF65-F5344CB8AC3E}">
        <p14:creationId xmlns:p14="http://schemas.microsoft.com/office/powerpoint/2010/main" val="801052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 styl wz. tyt.</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2E6FCDC-715F-1142-8E8B-0E8EE68138EF}" type="datetimeFigureOut">
              <a:rPr lang="pl-PL" smtClean="0"/>
              <a:t>08.02.2017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B4612C-D54E-284C-B184-0327EA20E891}" type="slidenum">
              <a:rPr lang="pl-PL" smtClean="0"/>
              <a:t>‹nr›</a:t>
            </a:fld>
            <a:endParaRPr lang="pl-PL"/>
          </a:p>
        </p:txBody>
      </p:sp>
    </p:spTree>
    <p:extLst>
      <p:ext uri="{BB962C8B-B14F-4D97-AF65-F5344CB8AC3E}">
        <p14:creationId xmlns:p14="http://schemas.microsoft.com/office/powerpoint/2010/main" val="1649025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tekst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2E6FCDC-715F-1142-8E8B-0E8EE68138EF}" type="datetimeFigureOut">
              <a:rPr lang="pl-PL" smtClean="0"/>
              <a:t>08.02.2017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B4612C-D54E-284C-B184-0327EA20E891}" type="slidenum">
              <a:rPr lang="pl-PL" smtClean="0"/>
              <a:t>‹nr›</a:t>
            </a:fld>
            <a:endParaRPr lang="pl-PL"/>
          </a:p>
        </p:txBody>
      </p:sp>
    </p:spTree>
    <p:extLst>
      <p:ext uri="{BB962C8B-B14F-4D97-AF65-F5344CB8AC3E}">
        <p14:creationId xmlns:p14="http://schemas.microsoft.com/office/powerpoint/2010/main" val="119163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 styl wz. tyt.</a:t>
            </a:r>
            <a:endParaRPr lang="pl-PL"/>
          </a:p>
        </p:txBody>
      </p:sp>
      <p:sp>
        <p:nvSpPr>
          <p:cNvPr id="3" name="Symbol zastępczy tekst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2E6FCDC-715F-1142-8E8B-0E8EE68138EF}" type="datetimeFigureOut">
              <a:rPr lang="pl-PL" smtClean="0"/>
              <a:t>08.02.2017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B4612C-D54E-284C-B184-0327EA20E891}" type="slidenum">
              <a:rPr lang="pl-PL" smtClean="0"/>
              <a:t>‹nr›</a:t>
            </a:fld>
            <a:endParaRPr lang="pl-PL"/>
          </a:p>
        </p:txBody>
      </p:sp>
    </p:spTree>
    <p:extLst>
      <p:ext uri="{BB962C8B-B14F-4D97-AF65-F5344CB8AC3E}">
        <p14:creationId xmlns:p14="http://schemas.microsoft.com/office/powerpoint/2010/main" val="389995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2E6FCDC-715F-1142-8E8B-0E8EE68138EF}" type="datetimeFigureOut">
              <a:rPr lang="pl-PL" smtClean="0"/>
              <a:t>08.02.2017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B4612C-D54E-284C-B184-0327EA20E891}" type="slidenum">
              <a:rPr lang="pl-PL" smtClean="0"/>
              <a:t>‹nr›</a:t>
            </a:fld>
            <a:endParaRPr lang="pl-PL"/>
          </a:p>
        </p:txBody>
      </p:sp>
    </p:spTree>
    <p:extLst>
      <p:ext uri="{BB962C8B-B14F-4D97-AF65-F5344CB8AC3E}">
        <p14:creationId xmlns:p14="http://schemas.microsoft.com/office/powerpoint/2010/main" val="1891483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 styl wz. tyt.</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2E6FCDC-715F-1142-8E8B-0E8EE68138EF}" type="datetimeFigureOut">
              <a:rPr lang="pl-PL" smtClean="0"/>
              <a:t>08.02.2017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4B4612C-D54E-284C-B184-0327EA20E891}" type="slidenum">
              <a:rPr lang="pl-PL" smtClean="0"/>
              <a:t>‹nr›</a:t>
            </a:fld>
            <a:endParaRPr lang="pl-PL"/>
          </a:p>
        </p:txBody>
      </p:sp>
    </p:spTree>
    <p:extLst>
      <p:ext uri="{BB962C8B-B14F-4D97-AF65-F5344CB8AC3E}">
        <p14:creationId xmlns:p14="http://schemas.microsoft.com/office/powerpoint/2010/main" val="96532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2E6FCDC-715F-1142-8E8B-0E8EE68138EF}" type="datetimeFigureOut">
              <a:rPr lang="pl-PL" smtClean="0"/>
              <a:t>08.02.2017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4B4612C-D54E-284C-B184-0327EA20E891}" type="slidenum">
              <a:rPr lang="pl-PL" smtClean="0"/>
              <a:t>‹nr›</a:t>
            </a:fld>
            <a:endParaRPr lang="pl-PL"/>
          </a:p>
        </p:txBody>
      </p:sp>
    </p:spTree>
    <p:extLst>
      <p:ext uri="{BB962C8B-B14F-4D97-AF65-F5344CB8AC3E}">
        <p14:creationId xmlns:p14="http://schemas.microsoft.com/office/powerpoint/2010/main" val="5277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 styl wz. tyt.</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2E6FCDC-715F-1142-8E8B-0E8EE68138EF}" type="datetimeFigureOut">
              <a:rPr lang="pl-PL" smtClean="0"/>
              <a:t>08.02.2017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4B4612C-D54E-284C-B184-0327EA20E891}" type="slidenum">
              <a:rPr lang="pl-PL" smtClean="0"/>
              <a:t>‹nr›</a:t>
            </a:fld>
            <a:endParaRPr lang="pl-PL"/>
          </a:p>
        </p:txBody>
      </p:sp>
    </p:spTree>
    <p:extLst>
      <p:ext uri="{BB962C8B-B14F-4D97-AF65-F5344CB8AC3E}">
        <p14:creationId xmlns:p14="http://schemas.microsoft.com/office/powerpoint/2010/main" val="111032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daty 2"/>
          <p:cNvSpPr>
            <a:spLocks noGrp="1"/>
          </p:cNvSpPr>
          <p:nvPr>
            <p:ph type="dt" sz="half" idx="10"/>
          </p:nvPr>
        </p:nvSpPr>
        <p:spPr/>
        <p:txBody>
          <a:bodyPr/>
          <a:lstStyle/>
          <a:p>
            <a:fld id="{F2E6FCDC-715F-1142-8E8B-0E8EE68138EF}" type="datetimeFigureOut">
              <a:rPr lang="pl-PL" smtClean="0"/>
              <a:t>08.02.2017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4B4612C-D54E-284C-B184-0327EA20E891}" type="slidenum">
              <a:rPr lang="pl-PL" smtClean="0"/>
              <a:t>‹nr›</a:t>
            </a:fld>
            <a:endParaRPr lang="pl-PL"/>
          </a:p>
        </p:txBody>
      </p:sp>
    </p:spTree>
    <p:extLst>
      <p:ext uri="{BB962C8B-B14F-4D97-AF65-F5344CB8AC3E}">
        <p14:creationId xmlns:p14="http://schemas.microsoft.com/office/powerpoint/2010/main" val="2103455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2E6FCDC-715F-1142-8E8B-0E8EE68138EF}" type="datetimeFigureOut">
              <a:rPr lang="pl-PL" smtClean="0"/>
              <a:t>08.02.2017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4B4612C-D54E-284C-B184-0327EA20E891}" type="slidenum">
              <a:rPr lang="pl-PL" smtClean="0"/>
              <a:t>‹nr›</a:t>
            </a:fld>
            <a:endParaRPr lang="pl-PL"/>
          </a:p>
        </p:txBody>
      </p:sp>
    </p:spTree>
    <p:extLst>
      <p:ext uri="{BB962C8B-B14F-4D97-AF65-F5344CB8AC3E}">
        <p14:creationId xmlns:p14="http://schemas.microsoft.com/office/powerpoint/2010/main" val="899984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2E6FCDC-715F-1142-8E8B-0E8EE68138EF}" type="datetimeFigureOut">
              <a:rPr lang="pl-PL" smtClean="0"/>
              <a:t>08.02.2017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4B4612C-D54E-284C-B184-0327EA20E891}" type="slidenum">
              <a:rPr lang="pl-PL" smtClean="0"/>
              <a:t>‹nr›</a:t>
            </a:fld>
            <a:endParaRPr lang="pl-PL"/>
          </a:p>
        </p:txBody>
      </p:sp>
    </p:spTree>
    <p:extLst>
      <p:ext uri="{BB962C8B-B14F-4D97-AF65-F5344CB8AC3E}">
        <p14:creationId xmlns:p14="http://schemas.microsoft.com/office/powerpoint/2010/main" val="1318048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2E6FCDC-715F-1142-8E8B-0E8EE68138EF}" type="datetimeFigureOut">
              <a:rPr lang="pl-PL" smtClean="0"/>
              <a:t>08.02.2017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4B4612C-D54E-284C-B184-0327EA20E891}" type="slidenum">
              <a:rPr lang="pl-PL" smtClean="0"/>
              <a:t>‹nr›</a:t>
            </a:fld>
            <a:endParaRPr lang="pl-PL"/>
          </a:p>
        </p:txBody>
      </p:sp>
    </p:spTree>
    <p:extLst>
      <p:ext uri="{BB962C8B-B14F-4D97-AF65-F5344CB8AC3E}">
        <p14:creationId xmlns:p14="http://schemas.microsoft.com/office/powerpoint/2010/main" val="11410852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 styl wz. tyt.</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6FCDC-715F-1142-8E8B-0E8EE68138EF}" type="datetimeFigureOut">
              <a:rPr lang="pl-PL" smtClean="0"/>
              <a:t>08.02.2017</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B4612C-D54E-284C-B184-0327EA20E891}" type="slidenum">
              <a:rPr lang="pl-PL" smtClean="0"/>
              <a:t>‹nr›</a:t>
            </a:fld>
            <a:endParaRPr lang="pl-PL"/>
          </a:p>
        </p:txBody>
      </p:sp>
    </p:spTree>
    <p:extLst>
      <p:ext uri="{BB962C8B-B14F-4D97-AF65-F5344CB8AC3E}">
        <p14:creationId xmlns:p14="http://schemas.microsoft.com/office/powerpoint/2010/main" val="2123815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ec.europa.e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www.eiqs.pl/" TargetMode="External"/><Relationship Id="rId4" Type="http://schemas.openxmlformats.org/officeDocument/2006/relationships/image" Target="../media/image2.tiff"/><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www.eiqs.pl/" TargetMode="External"/><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p:cNvSpPr>
            <a:spLocks noGrp="1"/>
          </p:cNvSpPr>
          <p:nvPr>
            <p:ph type="ctrTitle"/>
          </p:nvPr>
        </p:nvSpPr>
        <p:spPr>
          <a:xfrm>
            <a:off x="703071" y="1687701"/>
            <a:ext cx="10641204" cy="3277961"/>
          </a:xfrm>
        </p:spPr>
        <p:txBody>
          <a:bodyPr anchor="t">
            <a:normAutofit/>
          </a:bodyPr>
          <a:lstStyle/>
          <a:p>
            <a:pPr algn="l"/>
            <a:r>
              <a:rPr lang="pl-PL" sz="5400" b="1" dirty="0" smtClean="0"/>
              <a:t>Guide to IQA - </a:t>
            </a:r>
            <a:r>
              <a:rPr lang="pl-PL" sz="5400" b="1" dirty="0" err="1" smtClean="0"/>
              <a:t>introduction</a:t>
            </a:r>
            <a:r>
              <a:rPr lang="pl-PL" sz="5400" b="1" dirty="0" smtClean="0"/>
              <a:t>. </a:t>
            </a:r>
            <a:endParaRPr lang="pl-PL" sz="5400" b="1" dirty="0"/>
          </a:p>
        </p:txBody>
      </p:sp>
      <p:sp>
        <p:nvSpPr>
          <p:cNvPr id="3" name="Podtytuł 2"/>
          <p:cNvSpPr>
            <a:spLocks noGrp="1"/>
          </p:cNvSpPr>
          <p:nvPr>
            <p:ph type="subTitle" idx="1"/>
          </p:nvPr>
        </p:nvSpPr>
        <p:spPr>
          <a:xfrm>
            <a:off x="4188373" y="4178543"/>
            <a:ext cx="4167376" cy="1155525"/>
          </a:xfrm>
        </p:spPr>
        <p:txBody>
          <a:bodyPr anchor="b">
            <a:normAutofit/>
          </a:bodyPr>
          <a:lstStyle/>
          <a:p>
            <a:pPr algn="l">
              <a:lnSpc>
                <a:spcPct val="80000"/>
              </a:lnSpc>
            </a:pPr>
            <a:r>
              <a:rPr lang="pl-PL" sz="2000" dirty="0"/>
              <a:t>Izabela </a:t>
            </a:r>
            <a:r>
              <a:rPr lang="pl-PL" sz="2000" dirty="0" smtClean="0"/>
              <a:t>Kwiatkowska-</a:t>
            </a:r>
            <a:r>
              <a:rPr lang="pl-PL" sz="2000" dirty="0" err="1" smtClean="0"/>
              <a:t>Sujka</a:t>
            </a:r>
            <a:endParaRPr lang="pl-PL" sz="2000" dirty="0"/>
          </a:p>
          <a:p>
            <a:pPr algn="l">
              <a:lnSpc>
                <a:spcPct val="80000"/>
              </a:lnSpc>
            </a:pPr>
            <a:r>
              <a:rPr lang="pl-PL" sz="2000" dirty="0"/>
              <a:t>and</a:t>
            </a:r>
          </a:p>
          <a:p>
            <a:pPr algn="l">
              <a:lnSpc>
                <a:spcPct val="80000"/>
              </a:lnSpc>
            </a:pPr>
            <a:r>
              <a:rPr lang="pl-PL" sz="2000" dirty="0" err="1"/>
              <a:t>Mieczyslaw</a:t>
            </a:r>
            <a:r>
              <a:rPr lang="pl-PL" sz="2000" dirty="0"/>
              <a:t> W. Socha</a:t>
            </a:r>
          </a:p>
        </p:txBody>
      </p:sp>
      <p:sp>
        <p:nvSpPr>
          <p:cNvPr id="4" name="PoleTekstowe 3"/>
          <p:cNvSpPr txBox="1"/>
          <p:nvPr/>
        </p:nvSpPr>
        <p:spPr>
          <a:xfrm>
            <a:off x="3365500" y="5918200"/>
            <a:ext cx="5317802" cy="369332"/>
          </a:xfrm>
          <a:prstGeom prst="rect">
            <a:avLst/>
          </a:prstGeom>
          <a:noFill/>
        </p:spPr>
        <p:txBody>
          <a:bodyPr wrap="none" rtlCol="0">
            <a:spAutoFit/>
          </a:bodyPr>
          <a:lstStyle/>
          <a:p>
            <a:r>
              <a:rPr lang="pl-PL" dirty="0" smtClean="0"/>
              <a:t>EIQAS </a:t>
            </a:r>
            <a:r>
              <a:rPr lang="pl-PL" dirty="0" err="1" smtClean="0"/>
              <a:t>Dissemination</a:t>
            </a:r>
            <a:r>
              <a:rPr lang="pl-PL" dirty="0" smtClean="0"/>
              <a:t> Event, </a:t>
            </a:r>
            <a:r>
              <a:rPr lang="pl-PL" dirty="0" err="1" smtClean="0"/>
              <a:t>Warsaw</a:t>
            </a:r>
            <a:r>
              <a:rPr lang="pl-PL" dirty="0" smtClean="0"/>
              <a:t>  9 </a:t>
            </a:r>
            <a:r>
              <a:rPr lang="pl-PL" dirty="0" err="1" smtClean="0"/>
              <a:t>February</a:t>
            </a:r>
            <a:r>
              <a:rPr lang="pl-PL" dirty="0" smtClean="0"/>
              <a:t> 2017</a:t>
            </a:r>
            <a:endParaRPr lang="pl-PL" dirty="0"/>
          </a:p>
        </p:txBody>
      </p:sp>
    </p:spTree>
    <p:extLst>
      <p:ext uri="{BB962C8B-B14F-4D97-AF65-F5344CB8AC3E}">
        <p14:creationId xmlns:p14="http://schemas.microsoft.com/office/powerpoint/2010/main" val="30486726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745067" y="1608667"/>
            <a:ext cx="3587496" cy="4491015"/>
          </a:xfrm>
        </p:spPr>
        <p:txBody>
          <a:bodyPr anchor="t">
            <a:noAutofit/>
          </a:bodyPr>
          <a:lstStyle/>
          <a:p>
            <a:pPr algn="r"/>
            <a:r>
              <a:rPr lang="en-US" sz="2400" b="1" dirty="0" smtClean="0">
                <a:solidFill>
                  <a:srgbClr val="FFFFFF"/>
                </a:solidFill>
                <a:latin typeface="Helvetica" charset="0"/>
                <a:ea typeface="Helvetica" charset="0"/>
                <a:cs typeface="Helvetica" charset="0"/>
              </a:rPr>
              <a:t>7. ESG 1.1. </a:t>
            </a:r>
            <a:r>
              <a:rPr lang="en-US" sz="2400" b="1" dirty="0" smtClean="0"/>
              <a:t> </a:t>
            </a:r>
            <a:r>
              <a:rPr lang="en-GB" sz="2400" b="1" dirty="0">
                <a:latin typeface="Helvetica" charset="0"/>
                <a:ea typeface="Helvetica" charset="0"/>
                <a:cs typeface="Helvetica" charset="0"/>
              </a:rPr>
              <a:t>Institutions should have a </a:t>
            </a:r>
            <a:r>
              <a:rPr lang="en-GB" sz="2400" b="1" dirty="0">
                <a:solidFill>
                  <a:srgbClr val="FFFF00"/>
                </a:solidFill>
                <a:latin typeface="Helvetica" charset="0"/>
                <a:ea typeface="Helvetica" charset="0"/>
                <a:cs typeface="Helvetica" charset="0"/>
              </a:rPr>
              <a:t>policy</a:t>
            </a:r>
            <a:r>
              <a:rPr lang="en-GB" sz="2400" b="1" dirty="0">
                <a:solidFill>
                  <a:srgbClr val="FFC000"/>
                </a:solidFill>
                <a:latin typeface="Helvetica" charset="0"/>
                <a:ea typeface="Helvetica" charset="0"/>
                <a:cs typeface="Helvetica" charset="0"/>
              </a:rPr>
              <a:t> </a:t>
            </a:r>
            <a:r>
              <a:rPr lang="en-GB" sz="2400" b="1" dirty="0">
                <a:latin typeface="Helvetica" charset="0"/>
                <a:ea typeface="Helvetica" charset="0"/>
                <a:cs typeface="Helvetica" charset="0"/>
              </a:rPr>
              <a:t>for quality assurance that is made public and forms part of their strategic management. Internal </a:t>
            </a:r>
            <a:r>
              <a:rPr lang="en-GB" sz="2400" b="1" dirty="0">
                <a:solidFill>
                  <a:srgbClr val="FFFF00"/>
                </a:solidFill>
                <a:latin typeface="Helvetica" charset="0"/>
                <a:ea typeface="Helvetica" charset="0"/>
                <a:cs typeface="Helvetica" charset="0"/>
              </a:rPr>
              <a:t>stakeholders</a:t>
            </a:r>
            <a:r>
              <a:rPr lang="en-GB" sz="2400" b="1" dirty="0">
                <a:latin typeface="Helvetica" charset="0"/>
                <a:ea typeface="Helvetica" charset="0"/>
                <a:cs typeface="Helvetica" charset="0"/>
              </a:rPr>
              <a:t> should develop and implement this policy through appropriate </a:t>
            </a:r>
            <a:r>
              <a:rPr lang="en-GB" sz="2400" b="1" dirty="0">
                <a:solidFill>
                  <a:srgbClr val="FFFF00"/>
                </a:solidFill>
                <a:latin typeface="Helvetica" charset="0"/>
                <a:ea typeface="Helvetica" charset="0"/>
                <a:cs typeface="Helvetica" charset="0"/>
              </a:rPr>
              <a:t>structures and processes</a:t>
            </a:r>
            <a:r>
              <a:rPr lang="en-GB" sz="2400" b="1" dirty="0">
                <a:latin typeface="Helvetica" charset="0"/>
                <a:ea typeface="Helvetica" charset="0"/>
                <a:cs typeface="Helvetica" charset="0"/>
              </a:rPr>
              <a:t>, while involving external stakeholders </a:t>
            </a:r>
            <a:r>
              <a:rPr lang="en-US" sz="2400" b="1" dirty="0" smtClean="0">
                <a:latin typeface="Helvetica" charset="0"/>
                <a:ea typeface="Helvetica" charset="0"/>
                <a:cs typeface="Helvetica" charset="0"/>
              </a:rPr>
              <a:t/>
            </a:r>
            <a:br>
              <a:rPr lang="en-US" sz="2400" b="1" dirty="0" smtClean="0">
                <a:latin typeface="Helvetica" charset="0"/>
                <a:ea typeface="Helvetica" charset="0"/>
                <a:cs typeface="Helvetica" charset="0"/>
              </a:rPr>
            </a:br>
            <a:r>
              <a:rPr lang="en-US" sz="2400" b="1" dirty="0" smtClean="0">
                <a:solidFill>
                  <a:srgbClr val="FFFFFF"/>
                </a:solidFill>
                <a:latin typeface="Helvetica" charset="0"/>
                <a:ea typeface="Helvetica" charset="0"/>
                <a:cs typeface="Helvetica" charset="0"/>
              </a:rPr>
              <a:t> </a:t>
            </a:r>
            <a:br>
              <a:rPr lang="en-US" sz="2400" b="1" dirty="0" smtClean="0">
                <a:solidFill>
                  <a:srgbClr val="FFFFFF"/>
                </a:solidFill>
                <a:latin typeface="Helvetica" charset="0"/>
                <a:ea typeface="Helvetica" charset="0"/>
                <a:cs typeface="Helvetica" charset="0"/>
              </a:rPr>
            </a:br>
            <a:r>
              <a:rPr lang="pl-PL" sz="2400" b="1" dirty="0" smtClean="0">
                <a:solidFill>
                  <a:srgbClr val="FFFFFF"/>
                </a:solidFill>
                <a:latin typeface="Helvetica" charset="0"/>
                <a:ea typeface="Helvetica" charset="0"/>
                <a:cs typeface="Helvetica" charset="0"/>
              </a:rPr>
              <a:t/>
            </a:r>
            <a:br>
              <a:rPr lang="pl-PL" sz="2400" b="1" dirty="0" smtClean="0">
                <a:solidFill>
                  <a:srgbClr val="FFFFFF"/>
                </a:solidFill>
                <a:latin typeface="Helvetica" charset="0"/>
                <a:ea typeface="Helvetica" charset="0"/>
                <a:cs typeface="Helvetica" charset="0"/>
              </a:rPr>
            </a:br>
            <a:endParaRPr lang="pl-PL" sz="24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5026152" y="1071563"/>
            <a:ext cx="6606371" cy="6091238"/>
          </a:xfrm>
        </p:spPr>
        <p:txBody>
          <a:bodyPr>
            <a:normAutofit/>
          </a:bodyPr>
          <a:lstStyle/>
          <a:p>
            <a:pPr lvl="1"/>
            <a:r>
              <a:rPr lang="en-US" sz="2400" dirty="0" smtClean="0"/>
              <a:t>Have the vision, mission, strategy, quality assurance policy been defined within the HEI context</a:t>
            </a:r>
            <a:r>
              <a:rPr lang="en-US" sz="2400" dirty="0" smtClean="0"/>
              <a:t>?</a:t>
            </a:r>
          </a:p>
          <a:p>
            <a:pPr lvl="1"/>
            <a:r>
              <a:rPr lang="en-US" dirty="0"/>
              <a:t>Is QAP expressed in terms of outcomes?</a:t>
            </a:r>
            <a:endParaRPr lang="pl-PL" dirty="0"/>
          </a:p>
          <a:p>
            <a:pPr lvl="1"/>
            <a:r>
              <a:rPr lang="en-US" dirty="0"/>
              <a:t>Are QAP goals/objectives feasible?</a:t>
            </a:r>
          </a:p>
          <a:p>
            <a:pPr lvl="1"/>
            <a:r>
              <a:rPr lang="en-US" dirty="0"/>
              <a:t>Are QAP goals/objectives </a:t>
            </a:r>
            <a:r>
              <a:rPr lang="en-US" dirty="0" smtClean="0"/>
              <a:t>feasible</a:t>
            </a:r>
            <a:r>
              <a:rPr lang="en-US" dirty="0"/>
              <a:t>?</a:t>
            </a:r>
            <a:endParaRPr lang="en-US" sz="2400" dirty="0" smtClean="0"/>
          </a:p>
          <a:p>
            <a:pPr lvl="1"/>
            <a:r>
              <a:rPr lang="en-US" sz="2400" dirty="0" smtClean="0"/>
              <a:t>Would </a:t>
            </a:r>
            <a:r>
              <a:rPr lang="en-US" sz="2400" dirty="0"/>
              <a:t>you describe QA as one of the core function of the </a:t>
            </a:r>
            <a:r>
              <a:rPr lang="en-US" sz="2400" dirty="0" smtClean="0"/>
              <a:t>University?</a:t>
            </a:r>
            <a:endParaRPr lang="pl-PL" dirty="0"/>
          </a:p>
          <a:p>
            <a:pPr lvl="1"/>
            <a:r>
              <a:rPr lang="en-US" sz="2400" dirty="0" smtClean="0"/>
              <a:t>Integrity</a:t>
            </a:r>
            <a:r>
              <a:rPr lang="en-US" sz="2400" dirty="0"/>
              <a:t>: does QAP cover key </a:t>
            </a:r>
            <a:r>
              <a:rPr lang="en-US" sz="2400" dirty="0" smtClean="0"/>
              <a:t>(10 ESG) areas</a:t>
            </a:r>
            <a:r>
              <a:rPr lang="en-US" sz="2400" dirty="0" smtClean="0"/>
              <a:t>?</a:t>
            </a:r>
          </a:p>
          <a:p>
            <a:pPr lvl="1"/>
            <a:r>
              <a:rPr lang="en-US" dirty="0"/>
              <a:t>Do you have a management plan to show how your QA activities are operationalized</a:t>
            </a:r>
            <a:r>
              <a:rPr lang="en-US" dirty="0" smtClean="0"/>
              <a:t>?</a:t>
            </a:r>
            <a:endParaRPr lang="en-US" sz="2400" dirty="0" smtClean="0"/>
          </a:p>
          <a:p>
            <a:pPr lvl="1"/>
            <a:r>
              <a:rPr lang="en-US" sz="2400" dirty="0" smtClean="0"/>
              <a:t>How </a:t>
            </a:r>
            <a:r>
              <a:rPr lang="en-US" sz="2400" dirty="0"/>
              <a:t>do you ensure consistency across </a:t>
            </a:r>
            <a:r>
              <a:rPr lang="en-US" sz="2400" dirty="0" smtClean="0"/>
              <a:t>discipline, </a:t>
            </a:r>
            <a:r>
              <a:rPr lang="en-US" sz="2400" dirty="0" err="1" smtClean="0"/>
              <a:t>programmes</a:t>
            </a:r>
            <a:r>
              <a:rPr lang="en-US" sz="2400" dirty="0" smtClean="0"/>
              <a:t>, faculties, departments and other units?</a:t>
            </a:r>
            <a:endParaRPr lang="pl-PL" dirty="0"/>
          </a:p>
          <a:p>
            <a:pPr lvl="2"/>
            <a:endParaRPr lang="en-US" sz="2400" dirty="0" smtClean="0"/>
          </a:p>
          <a:p>
            <a:pPr lvl="1"/>
            <a:endParaRPr lang="en-US" dirty="0" smtClean="0"/>
          </a:p>
          <a:p>
            <a:pPr lvl="1"/>
            <a:endParaRPr lang="en-US" dirty="0"/>
          </a:p>
          <a:p>
            <a:pPr lvl="2"/>
            <a:endParaRPr lang="pl-PL" sz="2400" dirty="0"/>
          </a:p>
          <a:p>
            <a:endParaRPr lang="pl-PL" sz="2400" dirty="0"/>
          </a:p>
        </p:txBody>
      </p:sp>
    </p:spTree>
    <p:extLst>
      <p:ext uri="{BB962C8B-B14F-4D97-AF65-F5344CB8AC3E}">
        <p14:creationId xmlns:p14="http://schemas.microsoft.com/office/powerpoint/2010/main" val="14204774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745067" y="1608667"/>
            <a:ext cx="3587496" cy="4491015"/>
          </a:xfrm>
        </p:spPr>
        <p:txBody>
          <a:bodyPr anchor="t">
            <a:noAutofit/>
          </a:bodyPr>
          <a:lstStyle/>
          <a:p>
            <a:pPr lvl="0" algn="r"/>
            <a:r>
              <a:rPr lang="en-US" sz="2400" b="1" dirty="0">
                <a:solidFill>
                  <a:srgbClr val="FFFFFF"/>
                </a:solidFill>
                <a:latin typeface="Helvetica" charset="0"/>
                <a:ea typeface="Helvetica" charset="0"/>
                <a:cs typeface="Helvetica" charset="0"/>
              </a:rPr>
              <a:t>7. ESG 1.1. </a:t>
            </a:r>
            <a:r>
              <a:rPr lang="en-US" sz="2400" b="1" dirty="0"/>
              <a:t> </a:t>
            </a:r>
            <a:r>
              <a:rPr lang="en-GB" sz="2400" b="1" dirty="0">
                <a:latin typeface="Helvetica" charset="0"/>
                <a:ea typeface="Helvetica" charset="0"/>
                <a:cs typeface="Helvetica" charset="0"/>
              </a:rPr>
              <a:t>Institutions should have a </a:t>
            </a:r>
            <a:r>
              <a:rPr lang="en-GB" sz="2400" b="1" dirty="0">
                <a:solidFill>
                  <a:srgbClr val="FFFF00"/>
                </a:solidFill>
                <a:latin typeface="Helvetica" charset="0"/>
                <a:ea typeface="Helvetica" charset="0"/>
                <a:cs typeface="Helvetica" charset="0"/>
              </a:rPr>
              <a:t>policy</a:t>
            </a:r>
            <a:r>
              <a:rPr lang="en-GB" sz="2400" b="1" dirty="0">
                <a:solidFill>
                  <a:srgbClr val="FFC000"/>
                </a:solidFill>
                <a:latin typeface="Helvetica" charset="0"/>
                <a:ea typeface="Helvetica" charset="0"/>
                <a:cs typeface="Helvetica" charset="0"/>
              </a:rPr>
              <a:t> </a:t>
            </a:r>
            <a:r>
              <a:rPr lang="en-GB" sz="2400" b="1" dirty="0">
                <a:latin typeface="Helvetica" charset="0"/>
                <a:ea typeface="Helvetica" charset="0"/>
                <a:cs typeface="Helvetica" charset="0"/>
              </a:rPr>
              <a:t>for quality assurance that is made public and forms part of their strategic management. Internal </a:t>
            </a:r>
            <a:r>
              <a:rPr lang="en-GB" sz="2400" b="1" dirty="0">
                <a:solidFill>
                  <a:srgbClr val="FFFF00"/>
                </a:solidFill>
                <a:latin typeface="Helvetica" charset="0"/>
                <a:ea typeface="Helvetica" charset="0"/>
                <a:cs typeface="Helvetica" charset="0"/>
              </a:rPr>
              <a:t>stakeholders</a:t>
            </a:r>
            <a:r>
              <a:rPr lang="en-GB" sz="2400" b="1" dirty="0">
                <a:latin typeface="Helvetica" charset="0"/>
                <a:ea typeface="Helvetica" charset="0"/>
                <a:cs typeface="Helvetica" charset="0"/>
              </a:rPr>
              <a:t> should develop and implement this policy through appropriate </a:t>
            </a:r>
            <a:r>
              <a:rPr lang="en-GB" sz="2400" b="1" dirty="0">
                <a:solidFill>
                  <a:srgbClr val="FFFF00"/>
                </a:solidFill>
                <a:latin typeface="Helvetica" charset="0"/>
                <a:ea typeface="Helvetica" charset="0"/>
                <a:cs typeface="Helvetica" charset="0"/>
              </a:rPr>
              <a:t>structures and processes</a:t>
            </a:r>
            <a:r>
              <a:rPr lang="en-GB" sz="2400" b="1" dirty="0">
                <a:latin typeface="Helvetica" charset="0"/>
                <a:ea typeface="Helvetica" charset="0"/>
                <a:cs typeface="Helvetica" charset="0"/>
              </a:rPr>
              <a:t>, while involving external stakeholders </a:t>
            </a:r>
            <a:r>
              <a:rPr lang="en-US" sz="2400" b="1" dirty="0">
                <a:latin typeface="Helvetica" charset="0"/>
                <a:ea typeface="Helvetica" charset="0"/>
                <a:cs typeface="Helvetica" charset="0"/>
              </a:rPr>
              <a:t/>
            </a:r>
            <a:br>
              <a:rPr lang="en-US" sz="2400" b="1" dirty="0">
                <a:latin typeface="Helvetica" charset="0"/>
                <a:ea typeface="Helvetica" charset="0"/>
                <a:cs typeface="Helvetica" charset="0"/>
              </a:rPr>
            </a:br>
            <a:r>
              <a:rPr lang="en-US" sz="2400" b="1" dirty="0">
                <a:solidFill>
                  <a:srgbClr val="FFFFFF"/>
                </a:solidFill>
                <a:latin typeface="Helvetica" charset="0"/>
                <a:ea typeface="Helvetica" charset="0"/>
                <a:cs typeface="Helvetica" charset="0"/>
              </a:rPr>
              <a:t/>
            </a:r>
            <a:br>
              <a:rPr lang="en-US" sz="2400" b="1" dirty="0">
                <a:solidFill>
                  <a:srgbClr val="FFFFFF"/>
                </a:solidFill>
                <a:latin typeface="Helvetica" charset="0"/>
                <a:ea typeface="Helvetica" charset="0"/>
                <a:cs typeface="Helvetica" charset="0"/>
              </a:rPr>
            </a:br>
            <a:r>
              <a:rPr lang="pl-PL" sz="2400" b="1" dirty="0">
                <a:solidFill>
                  <a:srgbClr val="FFFFFF"/>
                </a:solidFill>
                <a:latin typeface="Helvetica" charset="0"/>
                <a:ea typeface="Helvetica" charset="0"/>
                <a:cs typeface="Helvetica" charset="0"/>
              </a:rPr>
              <a:t/>
            </a:r>
            <a:br>
              <a:rPr lang="pl-PL" sz="2400" b="1" dirty="0">
                <a:solidFill>
                  <a:srgbClr val="FFFFFF"/>
                </a:solidFill>
                <a:latin typeface="Helvetica" charset="0"/>
                <a:ea typeface="Helvetica" charset="0"/>
                <a:cs typeface="Helvetica" charset="0"/>
              </a:rPr>
            </a:br>
            <a:r>
              <a:rPr lang="en-US" sz="2400" b="1" dirty="0" smtClean="0">
                <a:solidFill>
                  <a:srgbClr val="FFFFFF"/>
                </a:solidFill>
                <a:latin typeface="Helvetica" charset="0"/>
                <a:ea typeface="Helvetica" charset="0"/>
                <a:cs typeface="Helvetica" charset="0"/>
              </a:rPr>
              <a:t/>
            </a:r>
            <a:br>
              <a:rPr lang="en-US" sz="2400" b="1" dirty="0" smtClean="0">
                <a:solidFill>
                  <a:srgbClr val="FFFFFF"/>
                </a:solidFill>
                <a:latin typeface="Helvetica" charset="0"/>
                <a:ea typeface="Helvetica" charset="0"/>
                <a:cs typeface="Helvetica" charset="0"/>
              </a:rPr>
            </a:br>
            <a:r>
              <a:rPr lang="pl-PL" sz="2400" b="1" dirty="0" smtClean="0">
                <a:solidFill>
                  <a:srgbClr val="FFFFFF"/>
                </a:solidFill>
                <a:latin typeface="Helvetica" charset="0"/>
                <a:ea typeface="Helvetica" charset="0"/>
                <a:cs typeface="Helvetica" charset="0"/>
              </a:rPr>
              <a:t/>
            </a:r>
            <a:br>
              <a:rPr lang="pl-PL" sz="2400" b="1" dirty="0" smtClean="0">
                <a:solidFill>
                  <a:srgbClr val="FFFFFF"/>
                </a:solidFill>
                <a:latin typeface="Helvetica" charset="0"/>
                <a:ea typeface="Helvetica" charset="0"/>
                <a:cs typeface="Helvetica" charset="0"/>
              </a:rPr>
            </a:br>
            <a:endParaRPr lang="pl-PL" sz="24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5026152" y="1343025"/>
            <a:ext cx="6606371" cy="5919788"/>
          </a:xfrm>
        </p:spPr>
        <p:txBody>
          <a:bodyPr>
            <a:normAutofit/>
          </a:bodyPr>
          <a:lstStyle/>
          <a:p>
            <a:pPr lvl="2"/>
            <a:r>
              <a:rPr lang="en-US" sz="2400" dirty="0" smtClean="0"/>
              <a:t>Is terminology understandable and clear for stakeholders? </a:t>
            </a:r>
            <a:r>
              <a:rPr lang="en-US" sz="2400" dirty="0" err="1" smtClean="0"/>
              <a:t>QCtrl</a:t>
            </a:r>
            <a:r>
              <a:rPr lang="en-US" sz="2400" dirty="0" smtClean="0"/>
              <a:t>, </a:t>
            </a:r>
            <a:r>
              <a:rPr lang="pl-PL" sz="2400" dirty="0"/>
              <a:t>QA, QI, QE, QC </a:t>
            </a:r>
            <a:endParaRPr lang="en-US" sz="2400" dirty="0" smtClean="0"/>
          </a:p>
          <a:p>
            <a:pPr lvl="2"/>
            <a:r>
              <a:rPr lang="en-US" sz="2400" dirty="0"/>
              <a:t>How within your present system do you make judgements </a:t>
            </a:r>
            <a:r>
              <a:rPr lang="en-US" sz="2400" dirty="0" smtClean="0"/>
              <a:t>on strategic </a:t>
            </a:r>
            <a:r>
              <a:rPr lang="en-US" sz="2400" dirty="0"/>
              <a:t>efforts to make </a:t>
            </a:r>
            <a:r>
              <a:rPr lang="en-US" sz="2400" dirty="0" smtClean="0"/>
              <a:t>what </a:t>
            </a:r>
            <a:r>
              <a:rPr lang="en-US" sz="2400" dirty="0"/>
              <a:t>do better (i.e. to enhance it</a:t>
            </a:r>
            <a:r>
              <a:rPr lang="en-US" sz="2400" dirty="0" smtClean="0"/>
              <a:t>)</a:t>
            </a:r>
          </a:p>
          <a:p>
            <a:pPr lvl="2"/>
            <a:r>
              <a:rPr lang="en-US" sz="2400" dirty="0"/>
              <a:t>What gives you reassurance  that the current procedures do not interfere more than necessary with the normal work of the university?</a:t>
            </a:r>
            <a:endParaRPr lang="pl-PL" sz="2400" dirty="0"/>
          </a:p>
          <a:p>
            <a:pPr lvl="2"/>
            <a:r>
              <a:rPr lang="en-US" sz="2400" dirty="0"/>
              <a:t>How do you enable stakeholders to comment on IQAS</a:t>
            </a:r>
            <a:r>
              <a:rPr lang="en-US" sz="2400" dirty="0" smtClean="0"/>
              <a:t>?</a:t>
            </a:r>
            <a:r>
              <a:rPr lang="en-US" sz="2400" dirty="0"/>
              <a:t> Do students and staff understand  (and accept ) quality goals and IQAS</a:t>
            </a:r>
            <a:r>
              <a:rPr lang="en-US" sz="2400" dirty="0" smtClean="0"/>
              <a:t>?</a:t>
            </a:r>
          </a:p>
          <a:p>
            <a:pPr lvl="2"/>
            <a:r>
              <a:rPr lang="en-US" sz="2400" dirty="0"/>
              <a:t>Who owns IQAS?</a:t>
            </a:r>
          </a:p>
          <a:p>
            <a:pPr lvl="2"/>
            <a:endParaRPr lang="en-US" sz="2400" dirty="0" smtClean="0"/>
          </a:p>
          <a:p>
            <a:pPr lvl="2"/>
            <a:endParaRPr lang="pl-PL" sz="2400" dirty="0"/>
          </a:p>
          <a:p>
            <a:pPr lvl="2"/>
            <a:endParaRPr lang="pl-PL" sz="2400" dirty="0"/>
          </a:p>
          <a:p>
            <a:pPr lvl="2"/>
            <a:endParaRPr lang="en-US" sz="2400" dirty="0" smtClean="0"/>
          </a:p>
          <a:p>
            <a:pPr lvl="1"/>
            <a:endParaRPr lang="en-US" dirty="0" smtClean="0"/>
          </a:p>
          <a:p>
            <a:pPr lvl="1"/>
            <a:endParaRPr lang="en-US" dirty="0"/>
          </a:p>
          <a:p>
            <a:pPr lvl="2"/>
            <a:endParaRPr lang="pl-PL" sz="2400" dirty="0"/>
          </a:p>
          <a:p>
            <a:endParaRPr lang="pl-PL" sz="2400" dirty="0"/>
          </a:p>
        </p:txBody>
      </p:sp>
    </p:spTree>
    <p:extLst>
      <p:ext uri="{BB962C8B-B14F-4D97-AF65-F5344CB8AC3E}">
        <p14:creationId xmlns:p14="http://schemas.microsoft.com/office/powerpoint/2010/main" val="21136720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745067" y="1608667"/>
            <a:ext cx="3587496" cy="4491015"/>
          </a:xfrm>
        </p:spPr>
        <p:txBody>
          <a:bodyPr anchor="t">
            <a:normAutofit/>
          </a:bodyPr>
          <a:lstStyle/>
          <a:p>
            <a:pPr algn="r"/>
            <a:r>
              <a:rPr lang="en-US" sz="3200" b="1" dirty="0">
                <a:solidFill>
                  <a:srgbClr val="FFFFFF"/>
                </a:solidFill>
                <a:latin typeface="Helvetica" charset="0"/>
                <a:ea typeface="Helvetica" charset="0"/>
                <a:cs typeface="Helvetica" charset="0"/>
              </a:rPr>
              <a:t>7</a:t>
            </a:r>
            <a:r>
              <a:rPr lang="en-US" sz="3200" b="1" dirty="0" smtClean="0">
                <a:solidFill>
                  <a:srgbClr val="FFFFFF"/>
                </a:solidFill>
                <a:latin typeface="Helvetica" charset="0"/>
                <a:ea typeface="Helvetica" charset="0"/>
                <a:cs typeface="Helvetica" charset="0"/>
              </a:rPr>
              <a:t>. ESG 1.10.</a:t>
            </a:r>
            <a:r>
              <a:rPr lang="en-US" sz="3200" dirty="0"/>
              <a:t> </a:t>
            </a:r>
            <a:r>
              <a:rPr lang="en-US" sz="2400" b="1" dirty="0">
                <a:latin typeface="Helvetica" charset="0"/>
                <a:ea typeface="Helvetica" charset="0"/>
                <a:cs typeface="Helvetica" charset="0"/>
              </a:rPr>
              <a:t>Institutions should undergo external quality assurance in line with the ESG on a cyclical basis. </a:t>
            </a:r>
            <a:r>
              <a:rPr lang="en-US" sz="3200" dirty="0"/>
              <a:t/>
            </a:r>
            <a:br>
              <a:rPr lang="en-US" sz="3200" dirty="0"/>
            </a:br>
            <a:r>
              <a:rPr lang="en-US" sz="3200" b="1" dirty="0" smtClean="0">
                <a:solidFill>
                  <a:srgbClr val="FFFFFF"/>
                </a:solidFill>
                <a:latin typeface="Helvetica" charset="0"/>
                <a:ea typeface="Helvetica" charset="0"/>
                <a:cs typeface="Helvetica" charset="0"/>
              </a:rPr>
              <a:t> </a:t>
            </a:r>
            <a:r>
              <a:rPr lang="en-US" sz="3200" b="1" dirty="0">
                <a:solidFill>
                  <a:srgbClr val="FFFFFF"/>
                </a:solidFill>
                <a:latin typeface="Helvetica" charset="0"/>
                <a:ea typeface="Helvetica" charset="0"/>
                <a:cs typeface="Helvetica" charset="0"/>
              </a:rPr>
              <a:t/>
            </a:r>
            <a:br>
              <a:rPr lang="en-US" sz="3200" b="1" dirty="0">
                <a:solidFill>
                  <a:srgbClr val="FFFFFF"/>
                </a:solidFill>
                <a:latin typeface="Helvetica" charset="0"/>
                <a:ea typeface="Helvetica" charset="0"/>
                <a:cs typeface="Helvetica" charset="0"/>
              </a:rPr>
            </a:b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endParaRPr lang="pl-PL" sz="32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4976029" y="1181101"/>
            <a:ext cx="7054046" cy="5295900"/>
          </a:xfrm>
        </p:spPr>
        <p:txBody>
          <a:bodyPr>
            <a:normAutofit/>
          </a:bodyPr>
          <a:lstStyle/>
          <a:p>
            <a:pPr lvl="2"/>
            <a:r>
              <a:rPr lang="en-US" sz="2400" dirty="0" smtClean="0"/>
              <a:t>What are the evidence that it is forward-looking?</a:t>
            </a:r>
          </a:p>
          <a:p>
            <a:pPr lvl="2"/>
            <a:r>
              <a:rPr lang="en-US" sz="2400" dirty="0" smtClean="0"/>
              <a:t>Does it provide </a:t>
            </a:r>
            <a:r>
              <a:rPr lang="en-US" sz="2400" dirty="0"/>
              <a:t>a framework for ongoing institutional development and self-evaluation? </a:t>
            </a:r>
            <a:endParaRPr lang="en-US" sz="2400" dirty="0" smtClean="0"/>
          </a:p>
          <a:p>
            <a:pPr lvl="2"/>
            <a:r>
              <a:rPr lang="en-US" sz="2400" dirty="0" smtClean="0"/>
              <a:t>How </a:t>
            </a:r>
            <a:r>
              <a:rPr lang="en-US" sz="2400" dirty="0"/>
              <a:t>are you able to ensure that </a:t>
            </a:r>
            <a:r>
              <a:rPr lang="en-US" sz="2400" dirty="0" smtClean="0"/>
              <a:t> </a:t>
            </a:r>
            <a:r>
              <a:rPr lang="en-US" sz="2400" dirty="0"/>
              <a:t>lessons learned in previous cycle are applied in the </a:t>
            </a:r>
            <a:r>
              <a:rPr lang="en-US" sz="2400" dirty="0" smtClean="0"/>
              <a:t>next one?</a:t>
            </a:r>
          </a:p>
          <a:p>
            <a:pPr lvl="2"/>
            <a:r>
              <a:rPr lang="en-US" sz="2400" dirty="0" smtClean="0"/>
              <a:t>How formal system is support by the informal quality assurance system?</a:t>
            </a:r>
          </a:p>
          <a:p>
            <a:pPr lvl="2"/>
            <a:r>
              <a:rPr lang="en-US" sz="2400" dirty="0"/>
              <a:t>How is </a:t>
            </a:r>
            <a:r>
              <a:rPr lang="en-US" sz="2400" dirty="0" smtClean="0"/>
              <a:t> it enhanced </a:t>
            </a:r>
            <a:r>
              <a:rPr lang="en-US" sz="2400" dirty="0"/>
              <a:t>by external evaluation outcomes</a:t>
            </a:r>
            <a:r>
              <a:rPr lang="en-US" sz="2400" dirty="0" smtClean="0"/>
              <a:t>? Does it enhanced at all?</a:t>
            </a:r>
            <a:endParaRPr lang="en-US" sz="2400" dirty="0"/>
          </a:p>
          <a:p>
            <a:pPr lvl="2"/>
            <a:endParaRPr lang="en-US" sz="2400" dirty="0" smtClean="0"/>
          </a:p>
          <a:p>
            <a:pPr lvl="1"/>
            <a:endParaRPr lang="en-US" dirty="0" smtClean="0"/>
          </a:p>
          <a:p>
            <a:pPr lvl="1"/>
            <a:endParaRPr lang="en-US" dirty="0"/>
          </a:p>
          <a:p>
            <a:pPr lvl="2"/>
            <a:endParaRPr lang="pl-PL" sz="2400" dirty="0"/>
          </a:p>
          <a:p>
            <a:endParaRPr lang="pl-PL" sz="2400" dirty="0"/>
          </a:p>
        </p:txBody>
      </p:sp>
    </p:spTree>
    <p:extLst>
      <p:ext uri="{BB962C8B-B14F-4D97-AF65-F5344CB8AC3E}">
        <p14:creationId xmlns:p14="http://schemas.microsoft.com/office/powerpoint/2010/main" val="7238806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745067" y="1608667"/>
            <a:ext cx="3587496" cy="4491015"/>
          </a:xfrm>
        </p:spPr>
        <p:txBody>
          <a:bodyPr anchor="t">
            <a:normAutofit/>
          </a:bodyPr>
          <a:lstStyle/>
          <a:p>
            <a:pPr lvl="0" algn="r"/>
            <a:r>
              <a:rPr lang="en-US" sz="3200" b="1" dirty="0">
                <a:solidFill>
                  <a:srgbClr val="FFFFFF"/>
                </a:solidFill>
                <a:latin typeface="Helvetica" charset="0"/>
                <a:ea typeface="Helvetica" charset="0"/>
                <a:cs typeface="Helvetica" charset="0"/>
              </a:rPr>
              <a:t>9</a:t>
            </a:r>
            <a:r>
              <a:rPr lang="en-US" sz="3200" b="1" dirty="0" smtClean="0">
                <a:solidFill>
                  <a:srgbClr val="FFFFFF"/>
                </a:solidFill>
                <a:latin typeface="Helvetica" charset="0"/>
                <a:ea typeface="Helvetica" charset="0"/>
                <a:cs typeface="Helvetica" charset="0"/>
              </a:rPr>
              <a:t>. Is Poland’s EQA different?</a:t>
            </a: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endParaRPr lang="pl-PL" sz="32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4945063" y="610911"/>
            <a:ext cx="7246937" cy="6486525"/>
          </a:xfrm>
        </p:spPr>
        <p:txBody>
          <a:bodyPr>
            <a:noAutofit/>
          </a:bodyPr>
          <a:lstStyle/>
          <a:p>
            <a:r>
              <a:rPr lang="pl-PL" sz="3600" dirty="0" err="1"/>
              <a:t>Quality</a:t>
            </a:r>
            <a:r>
              <a:rPr lang="pl-PL" sz="3600" dirty="0"/>
              <a:t> </a:t>
            </a:r>
            <a:r>
              <a:rPr lang="pl-PL" sz="3600" dirty="0" err="1"/>
              <a:t>assurance</a:t>
            </a:r>
            <a:r>
              <a:rPr lang="pl-PL" sz="3600" dirty="0"/>
              <a:t> </a:t>
            </a:r>
            <a:r>
              <a:rPr lang="pl-PL" sz="3600" dirty="0" err="1"/>
              <a:t>allows</a:t>
            </a:r>
            <a:r>
              <a:rPr lang="pl-PL" sz="3600" dirty="0"/>
              <a:t> </a:t>
            </a:r>
            <a:r>
              <a:rPr lang="pl-PL" sz="3600" dirty="0" err="1"/>
              <a:t>people</a:t>
            </a:r>
            <a:r>
              <a:rPr lang="pl-PL" sz="3600" dirty="0"/>
              <a:t> to </a:t>
            </a:r>
            <a:r>
              <a:rPr lang="pl-PL" sz="3600" dirty="0" err="1"/>
              <a:t>have</a:t>
            </a:r>
            <a:r>
              <a:rPr lang="pl-PL" sz="3600" dirty="0"/>
              <a:t> </a:t>
            </a:r>
            <a:r>
              <a:rPr lang="pl-PL" sz="3600" dirty="0" err="1"/>
              <a:t>confidence</a:t>
            </a:r>
            <a:r>
              <a:rPr lang="pl-PL" sz="3600" dirty="0"/>
              <a:t> in the </a:t>
            </a:r>
            <a:r>
              <a:rPr lang="pl-PL" sz="3600" dirty="0" err="1"/>
              <a:t>quality</a:t>
            </a:r>
            <a:r>
              <a:rPr lang="pl-PL" sz="3600" dirty="0"/>
              <a:t> of </a:t>
            </a:r>
            <a:r>
              <a:rPr lang="pl-PL" sz="3600" dirty="0" err="1"/>
              <a:t>higher</a:t>
            </a:r>
            <a:r>
              <a:rPr lang="pl-PL" sz="3600" dirty="0"/>
              <a:t> </a:t>
            </a:r>
            <a:r>
              <a:rPr lang="pl-PL" sz="3600" dirty="0" err="1"/>
              <a:t>education</a:t>
            </a:r>
            <a:r>
              <a:rPr lang="pl-PL" sz="3600" dirty="0"/>
              <a:t>. </a:t>
            </a:r>
            <a:endParaRPr lang="pl-PL" sz="3600" dirty="0" smtClean="0"/>
          </a:p>
          <a:p>
            <a:r>
              <a:rPr lang="pl-PL" sz="3600" b="1" dirty="0" err="1" smtClean="0">
                <a:solidFill>
                  <a:srgbClr val="FFFF00"/>
                </a:solidFill>
              </a:rPr>
              <a:t>Every</a:t>
            </a:r>
            <a:r>
              <a:rPr lang="pl-PL" sz="3600" b="1" dirty="0" smtClean="0">
                <a:solidFill>
                  <a:srgbClr val="FFFF00"/>
                </a:solidFill>
              </a:rPr>
              <a:t> </a:t>
            </a:r>
            <a:r>
              <a:rPr lang="pl-PL" sz="3600" b="1" dirty="0" err="1">
                <a:solidFill>
                  <a:srgbClr val="FFFF00"/>
                </a:solidFill>
              </a:rPr>
              <a:t>higher</a:t>
            </a:r>
            <a:r>
              <a:rPr lang="pl-PL" sz="3600" b="1" dirty="0">
                <a:solidFill>
                  <a:srgbClr val="FFFF00"/>
                </a:solidFill>
              </a:rPr>
              <a:t> </a:t>
            </a:r>
            <a:r>
              <a:rPr lang="pl-PL" sz="3600" b="1" dirty="0" err="1">
                <a:solidFill>
                  <a:srgbClr val="FFFF00"/>
                </a:solidFill>
              </a:rPr>
              <a:t>education</a:t>
            </a:r>
            <a:r>
              <a:rPr lang="pl-PL" sz="3600" b="1" dirty="0">
                <a:solidFill>
                  <a:srgbClr val="FFFF00"/>
                </a:solidFill>
              </a:rPr>
              <a:t> </a:t>
            </a:r>
            <a:r>
              <a:rPr lang="pl-PL" sz="3600" b="1" dirty="0" err="1">
                <a:solidFill>
                  <a:srgbClr val="FFFF00"/>
                </a:solidFill>
              </a:rPr>
              <a:t>institution</a:t>
            </a:r>
            <a:r>
              <a:rPr lang="pl-PL" sz="3600" b="1" dirty="0">
                <a:solidFill>
                  <a:srgbClr val="FFFF00"/>
                </a:solidFill>
              </a:rPr>
              <a:t> </a:t>
            </a:r>
            <a:r>
              <a:rPr lang="pl-PL" sz="3600" b="1" dirty="0" err="1">
                <a:solidFill>
                  <a:srgbClr val="FFFF00"/>
                </a:solidFill>
              </a:rPr>
              <a:t>should</a:t>
            </a:r>
            <a:r>
              <a:rPr lang="pl-PL" sz="3600" b="1" dirty="0">
                <a:solidFill>
                  <a:srgbClr val="FFFF00"/>
                </a:solidFill>
              </a:rPr>
              <a:t> </a:t>
            </a:r>
            <a:r>
              <a:rPr lang="pl-PL" sz="3600" b="1" dirty="0" err="1">
                <a:solidFill>
                  <a:srgbClr val="FFFF00"/>
                </a:solidFill>
              </a:rPr>
              <a:t>have</a:t>
            </a:r>
            <a:r>
              <a:rPr lang="pl-PL" sz="3600" b="1" dirty="0">
                <a:solidFill>
                  <a:srgbClr val="FFFF00"/>
                </a:solidFill>
              </a:rPr>
              <a:t> a </a:t>
            </a:r>
            <a:r>
              <a:rPr lang="pl-PL" sz="3600" b="1" dirty="0" err="1">
                <a:solidFill>
                  <a:srgbClr val="FFFF00"/>
                </a:solidFill>
              </a:rPr>
              <a:t>rigorous</a:t>
            </a:r>
            <a:r>
              <a:rPr lang="pl-PL" sz="3600" b="1" dirty="0">
                <a:solidFill>
                  <a:srgbClr val="FFFF00"/>
                </a:solidFill>
              </a:rPr>
              <a:t> system of </a:t>
            </a:r>
            <a:r>
              <a:rPr lang="pl-PL" sz="3600" b="1" dirty="0" err="1">
                <a:solidFill>
                  <a:srgbClr val="FFFF00"/>
                </a:solidFill>
              </a:rPr>
              <a:t>internal</a:t>
            </a:r>
            <a:r>
              <a:rPr lang="pl-PL" sz="3600" b="1" dirty="0">
                <a:solidFill>
                  <a:srgbClr val="FFFF00"/>
                </a:solidFill>
              </a:rPr>
              <a:t> </a:t>
            </a:r>
            <a:r>
              <a:rPr lang="pl-PL" sz="3600" b="1" dirty="0" err="1">
                <a:solidFill>
                  <a:srgbClr val="FFFF00"/>
                </a:solidFill>
              </a:rPr>
              <a:t>quality</a:t>
            </a:r>
            <a:r>
              <a:rPr lang="pl-PL" sz="3600" b="1" dirty="0">
                <a:solidFill>
                  <a:srgbClr val="FFFF00"/>
                </a:solidFill>
              </a:rPr>
              <a:t> </a:t>
            </a:r>
            <a:r>
              <a:rPr lang="pl-PL" sz="3600" b="1" dirty="0" err="1">
                <a:solidFill>
                  <a:srgbClr val="FFFF00"/>
                </a:solidFill>
              </a:rPr>
              <a:t>assurance</a:t>
            </a:r>
            <a:r>
              <a:rPr lang="pl-PL" sz="3600" dirty="0"/>
              <a:t>, </a:t>
            </a:r>
            <a:endParaRPr lang="pl-PL" sz="3600" dirty="0" smtClean="0"/>
          </a:p>
          <a:p>
            <a:r>
              <a:rPr lang="pl-PL" sz="3600" dirty="0" err="1" smtClean="0"/>
              <a:t>assessed</a:t>
            </a:r>
            <a:r>
              <a:rPr lang="pl-PL" sz="3600" dirty="0" smtClean="0"/>
              <a:t> </a:t>
            </a:r>
            <a:r>
              <a:rPr lang="pl-PL" sz="3600" dirty="0"/>
              <a:t>by </a:t>
            </a:r>
            <a:r>
              <a:rPr lang="pl-PL" sz="3600" dirty="0" err="1"/>
              <a:t>Quality</a:t>
            </a:r>
            <a:r>
              <a:rPr lang="pl-PL" sz="3600" dirty="0"/>
              <a:t> Assurance </a:t>
            </a:r>
            <a:r>
              <a:rPr lang="pl-PL" sz="3600" dirty="0" err="1"/>
              <a:t>Agencies</a:t>
            </a:r>
            <a:r>
              <a:rPr lang="pl-PL" sz="3600" dirty="0"/>
              <a:t> </a:t>
            </a:r>
            <a:r>
              <a:rPr lang="pl-PL" sz="3600" dirty="0" err="1"/>
              <a:t>which</a:t>
            </a:r>
            <a:r>
              <a:rPr lang="pl-PL" sz="3600" dirty="0"/>
              <a:t> </a:t>
            </a:r>
            <a:r>
              <a:rPr lang="pl-PL" sz="3600" dirty="0" err="1"/>
              <a:t>make</a:t>
            </a:r>
            <a:r>
              <a:rPr lang="pl-PL" sz="3600" dirty="0"/>
              <a:t> </a:t>
            </a:r>
            <a:r>
              <a:rPr lang="pl-PL" sz="3600" dirty="0" err="1"/>
              <a:t>external</a:t>
            </a:r>
            <a:r>
              <a:rPr lang="pl-PL" sz="3600" dirty="0"/>
              <a:t> </a:t>
            </a:r>
            <a:r>
              <a:rPr lang="pl-PL" sz="3600" dirty="0" err="1"/>
              <a:t>checks</a:t>
            </a:r>
            <a:r>
              <a:rPr lang="pl-PL" sz="3600" dirty="0" smtClean="0"/>
              <a:t>.</a:t>
            </a:r>
          </a:p>
          <a:p>
            <a:pPr marL="0" indent="0">
              <a:buNone/>
            </a:pPr>
            <a:r>
              <a:rPr lang="pl-PL" sz="2400" i="1" dirty="0" smtClean="0"/>
              <a:t>(</a:t>
            </a:r>
            <a:r>
              <a:rPr lang="pl-PL" sz="2400" i="1" dirty="0" err="1" smtClean="0"/>
              <a:t>European</a:t>
            </a:r>
            <a:r>
              <a:rPr lang="pl-PL" sz="2400" i="1" dirty="0" smtClean="0"/>
              <a:t> </a:t>
            </a:r>
            <a:r>
              <a:rPr lang="pl-PL" sz="2400" i="1" dirty="0" err="1" smtClean="0"/>
              <a:t>Commission</a:t>
            </a:r>
            <a:r>
              <a:rPr lang="pl-PL" sz="2400" i="1" dirty="0" smtClean="0"/>
              <a:t>, </a:t>
            </a:r>
            <a:r>
              <a:rPr lang="pl-PL" sz="2400" i="1" dirty="0" smtClean="0">
                <a:hlinkClick r:id="rId3"/>
              </a:rPr>
              <a:t>www.ec.europa.eu</a:t>
            </a:r>
            <a:r>
              <a:rPr lang="pl-PL" sz="2400" i="1" dirty="0"/>
              <a:t> </a:t>
            </a:r>
            <a:r>
              <a:rPr lang="pl-PL" sz="2400" i="1" dirty="0" err="1" smtClean="0"/>
              <a:t>last</a:t>
            </a:r>
            <a:r>
              <a:rPr lang="pl-PL" sz="2400" i="1" dirty="0" smtClean="0"/>
              <a:t> update 04/02/2017)</a:t>
            </a:r>
          </a:p>
        </p:txBody>
      </p:sp>
    </p:spTree>
    <p:extLst>
      <p:ext uri="{BB962C8B-B14F-4D97-AF65-F5344CB8AC3E}">
        <p14:creationId xmlns:p14="http://schemas.microsoft.com/office/powerpoint/2010/main" val="134926016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745067" y="1608667"/>
            <a:ext cx="3587496" cy="4491015"/>
          </a:xfrm>
        </p:spPr>
        <p:txBody>
          <a:bodyPr anchor="t">
            <a:normAutofit/>
          </a:bodyPr>
          <a:lstStyle/>
          <a:p>
            <a:pPr lvl="0" algn="r"/>
            <a:r>
              <a:rPr lang="en-US" sz="3200" b="1" dirty="0">
                <a:solidFill>
                  <a:srgbClr val="FFFFFF"/>
                </a:solidFill>
                <a:latin typeface="Helvetica" charset="0"/>
                <a:ea typeface="Helvetica" charset="0"/>
                <a:cs typeface="Helvetica" charset="0"/>
              </a:rPr>
              <a:t>9</a:t>
            </a:r>
            <a:r>
              <a:rPr lang="en-US" sz="3200" b="1" dirty="0" smtClean="0">
                <a:solidFill>
                  <a:srgbClr val="FFFFFF"/>
                </a:solidFill>
                <a:latin typeface="Helvetica" charset="0"/>
                <a:ea typeface="Helvetica" charset="0"/>
                <a:cs typeface="Helvetica" charset="0"/>
              </a:rPr>
              <a:t>. Is Poland’s EQA different?</a:t>
            </a: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endParaRPr lang="pl-PL" sz="32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4945063" y="1"/>
            <a:ext cx="7246937" cy="7097436"/>
          </a:xfrm>
        </p:spPr>
        <p:txBody>
          <a:bodyPr>
            <a:noAutofit/>
          </a:bodyPr>
          <a:lstStyle/>
          <a:p>
            <a:r>
              <a:rPr lang="pl-PL" sz="2400" dirty="0" smtClean="0"/>
              <a:t>QA </a:t>
            </a:r>
            <a:r>
              <a:rPr lang="pl-PL" sz="2400" dirty="0" err="1"/>
              <a:t>has</a:t>
            </a:r>
            <a:r>
              <a:rPr lang="pl-PL" sz="2400" dirty="0"/>
              <a:t> a </a:t>
            </a:r>
            <a:r>
              <a:rPr lang="pl-PL" sz="2400" dirty="0" err="1"/>
              <a:t>twin</a:t>
            </a:r>
            <a:r>
              <a:rPr lang="pl-PL" sz="2400" dirty="0"/>
              <a:t> </a:t>
            </a:r>
            <a:r>
              <a:rPr lang="pl-PL" sz="2400" dirty="0" err="1"/>
              <a:t>purpose</a:t>
            </a:r>
            <a:r>
              <a:rPr lang="pl-PL" sz="2400" dirty="0"/>
              <a:t> of </a:t>
            </a:r>
            <a:r>
              <a:rPr lang="pl-PL" sz="2400" b="1" dirty="0" err="1" smtClean="0"/>
              <a:t>accountability</a:t>
            </a:r>
            <a:r>
              <a:rPr lang="pl-PL" sz="2400" dirty="0" smtClean="0"/>
              <a:t> (</a:t>
            </a:r>
            <a:r>
              <a:rPr lang="pl-PL" sz="2400" dirty="0" err="1" smtClean="0"/>
              <a:t>securing</a:t>
            </a:r>
            <a:r>
              <a:rPr lang="pl-PL" sz="2400" dirty="0" smtClean="0"/>
              <a:t> </a:t>
            </a:r>
            <a:r>
              <a:rPr lang="pl-PL" sz="2400" dirty="0" err="1" smtClean="0"/>
              <a:t>compliance</a:t>
            </a:r>
            <a:r>
              <a:rPr lang="pl-PL" sz="2400" dirty="0" smtClean="0"/>
              <a:t> with minimum </a:t>
            </a:r>
            <a:r>
              <a:rPr lang="pl-PL" sz="2400" dirty="0" err="1" smtClean="0"/>
              <a:t>standards</a:t>
            </a:r>
            <a:r>
              <a:rPr lang="pl-PL" sz="2400" dirty="0" smtClean="0"/>
              <a:t>) and </a:t>
            </a:r>
            <a:r>
              <a:rPr lang="pl-PL" sz="2400" b="1" dirty="0" err="1"/>
              <a:t>enhancemen</a:t>
            </a:r>
            <a:r>
              <a:rPr lang="pl-PL" sz="2400" dirty="0" err="1"/>
              <a:t>t</a:t>
            </a:r>
            <a:r>
              <a:rPr lang="pl-PL" sz="2400" dirty="0"/>
              <a:t>. </a:t>
            </a:r>
          </a:p>
          <a:p>
            <a:r>
              <a:rPr lang="pl-PL" sz="2400" dirty="0" err="1" smtClean="0"/>
              <a:t>Agencies</a:t>
            </a:r>
            <a:r>
              <a:rPr lang="pl-PL" sz="2400" dirty="0" smtClean="0"/>
              <a:t> </a:t>
            </a:r>
            <a:r>
              <a:rPr lang="pl-PL" sz="2400" dirty="0" err="1"/>
              <a:t>explore</a:t>
            </a:r>
            <a:r>
              <a:rPr lang="pl-PL" sz="2400" dirty="0"/>
              <a:t> </a:t>
            </a:r>
            <a:r>
              <a:rPr lang="pl-PL" sz="2400" dirty="0" err="1"/>
              <a:t>more</a:t>
            </a:r>
            <a:r>
              <a:rPr lang="pl-PL" sz="2400" dirty="0"/>
              <a:t> </a:t>
            </a:r>
            <a:r>
              <a:rPr lang="pl-PL" sz="2400" dirty="0" err="1"/>
              <a:t>flexible</a:t>
            </a:r>
            <a:r>
              <a:rPr lang="pl-PL" sz="2400" dirty="0"/>
              <a:t> and </a:t>
            </a:r>
            <a:r>
              <a:rPr lang="pl-PL" sz="2400" dirty="0" err="1"/>
              <a:t>lighter</a:t>
            </a:r>
            <a:r>
              <a:rPr lang="pl-PL" sz="2400" dirty="0"/>
              <a:t> </a:t>
            </a:r>
            <a:r>
              <a:rPr lang="pl-PL" sz="2400" dirty="0" err="1"/>
              <a:t>procedures</a:t>
            </a:r>
            <a:r>
              <a:rPr lang="pl-PL" sz="2400" dirty="0"/>
              <a:t> </a:t>
            </a:r>
            <a:r>
              <a:rPr lang="pl-PL" sz="2400" dirty="0" err="1"/>
              <a:t>leaving</a:t>
            </a:r>
            <a:r>
              <a:rPr lang="pl-PL" sz="2400" dirty="0"/>
              <a:t> </a:t>
            </a:r>
            <a:r>
              <a:rPr lang="pl-PL" sz="2400" dirty="0" err="1"/>
              <a:t>primary</a:t>
            </a:r>
            <a:r>
              <a:rPr lang="pl-PL" sz="2400" dirty="0"/>
              <a:t> </a:t>
            </a:r>
            <a:r>
              <a:rPr lang="pl-PL" sz="2400" dirty="0" err="1" smtClean="0"/>
              <a:t>responsibility</a:t>
            </a:r>
            <a:r>
              <a:rPr lang="pl-PL" sz="2400" dirty="0" smtClean="0"/>
              <a:t> </a:t>
            </a:r>
            <a:r>
              <a:rPr lang="pl-PL" sz="2400" dirty="0"/>
              <a:t>for QA </a:t>
            </a:r>
            <a:r>
              <a:rPr lang="pl-PL" sz="2400" dirty="0" err="1"/>
              <a:t>within</a:t>
            </a:r>
            <a:r>
              <a:rPr lang="pl-PL" sz="2400" dirty="0"/>
              <a:t> the </a:t>
            </a:r>
            <a:r>
              <a:rPr lang="pl-PL" sz="2400" dirty="0" err="1"/>
              <a:t>HEIs</a:t>
            </a:r>
            <a:r>
              <a:rPr lang="pl-PL" sz="2400" dirty="0"/>
              <a:t> and </a:t>
            </a:r>
            <a:r>
              <a:rPr lang="pl-PL" sz="2400" dirty="0" err="1"/>
              <a:t>focussing</a:t>
            </a:r>
            <a:r>
              <a:rPr lang="pl-PL" sz="2400" dirty="0"/>
              <a:t> on </a:t>
            </a:r>
            <a:r>
              <a:rPr lang="pl-PL" sz="2400" dirty="0" err="1"/>
              <a:t>quality</a:t>
            </a:r>
            <a:r>
              <a:rPr lang="pl-PL" sz="2400" dirty="0"/>
              <a:t> </a:t>
            </a:r>
            <a:r>
              <a:rPr lang="pl-PL" sz="2400" dirty="0" err="1" smtClean="0"/>
              <a:t>enhancement</a:t>
            </a:r>
            <a:endParaRPr lang="pl-PL" sz="2400" dirty="0"/>
          </a:p>
          <a:p>
            <a:r>
              <a:rPr lang="pl-PL" sz="2400" dirty="0" err="1" smtClean="0"/>
              <a:t>Common</a:t>
            </a:r>
            <a:r>
              <a:rPr lang="pl-PL" sz="2400" dirty="0" smtClean="0"/>
              <a:t> </a:t>
            </a:r>
            <a:r>
              <a:rPr lang="pl-PL" sz="2400" dirty="0" err="1"/>
              <a:t>trends</a:t>
            </a:r>
            <a:r>
              <a:rPr lang="pl-PL" sz="2400" dirty="0"/>
              <a:t> </a:t>
            </a:r>
            <a:r>
              <a:rPr lang="pl-PL" sz="2400" dirty="0" err="1"/>
              <a:t>include</a:t>
            </a:r>
            <a:r>
              <a:rPr lang="pl-PL" sz="2400" dirty="0"/>
              <a:t> a </a:t>
            </a:r>
            <a:r>
              <a:rPr lang="pl-PL" sz="2400" dirty="0" err="1"/>
              <a:t>stronger</a:t>
            </a:r>
            <a:r>
              <a:rPr lang="pl-PL" sz="2400" dirty="0"/>
              <a:t> </a:t>
            </a:r>
            <a:r>
              <a:rPr lang="pl-PL" sz="2400" dirty="0" err="1"/>
              <a:t>focus</a:t>
            </a:r>
            <a:r>
              <a:rPr lang="pl-PL" sz="2400" dirty="0"/>
              <a:t> on </a:t>
            </a:r>
            <a:r>
              <a:rPr lang="pl-PL" sz="2400" dirty="0" err="1"/>
              <a:t>internal</a:t>
            </a:r>
            <a:r>
              <a:rPr lang="pl-PL" sz="2400" dirty="0"/>
              <a:t> </a:t>
            </a:r>
            <a:r>
              <a:rPr lang="pl-PL" sz="2400" dirty="0" err="1"/>
              <a:t>quality</a:t>
            </a:r>
            <a:r>
              <a:rPr lang="pl-PL" sz="2400" dirty="0"/>
              <a:t> </a:t>
            </a:r>
            <a:r>
              <a:rPr lang="pl-PL" sz="2400" dirty="0" err="1"/>
              <a:t>assurance</a:t>
            </a:r>
            <a:r>
              <a:rPr lang="pl-PL" sz="2400" dirty="0"/>
              <a:t>, </a:t>
            </a:r>
            <a:r>
              <a:rPr lang="pl-PL" sz="2400" dirty="0" err="1"/>
              <a:t>more</a:t>
            </a:r>
            <a:r>
              <a:rPr lang="pl-PL" sz="2400" dirty="0"/>
              <a:t> </a:t>
            </a:r>
            <a:r>
              <a:rPr lang="pl-PL" sz="2400" dirty="0" err="1"/>
              <a:t>stakeholder</a:t>
            </a:r>
            <a:r>
              <a:rPr lang="pl-PL" sz="2400" dirty="0"/>
              <a:t> engagement and </a:t>
            </a:r>
            <a:r>
              <a:rPr lang="pl-PL" sz="2400" dirty="0" err="1"/>
              <a:t>further</a:t>
            </a:r>
            <a:r>
              <a:rPr lang="pl-PL" sz="2400" dirty="0"/>
              <a:t> </a:t>
            </a:r>
            <a:r>
              <a:rPr lang="pl-PL" sz="2400" dirty="0" err="1"/>
              <a:t>internationalisation</a:t>
            </a:r>
            <a:r>
              <a:rPr lang="pl-PL" sz="2400" dirty="0"/>
              <a:t> of </a:t>
            </a:r>
            <a:r>
              <a:rPr lang="pl-PL" sz="2400" dirty="0" err="1"/>
              <a:t>quality</a:t>
            </a:r>
            <a:r>
              <a:rPr lang="pl-PL" sz="2400" dirty="0"/>
              <a:t> </a:t>
            </a:r>
            <a:r>
              <a:rPr lang="pl-PL" sz="2400" dirty="0" err="1"/>
              <a:t>assurance</a:t>
            </a:r>
            <a:r>
              <a:rPr lang="pl-PL" sz="2400" dirty="0"/>
              <a:t>. </a:t>
            </a:r>
            <a:r>
              <a:rPr lang="pl-PL" sz="2400" dirty="0" smtClean="0"/>
              <a:t>  </a:t>
            </a:r>
          </a:p>
          <a:p>
            <a:r>
              <a:rPr lang="pl-PL" sz="2400" dirty="0" err="1" smtClean="0"/>
              <a:t>Institutional</a:t>
            </a:r>
            <a:r>
              <a:rPr lang="pl-PL" sz="2400" dirty="0" smtClean="0"/>
              <a:t> </a:t>
            </a:r>
            <a:r>
              <a:rPr lang="pl-PL" sz="2400" dirty="0" err="1"/>
              <a:t>assessments</a:t>
            </a:r>
            <a:r>
              <a:rPr lang="pl-PL" sz="2400" dirty="0"/>
              <a:t> </a:t>
            </a:r>
            <a:r>
              <a:rPr lang="pl-PL" sz="2400" dirty="0" err="1"/>
              <a:t>have</a:t>
            </a:r>
            <a:r>
              <a:rPr lang="pl-PL" sz="2400" dirty="0"/>
              <a:t> </a:t>
            </a:r>
            <a:r>
              <a:rPr lang="pl-PL" sz="2400" dirty="0" err="1"/>
              <a:t>recently</a:t>
            </a:r>
            <a:r>
              <a:rPr lang="pl-PL" sz="2400" dirty="0"/>
              <a:t> </a:t>
            </a:r>
            <a:r>
              <a:rPr lang="pl-PL" sz="2400" dirty="0" err="1"/>
              <a:t>become</a:t>
            </a:r>
            <a:r>
              <a:rPr lang="pl-PL" sz="2400" dirty="0"/>
              <a:t> </a:t>
            </a:r>
            <a:r>
              <a:rPr lang="pl-PL" sz="2400" dirty="0" err="1"/>
              <a:t>more</a:t>
            </a:r>
            <a:r>
              <a:rPr lang="pl-PL" sz="2400" dirty="0"/>
              <a:t> prominent. </a:t>
            </a:r>
          </a:p>
          <a:p>
            <a:r>
              <a:rPr lang="pl-PL" sz="2400" b="1" dirty="0" smtClean="0">
                <a:solidFill>
                  <a:srgbClr val="FFFF00"/>
                </a:solidFill>
              </a:rPr>
              <a:t>The </a:t>
            </a:r>
            <a:r>
              <a:rPr lang="pl-PL" sz="2400" b="1" dirty="0" err="1">
                <a:solidFill>
                  <a:srgbClr val="FFFF00"/>
                </a:solidFill>
              </a:rPr>
              <a:t>only</a:t>
            </a:r>
            <a:r>
              <a:rPr lang="pl-PL" sz="2400" b="1" dirty="0">
                <a:solidFill>
                  <a:srgbClr val="FFFF00"/>
                </a:solidFill>
              </a:rPr>
              <a:t> </a:t>
            </a:r>
            <a:r>
              <a:rPr lang="pl-PL" sz="2400" b="1" dirty="0" err="1">
                <a:solidFill>
                  <a:srgbClr val="FFFF00"/>
                </a:solidFill>
              </a:rPr>
              <a:t>sample</a:t>
            </a:r>
            <a:r>
              <a:rPr lang="pl-PL" sz="2400" b="1" dirty="0">
                <a:solidFill>
                  <a:srgbClr val="FFFF00"/>
                </a:solidFill>
              </a:rPr>
              <a:t> country with a </a:t>
            </a:r>
            <a:r>
              <a:rPr lang="pl-PL" sz="2400" b="1" dirty="0" err="1">
                <a:solidFill>
                  <a:srgbClr val="FFFF00"/>
                </a:solidFill>
              </a:rPr>
              <a:t>focus</a:t>
            </a:r>
            <a:r>
              <a:rPr lang="pl-PL" sz="2400" b="1" dirty="0">
                <a:solidFill>
                  <a:srgbClr val="FFFF00"/>
                </a:solidFill>
              </a:rPr>
              <a:t> on </a:t>
            </a:r>
            <a:r>
              <a:rPr lang="pl-PL" sz="2400" b="1" dirty="0" err="1">
                <a:solidFill>
                  <a:srgbClr val="FFFF00"/>
                </a:solidFill>
              </a:rPr>
              <a:t>programmes</a:t>
            </a:r>
            <a:r>
              <a:rPr lang="pl-PL" sz="2400" b="1" dirty="0">
                <a:solidFill>
                  <a:srgbClr val="FFFF00"/>
                </a:solidFill>
              </a:rPr>
              <a:t> </a:t>
            </a:r>
            <a:r>
              <a:rPr lang="pl-PL" sz="2400" b="1" dirty="0" err="1">
                <a:solidFill>
                  <a:srgbClr val="FFFF00"/>
                </a:solidFill>
              </a:rPr>
              <a:t>is</a:t>
            </a:r>
            <a:r>
              <a:rPr lang="pl-PL" sz="2400" b="1" dirty="0">
                <a:solidFill>
                  <a:srgbClr val="FFFF00"/>
                </a:solidFill>
              </a:rPr>
              <a:t> Poland, </a:t>
            </a:r>
            <a:r>
              <a:rPr lang="pl-PL" sz="2400" b="1" dirty="0" err="1">
                <a:solidFill>
                  <a:srgbClr val="FFFF00"/>
                </a:solidFill>
              </a:rPr>
              <a:t>where</a:t>
            </a:r>
            <a:r>
              <a:rPr lang="pl-PL" sz="2400" b="1" dirty="0">
                <a:solidFill>
                  <a:srgbClr val="FFFF00"/>
                </a:solidFill>
              </a:rPr>
              <a:t> the </a:t>
            </a:r>
            <a:r>
              <a:rPr lang="pl-PL" sz="2400" b="1" dirty="0" err="1">
                <a:solidFill>
                  <a:srgbClr val="FFFF00"/>
                </a:solidFill>
              </a:rPr>
              <a:t>quality</a:t>
            </a:r>
            <a:r>
              <a:rPr lang="pl-PL" sz="2400" b="1" dirty="0">
                <a:solidFill>
                  <a:srgbClr val="FFFF00"/>
                </a:solidFill>
              </a:rPr>
              <a:t> </a:t>
            </a:r>
            <a:r>
              <a:rPr lang="pl-PL" sz="2400" b="1" dirty="0" err="1">
                <a:solidFill>
                  <a:srgbClr val="FFFF00"/>
                </a:solidFill>
              </a:rPr>
              <a:t>assurance</a:t>
            </a:r>
            <a:r>
              <a:rPr lang="pl-PL" sz="2400" b="1" dirty="0">
                <a:solidFill>
                  <a:srgbClr val="FFFF00"/>
                </a:solidFill>
              </a:rPr>
              <a:t> </a:t>
            </a:r>
            <a:r>
              <a:rPr lang="pl-PL" sz="2400" b="1" dirty="0" err="1">
                <a:solidFill>
                  <a:srgbClr val="FFFF00"/>
                </a:solidFill>
              </a:rPr>
              <a:t>agency</a:t>
            </a:r>
            <a:r>
              <a:rPr lang="pl-PL" sz="2400" b="1" dirty="0">
                <a:solidFill>
                  <a:srgbClr val="FFFF00"/>
                </a:solidFill>
              </a:rPr>
              <a:t> </a:t>
            </a:r>
            <a:r>
              <a:rPr lang="pl-PL" sz="2400" b="1" dirty="0" err="1" smtClean="0">
                <a:solidFill>
                  <a:srgbClr val="FFFF00"/>
                </a:solidFill>
              </a:rPr>
              <a:t>performs</a:t>
            </a:r>
            <a:r>
              <a:rPr lang="pl-PL" sz="2400" b="1" dirty="0" smtClean="0">
                <a:solidFill>
                  <a:srgbClr val="FFFF00"/>
                </a:solidFill>
              </a:rPr>
              <a:t> </a:t>
            </a:r>
            <a:r>
              <a:rPr lang="pl-PL" sz="2400" b="1" dirty="0" err="1">
                <a:solidFill>
                  <a:srgbClr val="FFFF00"/>
                </a:solidFill>
              </a:rPr>
              <a:t>reviews</a:t>
            </a:r>
            <a:r>
              <a:rPr lang="pl-PL" sz="2400" b="1" dirty="0">
                <a:solidFill>
                  <a:srgbClr val="FFFF00"/>
                </a:solidFill>
              </a:rPr>
              <a:t> of </a:t>
            </a:r>
            <a:r>
              <a:rPr lang="pl-PL" sz="2400" b="1" dirty="0" err="1">
                <a:solidFill>
                  <a:srgbClr val="FFFF00"/>
                </a:solidFill>
              </a:rPr>
              <a:t>study</a:t>
            </a:r>
            <a:r>
              <a:rPr lang="pl-PL" sz="2400" b="1" dirty="0">
                <a:solidFill>
                  <a:srgbClr val="FFFF00"/>
                </a:solidFill>
              </a:rPr>
              <a:t> </a:t>
            </a:r>
            <a:r>
              <a:rPr lang="pl-PL" sz="2400" b="1" dirty="0" err="1">
                <a:solidFill>
                  <a:srgbClr val="FFFF00"/>
                </a:solidFill>
              </a:rPr>
              <a:t>programmes</a:t>
            </a:r>
            <a:r>
              <a:rPr lang="pl-PL" sz="2400" b="1" dirty="0">
                <a:solidFill>
                  <a:srgbClr val="FFFF00"/>
                </a:solidFill>
              </a:rPr>
              <a:t> </a:t>
            </a:r>
            <a:r>
              <a:rPr lang="pl-PL" sz="2400" b="1" dirty="0"/>
              <a:t>and of </a:t>
            </a:r>
            <a:r>
              <a:rPr lang="pl-PL" sz="2400" b="1" dirty="0" err="1"/>
              <a:t>organisational</a:t>
            </a:r>
            <a:r>
              <a:rPr lang="pl-PL" sz="2400" b="1" dirty="0"/>
              <a:t> </a:t>
            </a:r>
            <a:r>
              <a:rPr lang="pl-PL" sz="2400" b="1" dirty="0" err="1"/>
              <a:t>units</a:t>
            </a:r>
            <a:r>
              <a:rPr lang="pl-PL" sz="2400" b="1" dirty="0"/>
              <a:t> </a:t>
            </a:r>
            <a:r>
              <a:rPr lang="pl-PL" sz="2400" b="1" dirty="0" err="1"/>
              <a:t>within</a:t>
            </a:r>
            <a:r>
              <a:rPr lang="pl-PL" sz="2400" b="1" dirty="0"/>
              <a:t> </a:t>
            </a:r>
            <a:r>
              <a:rPr lang="pl-PL" sz="2400" b="1" dirty="0" err="1"/>
              <a:t>HEIs</a:t>
            </a:r>
            <a:r>
              <a:rPr lang="pl-PL" sz="2400" b="1" dirty="0"/>
              <a:t> </a:t>
            </a:r>
            <a:endParaRPr lang="pl-PL" sz="2400" b="1" dirty="0" smtClean="0"/>
          </a:p>
          <a:p>
            <a:r>
              <a:rPr lang="pl-PL" sz="2000" dirty="0" smtClean="0"/>
              <a:t>Source: </a:t>
            </a:r>
            <a:r>
              <a:rPr lang="pl-PL" sz="2000" i="1" dirty="0"/>
              <a:t>UNIVERSITY QUALITY INDICATORS: A CRITICAL ASSESSMENT (</a:t>
            </a:r>
            <a:r>
              <a:rPr lang="pl-PL" sz="2000" i="1" dirty="0" err="1"/>
              <a:t>European</a:t>
            </a:r>
            <a:r>
              <a:rPr lang="pl-PL" sz="2000" i="1" dirty="0"/>
              <a:t> </a:t>
            </a:r>
            <a:r>
              <a:rPr lang="pl-PL" sz="2000" i="1" dirty="0" err="1"/>
              <a:t>Parliament</a:t>
            </a:r>
            <a:r>
              <a:rPr lang="pl-PL" sz="2000" i="1" dirty="0"/>
              <a:t>, 2015</a:t>
            </a:r>
            <a:r>
              <a:rPr lang="pl-PL" sz="2000" i="1" dirty="0" smtClean="0"/>
              <a:t>)</a:t>
            </a:r>
            <a:endParaRPr lang="pl-PL" sz="2000" i="1" dirty="0"/>
          </a:p>
          <a:p>
            <a:endParaRPr lang="pl-PL" sz="2000" dirty="0"/>
          </a:p>
          <a:p>
            <a:pPr lvl="1"/>
            <a:endParaRPr lang="pl-PL" sz="2000" dirty="0"/>
          </a:p>
          <a:p>
            <a:pPr lvl="1"/>
            <a:endParaRPr lang="pl-PL" sz="2000" dirty="0"/>
          </a:p>
          <a:p>
            <a:pPr lvl="1"/>
            <a:endParaRPr lang="pl-PL" sz="2000" dirty="0"/>
          </a:p>
          <a:p>
            <a:endParaRPr lang="pl-PL" sz="2000" b="1" i="1" dirty="0"/>
          </a:p>
        </p:txBody>
      </p:sp>
    </p:spTree>
    <p:extLst>
      <p:ext uri="{BB962C8B-B14F-4D97-AF65-F5344CB8AC3E}">
        <p14:creationId xmlns:p14="http://schemas.microsoft.com/office/powerpoint/2010/main" val="145454952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745067" y="1608667"/>
            <a:ext cx="3587496" cy="4491015"/>
          </a:xfrm>
        </p:spPr>
        <p:txBody>
          <a:bodyPr anchor="t">
            <a:normAutofit/>
          </a:bodyPr>
          <a:lstStyle/>
          <a:p>
            <a:pPr lvl="0" algn="r"/>
            <a:r>
              <a:rPr lang="en-US" sz="3200" b="1" dirty="0" smtClean="0">
                <a:solidFill>
                  <a:srgbClr val="FFFFFF"/>
                </a:solidFill>
                <a:latin typeface="Helvetica" charset="0"/>
                <a:ea typeface="Helvetica" charset="0"/>
                <a:cs typeface="Helvetica" charset="0"/>
              </a:rPr>
              <a:t>8. ESG 2015 </a:t>
            </a:r>
            <a:br>
              <a:rPr lang="en-US" sz="3200" b="1" dirty="0" smtClean="0">
                <a:solidFill>
                  <a:srgbClr val="FFFFFF"/>
                </a:solidFill>
                <a:latin typeface="Helvetica" charset="0"/>
                <a:ea typeface="Helvetica" charset="0"/>
                <a:cs typeface="Helvetica" charset="0"/>
              </a:rPr>
            </a:br>
            <a:r>
              <a:rPr lang="en-US" sz="3200" b="1" dirty="0" smtClean="0">
                <a:solidFill>
                  <a:srgbClr val="FFFFFF"/>
                </a:solidFill>
                <a:latin typeface="Helvetica" charset="0"/>
                <a:ea typeface="Helvetica" charset="0"/>
                <a:cs typeface="Helvetica" charset="0"/>
              </a:rPr>
              <a:t>What HEI may expect from PKA?</a:t>
            </a: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endParaRPr lang="pl-PL" sz="32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4976029" y="1181101"/>
            <a:ext cx="7054046" cy="5295900"/>
          </a:xfrm>
        </p:spPr>
        <p:txBody>
          <a:bodyPr>
            <a:normAutofit/>
          </a:bodyPr>
          <a:lstStyle/>
          <a:p>
            <a:pPr lvl="2"/>
            <a:endParaRPr lang="en-US" sz="2400" dirty="0" smtClean="0"/>
          </a:p>
          <a:p>
            <a:pPr lvl="1"/>
            <a:endParaRPr lang="en-US" dirty="0" smtClean="0"/>
          </a:p>
          <a:p>
            <a:pPr lvl="1"/>
            <a:endParaRPr lang="en-US" dirty="0"/>
          </a:p>
          <a:p>
            <a:pPr lvl="2"/>
            <a:endParaRPr lang="pl-PL" sz="2400" dirty="0"/>
          </a:p>
          <a:p>
            <a:endParaRPr lang="pl-PL" sz="2400" dirty="0"/>
          </a:p>
        </p:txBody>
      </p:sp>
      <p:pic>
        <p:nvPicPr>
          <p:cNvPr id="7" name="Obraz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1219" y="457200"/>
            <a:ext cx="4572000" cy="6400800"/>
          </a:xfrm>
          <a:prstGeom prst="rect">
            <a:avLst/>
          </a:prstGeom>
          <a:noFill/>
          <a:ln>
            <a:noFill/>
          </a:ln>
        </p:spPr>
      </p:pic>
    </p:spTree>
    <p:extLst>
      <p:ext uri="{BB962C8B-B14F-4D97-AF65-F5344CB8AC3E}">
        <p14:creationId xmlns:p14="http://schemas.microsoft.com/office/powerpoint/2010/main" val="111376283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745067" y="1608667"/>
            <a:ext cx="3587496" cy="4491015"/>
          </a:xfrm>
        </p:spPr>
        <p:txBody>
          <a:bodyPr anchor="t">
            <a:normAutofit/>
          </a:bodyPr>
          <a:lstStyle/>
          <a:p>
            <a:pPr lvl="0" algn="r"/>
            <a:r>
              <a:rPr lang="en-US" sz="3200" b="1" dirty="0">
                <a:solidFill>
                  <a:srgbClr val="FFFFFF"/>
                </a:solidFill>
                <a:latin typeface="Helvetica" charset="0"/>
                <a:ea typeface="Helvetica" charset="0"/>
                <a:cs typeface="Helvetica" charset="0"/>
              </a:rPr>
              <a:t>9</a:t>
            </a:r>
            <a:r>
              <a:rPr lang="en-US" sz="3200" b="1" dirty="0" smtClean="0">
                <a:solidFill>
                  <a:srgbClr val="FFFFFF"/>
                </a:solidFill>
                <a:latin typeface="Helvetica" charset="0"/>
                <a:ea typeface="Helvetica" charset="0"/>
                <a:cs typeface="Helvetica" charset="0"/>
              </a:rPr>
              <a:t>. Does checklist still matter? </a:t>
            </a: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endParaRPr lang="pl-PL" sz="32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4945063" y="610911"/>
            <a:ext cx="7246937" cy="6486525"/>
          </a:xfrm>
        </p:spPr>
        <p:txBody>
          <a:bodyPr>
            <a:noAutofit/>
          </a:bodyPr>
          <a:lstStyle/>
          <a:p>
            <a:r>
              <a:rPr lang="pl-PL" sz="2400" b="1" dirty="0"/>
              <a:t>ATUL </a:t>
            </a:r>
            <a:r>
              <a:rPr lang="pl-PL" sz="2400" b="1" dirty="0" smtClean="0"/>
              <a:t>GAWANDE, THE </a:t>
            </a:r>
            <a:r>
              <a:rPr lang="pl-PL" sz="2400" b="1" dirty="0"/>
              <a:t>CHECKLIST MANIFESTO: HOW TO GET THINGS RIGHT </a:t>
            </a:r>
            <a:r>
              <a:rPr lang="pl-PL" sz="2400" b="1" dirty="0" smtClean="0"/>
              <a:t>? </a:t>
            </a:r>
            <a:r>
              <a:rPr lang="pl-PL" sz="1800" b="1" dirty="0" smtClean="0"/>
              <a:t>(</a:t>
            </a:r>
            <a:r>
              <a:rPr lang="pl-PL" sz="1800" dirty="0"/>
              <a:t>Metropolitan Books Henry </a:t>
            </a:r>
            <a:r>
              <a:rPr lang="pl-PL" sz="1800" dirty="0" err="1"/>
              <a:t>Holt</a:t>
            </a:r>
            <a:r>
              <a:rPr lang="pl-PL" sz="1800" dirty="0"/>
              <a:t> and Company, LLC </a:t>
            </a:r>
            <a:r>
              <a:rPr lang="pl-PL" sz="1800" dirty="0" smtClean="0"/>
              <a:t>, 2009)</a:t>
            </a:r>
            <a:endParaRPr lang="pl-PL" sz="1800" dirty="0"/>
          </a:p>
          <a:p>
            <a:pPr lvl="1"/>
            <a:r>
              <a:rPr lang="pl-PL" sz="2000" i="1" dirty="0"/>
              <a:t>We </a:t>
            </a:r>
            <a:r>
              <a:rPr lang="pl-PL" sz="2000" i="1" dirty="0" err="1"/>
              <a:t>have</a:t>
            </a:r>
            <a:r>
              <a:rPr lang="pl-PL" sz="2000" i="1" dirty="0"/>
              <a:t> </a:t>
            </a:r>
            <a:r>
              <a:rPr lang="pl-PL" sz="2000" i="1" dirty="0" err="1"/>
              <a:t>accumulated</a:t>
            </a:r>
            <a:r>
              <a:rPr lang="pl-PL" sz="2000" i="1" dirty="0"/>
              <a:t> </a:t>
            </a:r>
            <a:r>
              <a:rPr lang="pl-PL" sz="2000" i="1" dirty="0" err="1"/>
              <a:t>stupendous</a:t>
            </a:r>
            <a:r>
              <a:rPr lang="pl-PL" sz="2000" i="1" dirty="0"/>
              <a:t> know-how. We </a:t>
            </a:r>
            <a:r>
              <a:rPr lang="pl-PL" sz="2000" i="1" dirty="0" err="1"/>
              <a:t>have</a:t>
            </a:r>
            <a:r>
              <a:rPr lang="pl-PL" sz="2000" i="1" dirty="0"/>
              <a:t> </a:t>
            </a:r>
            <a:r>
              <a:rPr lang="pl-PL" sz="2000" i="1" dirty="0" err="1"/>
              <a:t>put</a:t>
            </a:r>
            <a:r>
              <a:rPr lang="pl-PL" sz="2000" i="1" dirty="0"/>
              <a:t> </a:t>
            </a:r>
            <a:r>
              <a:rPr lang="pl-PL" sz="2000" i="1" dirty="0" err="1"/>
              <a:t>it</a:t>
            </a:r>
            <a:r>
              <a:rPr lang="pl-PL" sz="2000" i="1" dirty="0"/>
              <a:t> in the </a:t>
            </a:r>
            <a:r>
              <a:rPr lang="pl-PL" sz="2000" i="1" dirty="0" err="1"/>
              <a:t>hands</a:t>
            </a:r>
            <a:r>
              <a:rPr lang="pl-PL" sz="2000" i="1" dirty="0"/>
              <a:t> of </a:t>
            </a:r>
            <a:r>
              <a:rPr lang="pl-PL" sz="2000" i="1" dirty="0" err="1"/>
              <a:t>some</a:t>
            </a:r>
            <a:r>
              <a:rPr lang="pl-PL" sz="2000" i="1" dirty="0"/>
              <a:t> of the most </a:t>
            </a:r>
            <a:r>
              <a:rPr lang="pl-PL" sz="2000" i="1" dirty="0" err="1"/>
              <a:t>highly</a:t>
            </a:r>
            <a:r>
              <a:rPr lang="pl-PL" sz="2000" i="1" dirty="0"/>
              <a:t> </a:t>
            </a:r>
            <a:r>
              <a:rPr lang="pl-PL" sz="2000" i="1" dirty="0" err="1"/>
              <a:t>trained</a:t>
            </a:r>
            <a:r>
              <a:rPr lang="pl-PL" sz="2000" i="1" dirty="0"/>
              <a:t>, </a:t>
            </a:r>
            <a:r>
              <a:rPr lang="pl-PL" sz="2000" i="1" dirty="0" err="1"/>
              <a:t>highly</a:t>
            </a:r>
            <a:r>
              <a:rPr lang="pl-PL" sz="2000" i="1" dirty="0"/>
              <a:t> </a:t>
            </a:r>
            <a:r>
              <a:rPr lang="pl-PL" sz="2000" i="1" dirty="0" err="1"/>
              <a:t>skilled</a:t>
            </a:r>
            <a:r>
              <a:rPr lang="pl-PL" sz="2000" i="1" dirty="0"/>
              <a:t>, and </a:t>
            </a:r>
            <a:r>
              <a:rPr lang="pl-PL" sz="2000" i="1" dirty="0" err="1"/>
              <a:t>hardworking</a:t>
            </a:r>
            <a:r>
              <a:rPr lang="pl-PL" sz="2000" i="1" dirty="0"/>
              <a:t> </a:t>
            </a:r>
            <a:r>
              <a:rPr lang="pl-PL" sz="2000" i="1" dirty="0" err="1" smtClean="0"/>
              <a:t>people</a:t>
            </a:r>
            <a:r>
              <a:rPr lang="pl-PL" sz="2000" i="1" dirty="0"/>
              <a:t> </a:t>
            </a:r>
            <a:r>
              <a:rPr lang="pl-PL" sz="2000" i="1" dirty="0" smtClean="0"/>
              <a:t>( ... )</a:t>
            </a:r>
            <a:r>
              <a:rPr lang="pl-PL" sz="2000" i="1" dirty="0" err="1" smtClean="0"/>
              <a:t>Nonetheless</a:t>
            </a:r>
            <a:r>
              <a:rPr lang="pl-PL" sz="2000" i="1" dirty="0"/>
              <a:t>, </a:t>
            </a:r>
            <a:r>
              <a:rPr lang="pl-PL" sz="2000" i="1" dirty="0" err="1"/>
              <a:t>that</a:t>
            </a:r>
            <a:r>
              <a:rPr lang="pl-PL" sz="2000" i="1" dirty="0"/>
              <a:t> know-how </a:t>
            </a:r>
            <a:r>
              <a:rPr lang="pl-PL" sz="2000" i="1" dirty="0" err="1"/>
              <a:t>is</a:t>
            </a:r>
            <a:r>
              <a:rPr lang="pl-PL" sz="2000" i="1" dirty="0"/>
              <a:t> </a:t>
            </a:r>
            <a:r>
              <a:rPr lang="pl-PL" sz="2000" i="1" dirty="0" err="1"/>
              <a:t>often</a:t>
            </a:r>
            <a:r>
              <a:rPr lang="pl-PL" sz="2000" i="1" dirty="0"/>
              <a:t> </a:t>
            </a:r>
            <a:r>
              <a:rPr lang="pl-PL" sz="2000" i="1" dirty="0" err="1" smtClean="0"/>
              <a:t>unmanagable</a:t>
            </a:r>
            <a:r>
              <a:rPr lang="pl-PL" sz="2000" i="1" dirty="0"/>
              <a:t>. </a:t>
            </a:r>
            <a:r>
              <a:rPr lang="pl-PL" sz="2000" b="1" i="1" dirty="0" err="1">
                <a:solidFill>
                  <a:srgbClr val="FFFF00"/>
                </a:solidFill>
              </a:rPr>
              <a:t>Avoidable</a:t>
            </a:r>
            <a:r>
              <a:rPr lang="pl-PL" sz="2000" b="1" i="1" dirty="0">
                <a:solidFill>
                  <a:srgbClr val="FFFF00"/>
                </a:solidFill>
              </a:rPr>
              <a:t> </a:t>
            </a:r>
            <a:r>
              <a:rPr lang="pl-PL" sz="2000" b="1" i="1" dirty="0" err="1">
                <a:solidFill>
                  <a:srgbClr val="FFFF00"/>
                </a:solidFill>
              </a:rPr>
              <a:t>failures</a:t>
            </a:r>
            <a:r>
              <a:rPr lang="pl-PL" sz="2000" b="1" i="1" dirty="0">
                <a:solidFill>
                  <a:srgbClr val="FFFF00"/>
                </a:solidFill>
              </a:rPr>
              <a:t> </a:t>
            </a:r>
            <a:r>
              <a:rPr lang="pl-PL" sz="2000" b="1" i="1" dirty="0" err="1">
                <a:solidFill>
                  <a:srgbClr val="FFFF00"/>
                </a:solidFill>
              </a:rPr>
              <a:t>are</a:t>
            </a:r>
            <a:r>
              <a:rPr lang="pl-PL" sz="2000" b="1" i="1" dirty="0">
                <a:solidFill>
                  <a:srgbClr val="FFFF00"/>
                </a:solidFill>
              </a:rPr>
              <a:t> </a:t>
            </a:r>
            <a:r>
              <a:rPr lang="pl-PL" sz="2000" b="1" i="1" dirty="0" err="1">
                <a:solidFill>
                  <a:srgbClr val="FFFF00"/>
                </a:solidFill>
              </a:rPr>
              <a:t>common</a:t>
            </a:r>
            <a:r>
              <a:rPr lang="pl-PL" sz="2000" b="1" i="1" dirty="0">
                <a:solidFill>
                  <a:srgbClr val="FFFF00"/>
                </a:solidFill>
              </a:rPr>
              <a:t> and </a:t>
            </a:r>
            <a:r>
              <a:rPr lang="pl-PL" sz="2000" b="1" i="1" dirty="0" err="1">
                <a:solidFill>
                  <a:srgbClr val="FFFF00"/>
                </a:solidFill>
              </a:rPr>
              <a:t>persistent</a:t>
            </a:r>
            <a:r>
              <a:rPr lang="pl-PL" sz="2000" b="1" i="1" dirty="0">
                <a:solidFill>
                  <a:srgbClr val="FFFF00"/>
                </a:solidFill>
              </a:rPr>
              <a:t>,</a:t>
            </a:r>
            <a:r>
              <a:rPr lang="pl-PL" sz="2000" i="1" dirty="0"/>
              <a:t> not to </a:t>
            </a:r>
            <a:r>
              <a:rPr lang="pl-PL" sz="2000" i="1" dirty="0" err="1"/>
              <a:t>mention</a:t>
            </a:r>
            <a:r>
              <a:rPr lang="pl-PL" sz="2000" i="1" dirty="0"/>
              <a:t> </a:t>
            </a:r>
            <a:r>
              <a:rPr lang="pl-PL" sz="2000" i="1" dirty="0" err="1"/>
              <a:t>demoralizing</a:t>
            </a:r>
            <a:r>
              <a:rPr lang="pl-PL" sz="2000" i="1" dirty="0"/>
              <a:t> and </a:t>
            </a:r>
            <a:r>
              <a:rPr lang="pl-PL" sz="2000" i="1" dirty="0" err="1"/>
              <a:t>frustrating</a:t>
            </a:r>
            <a:r>
              <a:rPr lang="pl-PL" sz="2000" i="1" dirty="0"/>
              <a:t>, </a:t>
            </a:r>
            <a:r>
              <a:rPr lang="pl-PL" sz="2000" i="1" dirty="0" err="1"/>
              <a:t>across</a:t>
            </a:r>
            <a:r>
              <a:rPr lang="pl-PL" sz="2000" i="1" dirty="0"/>
              <a:t> </a:t>
            </a:r>
            <a:r>
              <a:rPr lang="pl-PL" sz="2000" i="1" dirty="0" err="1"/>
              <a:t>many</a:t>
            </a:r>
            <a:r>
              <a:rPr lang="pl-PL" sz="2000" i="1" dirty="0"/>
              <a:t> </a:t>
            </a:r>
            <a:r>
              <a:rPr lang="pl-PL" sz="2000" i="1" dirty="0" err="1"/>
              <a:t>fields</a:t>
            </a:r>
            <a:r>
              <a:rPr lang="pl-PL" sz="2000" i="1" dirty="0"/>
              <a:t>—from </a:t>
            </a:r>
            <a:r>
              <a:rPr lang="pl-PL" sz="2000" i="1" dirty="0" err="1"/>
              <a:t>medicine</a:t>
            </a:r>
            <a:r>
              <a:rPr lang="pl-PL" sz="2000" i="1" dirty="0"/>
              <a:t> to </a:t>
            </a:r>
            <a:r>
              <a:rPr lang="pl-PL" sz="2000" i="1" dirty="0" err="1"/>
              <a:t>finance</a:t>
            </a:r>
            <a:r>
              <a:rPr lang="pl-PL" sz="2000" i="1" dirty="0"/>
              <a:t>, business to </a:t>
            </a:r>
            <a:r>
              <a:rPr lang="pl-PL" sz="2000" i="1" dirty="0" err="1"/>
              <a:t>government</a:t>
            </a:r>
            <a:r>
              <a:rPr lang="pl-PL" sz="2000" i="1" dirty="0"/>
              <a:t>. And the </a:t>
            </a:r>
            <a:r>
              <a:rPr lang="pl-PL" sz="2000" i="1" dirty="0" err="1"/>
              <a:t>reason</a:t>
            </a:r>
            <a:r>
              <a:rPr lang="pl-PL" sz="2000" i="1" dirty="0"/>
              <a:t> </a:t>
            </a:r>
            <a:r>
              <a:rPr lang="pl-PL" sz="2000" i="1" dirty="0" err="1"/>
              <a:t>is</a:t>
            </a:r>
            <a:r>
              <a:rPr lang="pl-PL" sz="2000" i="1" dirty="0"/>
              <a:t> </a:t>
            </a:r>
            <a:r>
              <a:rPr lang="pl-PL" sz="2000" i="1" dirty="0" err="1"/>
              <a:t>increasingly</a:t>
            </a:r>
            <a:r>
              <a:rPr lang="pl-PL" sz="2000" i="1" dirty="0"/>
              <a:t> </a:t>
            </a:r>
            <a:r>
              <a:rPr lang="pl-PL" sz="2000" i="1" dirty="0" err="1"/>
              <a:t>evident</a:t>
            </a:r>
            <a:r>
              <a:rPr lang="pl-PL" sz="2000" i="1" dirty="0"/>
              <a:t>: </a:t>
            </a:r>
            <a:r>
              <a:rPr lang="pl-PL" sz="2000" b="1" i="1" dirty="0">
                <a:solidFill>
                  <a:srgbClr val="FFFF00"/>
                </a:solidFill>
              </a:rPr>
              <a:t>the </a:t>
            </a:r>
            <a:r>
              <a:rPr lang="pl-PL" sz="2000" b="1" i="1" dirty="0" err="1">
                <a:solidFill>
                  <a:srgbClr val="FFFF00"/>
                </a:solidFill>
              </a:rPr>
              <a:t>volume</a:t>
            </a:r>
            <a:r>
              <a:rPr lang="pl-PL" sz="2000" b="1" i="1" dirty="0">
                <a:solidFill>
                  <a:srgbClr val="FFFF00"/>
                </a:solidFill>
              </a:rPr>
              <a:t> and </a:t>
            </a:r>
            <a:r>
              <a:rPr lang="pl-PL" sz="2000" b="1" i="1" dirty="0" err="1">
                <a:solidFill>
                  <a:srgbClr val="FFFF00"/>
                </a:solidFill>
              </a:rPr>
              <a:t>complexity</a:t>
            </a:r>
            <a:r>
              <a:rPr lang="pl-PL" sz="2000" b="1" i="1" dirty="0">
                <a:solidFill>
                  <a:srgbClr val="FFFF00"/>
                </a:solidFill>
              </a:rPr>
              <a:t> of </a:t>
            </a:r>
            <a:r>
              <a:rPr lang="pl-PL" sz="2000" b="1" i="1" dirty="0" err="1">
                <a:solidFill>
                  <a:srgbClr val="FFFF00"/>
                </a:solidFill>
              </a:rPr>
              <a:t>what</a:t>
            </a:r>
            <a:r>
              <a:rPr lang="pl-PL" sz="2000" b="1" i="1" dirty="0">
                <a:solidFill>
                  <a:srgbClr val="FFFF00"/>
                </a:solidFill>
              </a:rPr>
              <a:t> we </a:t>
            </a:r>
            <a:r>
              <a:rPr lang="pl-PL" sz="2000" b="1" i="1" dirty="0" err="1">
                <a:solidFill>
                  <a:srgbClr val="FFFF00"/>
                </a:solidFill>
              </a:rPr>
              <a:t>know</a:t>
            </a:r>
            <a:r>
              <a:rPr lang="pl-PL" sz="2000" b="1" i="1" dirty="0">
                <a:solidFill>
                  <a:srgbClr val="FFFF00"/>
                </a:solidFill>
              </a:rPr>
              <a:t> </a:t>
            </a:r>
            <a:r>
              <a:rPr lang="pl-PL" sz="2000" b="1" i="1" dirty="0" err="1">
                <a:solidFill>
                  <a:srgbClr val="FFFF00"/>
                </a:solidFill>
              </a:rPr>
              <a:t>has</a:t>
            </a:r>
            <a:r>
              <a:rPr lang="pl-PL" sz="2000" b="1" i="1" dirty="0">
                <a:solidFill>
                  <a:srgbClr val="FFFF00"/>
                </a:solidFill>
              </a:rPr>
              <a:t> </a:t>
            </a:r>
            <a:r>
              <a:rPr lang="pl-PL" sz="2000" b="1" i="1" dirty="0" err="1">
                <a:solidFill>
                  <a:srgbClr val="FFFF00"/>
                </a:solidFill>
              </a:rPr>
              <a:t>exceeded</a:t>
            </a:r>
            <a:r>
              <a:rPr lang="pl-PL" sz="2000" b="1" i="1" dirty="0">
                <a:solidFill>
                  <a:srgbClr val="FFFF00"/>
                </a:solidFill>
              </a:rPr>
              <a:t> </a:t>
            </a:r>
            <a:r>
              <a:rPr lang="pl-PL" sz="2000" b="1" i="1" dirty="0" err="1">
                <a:solidFill>
                  <a:srgbClr val="FFFF00"/>
                </a:solidFill>
              </a:rPr>
              <a:t>our</a:t>
            </a:r>
            <a:r>
              <a:rPr lang="pl-PL" sz="2000" b="1" i="1" dirty="0">
                <a:solidFill>
                  <a:srgbClr val="FFFF00"/>
                </a:solidFill>
              </a:rPr>
              <a:t> </a:t>
            </a:r>
            <a:r>
              <a:rPr lang="pl-PL" sz="2000" b="1" i="1" dirty="0" err="1">
                <a:solidFill>
                  <a:srgbClr val="FFFF00"/>
                </a:solidFill>
              </a:rPr>
              <a:t>individual</a:t>
            </a:r>
            <a:r>
              <a:rPr lang="pl-PL" sz="2000" b="1" i="1" dirty="0">
                <a:solidFill>
                  <a:srgbClr val="FFFF00"/>
                </a:solidFill>
              </a:rPr>
              <a:t> </a:t>
            </a:r>
            <a:r>
              <a:rPr lang="pl-PL" sz="2000" b="1" i="1" dirty="0" err="1">
                <a:solidFill>
                  <a:srgbClr val="FFFF00"/>
                </a:solidFill>
              </a:rPr>
              <a:t>ability</a:t>
            </a:r>
            <a:r>
              <a:rPr lang="pl-PL" sz="2000" b="1" i="1" dirty="0">
                <a:solidFill>
                  <a:srgbClr val="FFFF00"/>
                </a:solidFill>
              </a:rPr>
              <a:t> to </a:t>
            </a:r>
            <a:r>
              <a:rPr lang="pl-PL" sz="2000" b="1" i="1" dirty="0" err="1">
                <a:solidFill>
                  <a:srgbClr val="FFFF00"/>
                </a:solidFill>
              </a:rPr>
              <a:t>deliver</a:t>
            </a:r>
            <a:r>
              <a:rPr lang="pl-PL" sz="2000" b="1" i="1" dirty="0">
                <a:solidFill>
                  <a:srgbClr val="FFFF00"/>
                </a:solidFill>
              </a:rPr>
              <a:t> </a:t>
            </a:r>
            <a:r>
              <a:rPr lang="pl-PL" sz="2000" b="1" i="1" dirty="0" err="1">
                <a:solidFill>
                  <a:srgbClr val="FFFF00"/>
                </a:solidFill>
              </a:rPr>
              <a:t>its</a:t>
            </a:r>
            <a:r>
              <a:rPr lang="pl-PL" sz="2000" b="1" i="1" dirty="0">
                <a:solidFill>
                  <a:srgbClr val="FFFF00"/>
                </a:solidFill>
              </a:rPr>
              <a:t> </a:t>
            </a:r>
            <a:r>
              <a:rPr lang="pl-PL" sz="2000" b="1" i="1" dirty="0" err="1">
                <a:solidFill>
                  <a:srgbClr val="FFFF00"/>
                </a:solidFill>
              </a:rPr>
              <a:t>benefits</a:t>
            </a:r>
            <a:r>
              <a:rPr lang="pl-PL" sz="2000" b="1" i="1" dirty="0">
                <a:solidFill>
                  <a:srgbClr val="FFFF00"/>
                </a:solidFill>
              </a:rPr>
              <a:t> </a:t>
            </a:r>
            <a:r>
              <a:rPr lang="pl-PL" sz="2000" b="1" i="1" dirty="0" err="1">
                <a:solidFill>
                  <a:srgbClr val="FFFF00"/>
                </a:solidFill>
              </a:rPr>
              <a:t>correctly</a:t>
            </a:r>
            <a:r>
              <a:rPr lang="pl-PL" sz="2000" b="1" i="1" dirty="0">
                <a:solidFill>
                  <a:srgbClr val="FFFF00"/>
                </a:solidFill>
              </a:rPr>
              <a:t>, </a:t>
            </a:r>
            <a:r>
              <a:rPr lang="pl-PL" sz="2000" b="1" i="1" dirty="0" err="1">
                <a:solidFill>
                  <a:srgbClr val="FFFF00"/>
                </a:solidFill>
              </a:rPr>
              <a:t>safely</a:t>
            </a:r>
            <a:r>
              <a:rPr lang="pl-PL" sz="2000" b="1" i="1" dirty="0">
                <a:solidFill>
                  <a:srgbClr val="FFFF00"/>
                </a:solidFill>
              </a:rPr>
              <a:t>, </a:t>
            </a:r>
            <a:r>
              <a:rPr lang="pl-PL" sz="2000" b="1" i="1" dirty="0" err="1">
                <a:solidFill>
                  <a:srgbClr val="FFFF00"/>
                </a:solidFill>
              </a:rPr>
              <a:t>or</a:t>
            </a:r>
            <a:r>
              <a:rPr lang="pl-PL" sz="2000" b="1" i="1" dirty="0">
                <a:solidFill>
                  <a:srgbClr val="FFFF00"/>
                </a:solidFill>
              </a:rPr>
              <a:t> </a:t>
            </a:r>
            <a:r>
              <a:rPr lang="pl-PL" sz="2000" b="1" i="1" dirty="0" err="1">
                <a:solidFill>
                  <a:srgbClr val="FFFF00"/>
                </a:solidFill>
              </a:rPr>
              <a:t>reliably</a:t>
            </a:r>
            <a:r>
              <a:rPr lang="pl-PL" sz="2000" i="1" dirty="0"/>
              <a:t>. </a:t>
            </a:r>
            <a:endParaRPr lang="pl-PL" sz="2000" i="1" dirty="0" smtClean="0"/>
          </a:p>
          <a:p>
            <a:pPr lvl="1"/>
            <a:r>
              <a:rPr lang="pl-PL" sz="2000" i="1" dirty="0" err="1" smtClean="0"/>
              <a:t>That</a:t>
            </a:r>
            <a:r>
              <a:rPr lang="pl-PL" sz="2000" i="1" dirty="0" smtClean="0"/>
              <a:t> </a:t>
            </a:r>
            <a:r>
              <a:rPr lang="pl-PL" sz="2000" i="1" dirty="0" err="1"/>
              <a:t>means</a:t>
            </a:r>
            <a:r>
              <a:rPr lang="pl-PL" sz="2000" i="1" dirty="0"/>
              <a:t> we </a:t>
            </a:r>
            <a:r>
              <a:rPr lang="pl-PL" sz="2000" i="1" dirty="0" err="1"/>
              <a:t>need</a:t>
            </a:r>
            <a:r>
              <a:rPr lang="pl-PL" sz="2000" i="1" dirty="0"/>
              <a:t> a </a:t>
            </a:r>
            <a:r>
              <a:rPr lang="pl-PL" sz="2000" i="1" dirty="0" err="1"/>
              <a:t>different</a:t>
            </a:r>
            <a:r>
              <a:rPr lang="pl-PL" sz="2000" i="1" dirty="0"/>
              <a:t> strategy for </a:t>
            </a:r>
            <a:r>
              <a:rPr lang="pl-PL" sz="2000" i="1" dirty="0" err="1"/>
              <a:t>overcoming</a:t>
            </a:r>
            <a:r>
              <a:rPr lang="pl-PL" sz="2000" i="1" dirty="0"/>
              <a:t> </a:t>
            </a:r>
            <a:r>
              <a:rPr lang="pl-PL" sz="2000" i="1" dirty="0" err="1"/>
              <a:t>failure</a:t>
            </a:r>
            <a:r>
              <a:rPr lang="pl-PL" sz="2000" i="1" dirty="0"/>
              <a:t>, one </a:t>
            </a:r>
            <a:r>
              <a:rPr lang="pl-PL" sz="2000" i="1" dirty="0" err="1"/>
              <a:t>that</a:t>
            </a:r>
            <a:r>
              <a:rPr lang="pl-PL" sz="2000" i="1" dirty="0"/>
              <a:t> </a:t>
            </a:r>
            <a:r>
              <a:rPr lang="pl-PL" sz="2000" i="1" dirty="0" err="1"/>
              <a:t>builds</a:t>
            </a:r>
            <a:r>
              <a:rPr lang="pl-PL" sz="2000" i="1" dirty="0"/>
              <a:t> on </a:t>
            </a:r>
            <a:r>
              <a:rPr lang="pl-PL" sz="2000" i="1" dirty="0" err="1"/>
              <a:t>experience</a:t>
            </a:r>
            <a:r>
              <a:rPr lang="pl-PL" sz="2000" i="1" dirty="0"/>
              <a:t> and </a:t>
            </a:r>
            <a:r>
              <a:rPr lang="pl-PL" sz="2000" i="1" dirty="0" err="1"/>
              <a:t>takes</a:t>
            </a:r>
            <a:r>
              <a:rPr lang="pl-PL" sz="2000" i="1" dirty="0"/>
              <a:t> </a:t>
            </a:r>
            <a:r>
              <a:rPr lang="pl-PL" sz="2000" i="1" dirty="0" err="1"/>
              <a:t>advantage</a:t>
            </a:r>
            <a:r>
              <a:rPr lang="pl-PL" sz="2000" i="1" dirty="0"/>
              <a:t> of the </a:t>
            </a:r>
            <a:r>
              <a:rPr lang="pl-PL" sz="2000" i="1" dirty="0" err="1"/>
              <a:t>knowledge</a:t>
            </a:r>
            <a:r>
              <a:rPr lang="pl-PL" sz="2000" i="1" dirty="0"/>
              <a:t> </a:t>
            </a:r>
            <a:r>
              <a:rPr lang="pl-PL" sz="2000" i="1" dirty="0" err="1"/>
              <a:t>people</a:t>
            </a:r>
            <a:r>
              <a:rPr lang="pl-PL" sz="2000" i="1" dirty="0"/>
              <a:t> </a:t>
            </a:r>
            <a:r>
              <a:rPr lang="pl-PL" sz="2000" i="1" dirty="0" err="1"/>
              <a:t>have</a:t>
            </a:r>
            <a:r>
              <a:rPr lang="pl-PL" sz="2000" i="1" dirty="0"/>
              <a:t> but </a:t>
            </a:r>
            <a:r>
              <a:rPr lang="pl-PL" sz="2000" i="1" dirty="0" err="1"/>
              <a:t>somehow</a:t>
            </a:r>
            <a:r>
              <a:rPr lang="pl-PL" sz="2000" i="1" dirty="0"/>
              <a:t> </a:t>
            </a:r>
            <a:r>
              <a:rPr lang="pl-PL" sz="2000" i="1" dirty="0" err="1"/>
              <a:t>also</a:t>
            </a:r>
            <a:r>
              <a:rPr lang="pl-PL" sz="2000" i="1" dirty="0"/>
              <a:t> </a:t>
            </a:r>
            <a:r>
              <a:rPr lang="pl-PL" sz="2000" i="1" dirty="0" err="1"/>
              <a:t>makes</a:t>
            </a:r>
            <a:r>
              <a:rPr lang="pl-PL" sz="2000" i="1" dirty="0"/>
              <a:t> up for </a:t>
            </a:r>
            <a:r>
              <a:rPr lang="pl-PL" sz="2000" i="1" dirty="0" err="1"/>
              <a:t>our</a:t>
            </a:r>
            <a:r>
              <a:rPr lang="pl-PL" sz="2000" i="1" dirty="0"/>
              <a:t> </a:t>
            </a:r>
            <a:r>
              <a:rPr lang="pl-PL" sz="2000" i="1" dirty="0" err="1"/>
              <a:t>inevitable</a:t>
            </a:r>
            <a:r>
              <a:rPr lang="pl-PL" sz="2000" i="1" dirty="0"/>
              <a:t> </a:t>
            </a:r>
            <a:r>
              <a:rPr lang="pl-PL" sz="2000" i="1" dirty="0" err="1"/>
              <a:t>human</a:t>
            </a:r>
            <a:r>
              <a:rPr lang="pl-PL" sz="2000" i="1" dirty="0"/>
              <a:t> </a:t>
            </a:r>
            <a:r>
              <a:rPr lang="pl-PL" sz="2000" i="1" dirty="0" err="1"/>
              <a:t>inadequacies</a:t>
            </a:r>
            <a:r>
              <a:rPr lang="pl-PL" sz="2000" i="1" dirty="0"/>
              <a:t>. </a:t>
            </a:r>
            <a:endParaRPr lang="pl-PL" sz="2000" i="1" dirty="0" smtClean="0"/>
          </a:p>
          <a:p>
            <a:pPr lvl="1"/>
            <a:r>
              <a:rPr lang="pl-PL" sz="2000" i="1" dirty="0" smtClean="0"/>
              <a:t>And </a:t>
            </a:r>
            <a:r>
              <a:rPr lang="pl-PL" sz="2000" i="1" dirty="0" err="1"/>
              <a:t>there</a:t>
            </a:r>
            <a:r>
              <a:rPr lang="pl-PL" sz="2000" i="1" dirty="0"/>
              <a:t> </a:t>
            </a:r>
            <a:r>
              <a:rPr lang="pl-PL" sz="2000" i="1" dirty="0" err="1"/>
              <a:t>is</a:t>
            </a:r>
            <a:r>
              <a:rPr lang="pl-PL" sz="2000" i="1" dirty="0"/>
              <a:t> </a:t>
            </a:r>
            <a:r>
              <a:rPr lang="pl-PL" sz="2000" i="1" dirty="0" err="1"/>
              <a:t>such</a:t>
            </a:r>
            <a:r>
              <a:rPr lang="pl-PL" sz="2000" i="1" dirty="0"/>
              <a:t> a strategy—</a:t>
            </a:r>
            <a:r>
              <a:rPr lang="pl-PL" sz="2000" i="1" dirty="0" err="1"/>
              <a:t>though</a:t>
            </a:r>
            <a:r>
              <a:rPr lang="pl-PL" sz="2000" i="1" dirty="0"/>
              <a:t> </a:t>
            </a:r>
            <a:r>
              <a:rPr lang="pl-PL" sz="2000" i="1" dirty="0" err="1"/>
              <a:t>it</a:t>
            </a:r>
            <a:r>
              <a:rPr lang="pl-PL" sz="2000" i="1" dirty="0"/>
              <a:t> </a:t>
            </a:r>
            <a:r>
              <a:rPr lang="pl-PL" sz="2000" i="1" dirty="0" err="1"/>
              <a:t>will</a:t>
            </a:r>
            <a:r>
              <a:rPr lang="pl-PL" sz="2000" i="1" dirty="0"/>
              <a:t> </a:t>
            </a:r>
            <a:r>
              <a:rPr lang="pl-PL" sz="2000" i="1" dirty="0" err="1"/>
              <a:t>seem</a:t>
            </a:r>
            <a:r>
              <a:rPr lang="pl-PL" sz="2000" i="1" dirty="0"/>
              <a:t> </a:t>
            </a:r>
            <a:r>
              <a:rPr lang="pl-PL" sz="2000" i="1" dirty="0" err="1"/>
              <a:t>almost</a:t>
            </a:r>
            <a:r>
              <a:rPr lang="pl-PL" sz="2000" i="1" dirty="0"/>
              <a:t> </a:t>
            </a:r>
            <a:r>
              <a:rPr lang="pl-PL" sz="2000" i="1" dirty="0" err="1"/>
              <a:t>ridiculous</a:t>
            </a:r>
            <a:r>
              <a:rPr lang="pl-PL" sz="2000" i="1" dirty="0"/>
              <a:t> in </a:t>
            </a:r>
            <a:r>
              <a:rPr lang="pl-PL" sz="2000" i="1" dirty="0" err="1"/>
              <a:t>its</a:t>
            </a:r>
            <a:r>
              <a:rPr lang="pl-PL" sz="2000" i="1" dirty="0"/>
              <a:t> </a:t>
            </a:r>
            <a:r>
              <a:rPr lang="pl-PL" sz="2000" i="1" dirty="0" err="1"/>
              <a:t>simplicity</a:t>
            </a:r>
            <a:r>
              <a:rPr lang="pl-PL" sz="2000" i="1" dirty="0"/>
              <a:t>, </a:t>
            </a:r>
            <a:r>
              <a:rPr lang="pl-PL" sz="2000" i="1" dirty="0" err="1"/>
              <a:t>maybe</a:t>
            </a:r>
            <a:r>
              <a:rPr lang="pl-PL" sz="2000" i="1" dirty="0"/>
              <a:t> </a:t>
            </a:r>
            <a:r>
              <a:rPr lang="pl-PL" sz="2000" i="1" dirty="0" err="1"/>
              <a:t>even</a:t>
            </a:r>
            <a:r>
              <a:rPr lang="pl-PL" sz="2000" i="1" dirty="0"/>
              <a:t> </a:t>
            </a:r>
            <a:r>
              <a:rPr lang="pl-PL" sz="2000" i="1" dirty="0" err="1" smtClean="0"/>
              <a:t>crazy</a:t>
            </a:r>
            <a:r>
              <a:rPr lang="is-IS" sz="2000" i="1" dirty="0" smtClean="0"/>
              <a:t>…</a:t>
            </a:r>
            <a:r>
              <a:rPr lang="pl-PL" sz="2000" b="1" i="1" dirty="0" smtClean="0">
                <a:solidFill>
                  <a:srgbClr val="FFFF00"/>
                </a:solidFill>
              </a:rPr>
              <a:t>It </a:t>
            </a:r>
            <a:r>
              <a:rPr lang="pl-PL" sz="2000" b="1" i="1" dirty="0" err="1">
                <a:solidFill>
                  <a:srgbClr val="FFFF00"/>
                </a:solidFill>
              </a:rPr>
              <a:t>is</a:t>
            </a:r>
            <a:r>
              <a:rPr lang="pl-PL" sz="2000" b="1" i="1" dirty="0">
                <a:solidFill>
                  <a:srgbClr val="FFFF00"/>
                </a:solidFill>
              </a:rPr>
              <a:t> a </a:t>
            </a:r>
            <a:r>
              <a:rPr lang="pl-PL" sz="2000" b="1" i="1" dirty="0" err="1">
                <a:solidFill>
                  <a:srgbClr val="FFFF00"/>
                </a:solidFill>
              </a:rPr>
              <a:t>checklist</a:t>
            </a:r>
            <a:r>
              <a:rPr lang="pl-PL" sz="2000" b="1" i="1" dirty="0">
                <a:solidFill>
                  <a:srgbClr val="FFFF00"/>
                </a:solidFill>
              </a:rPr>
              <a:t>. </a:t>
            </a:r>
          </a:p>
        </p:txBody>
      </p:sp>
    </p:spTree>
    <p:extLst>
      <p:ext uri="{BB962C8B-B14F-4D97-AF65-F5344CB8AC3E}">
        <p14:creationId xmlns:p14="http://schemas.microsoft.com/office/powerpoint/2010/main" val="9259505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745067" y="1608667"/>
            <a:ext cx="3587496" cy="4491015"/>
          </a:xfrm>
        </p:spPr>
        <p:txBody>
          <a:bodyPr anchor="t">
            <a:normAutofit/>
          </a:bodyPr>
          <a:lstStyle/>
          <a:p>
            <a:pPr lvl="0" algn="r"/>
            <a:r>
              <a:rPr lang="en-US" sz="3200" b="1" dirty="0">
                <a:solidFill>
                  <a:srgbClr val="FFFFFF"/>
                </a:solidFill>
                <a:latin typeface="Helvetica" charset="0"/>
                <a:ea typeface="Helvetica" charset="0"/>
                <a:cs typeface="Helvetica" charset="0"/>
              </a:rPr>
              <a:t>9</a:t>
            </a:r>
            <a:r>
              <a:rPr lang="en-US" sz="3200" b="1" dirty="0" smtClean="0">
                <a:solidFill>
                  <a:srgbClr val="FFFFFF"/>
                </a:solidFill>
                <a:latin typeface="Helvetica" charset="0"/>
                <a:ea typeface="Helvetica" charset="0"/>
                <a:cs typeface="Helvetica" charset="0"/>
              </a:rPr>
              <a:t>. Does checklist still matter? </a:t>
            </a: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endParaRPr lang="pl-PL" sz="3200" b="1" dirty="0">
              <a:solidFill>
                <a:srgbClr val="FFFFFF"/>
              </a:solidFill>
              <a:latin typeface="Helvetica" charset="0"/>
              <a:ea typeface="Helvetica" charset="0"/>
              <a:cs typeface="Helvetica"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943895952"/>
              </p:ext>
            </p:extLst>
          </p:nvPr>
        </p:nvGraphicFramePr>
        <p:xfrm>
          <a:off x="4976813" y="685800"/>
          <a:ext cx="7113588" cy="4114800"/>
        </p:xfrm>
        <a:graphic>
          <a:graphicData uri="http://schemas.openxmlformats.org/drawingml/2006/table">
            <a:tbl>
              <a:tblPr firstRow="1" bandRow="1">
                <a:tableStyleId>{5C22544A-7EE6-4342-B048-85BDC9FD1C3A}</a:tableStyleId>
              </a:tblPr>
              <a:tblGrid>
                <a:gridCol w="2371196"/>
                <a:gridCol w="2371196"/>
                <a:gridCol w="2371196"/>
              </a:tblGrid>
              <a:tr h="370840">
                <a:tc>
                  <a:txBody>
                    <a:bodyPr/>
                    <a:lstStyle/>
                    <a:p>
                      <a:endParaRPr lang="pl-PL"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400" b="1" kern="1200" dirty="0" smtClean="0">
                          <a:solidFill>
                            <a:schemeClr val="lt1"/>
                          </a:solidFill>
                          <a:effectLst/>
                          <a:latin typeface="+mn-lt"/>
                          <a:ea typeface="+mn-ea"/>
                          <a:cs typeface="+mn-cs"/>
                        </a:rPr>
                        <a:t>NVAO</a:t>
                      </a:r>
                      <a:endParaRPr lang="pl-PL" sz="2400" dirty="0" smtClean="0"/>
                    </a:p>
                  </a:txBody>
                  <a:tcPr/>
                </a:tc>
                <a:tc>
                  <a:txBody>
                    <a:bodyPr/>
                    <a:lstStyle/>
                    <a:p>
                      <a:r>
                        <a:rPr lang="pl-PL" sz="2400" b="1" dirty="0" smtClean="0"/>
                        <a:t>FINNHEC</a:t>
                      </a:r>
                      <a:endParaRPr lang="pl-PL" sz="2400" dirty="0"/>
                    </a:p>
                  </a:txBody>
                  <a:tcPr/>
                </a:tc>
              </a:tr>
              <a:tr h="370840">
                <a:tc>
                  <a:txBody>
                    <a:bodyPr/>
                    <a:lstStyle/>
                    <a:p>
                      <a:r>
                        <a:rPr lang="pl-PL" sz="2400" b="1" dirty="0" smtClean="0"/>
                        <a:t>First </a:t>
                      </a:r>
                      <a:r>
                        <a:rPr lang="pl-PL" sz="2400" b="1" dirty="0" err="1" smtClean="0"/>
                        <a:t>level</a:t>
                      </a:r>
                      <a:r>
                        <a:rPr lang="pl-PL" sz="2400" b="1" dirty="0" smtClean="0"/>
                        <a:t> </a:t>
                      </a:r>
                      <a:r>
                        <a:rPr lang="pl-PL" sz="2400" b="1" dirty="0" err="1" smtClean="0"/>
                        <a:t>criteria</a:t>
                      </a:r>
                      <a:endParaRPr lang="pl-PL" sz="2400" b="1" dirty="0"/>
                    </a:p>
                  </a:txBody>
                  <a:tcPr/>
                </a:tc>
                <a:tc>
                  <a:txBody>
                    <a:bodyPr/>
                    <a:lstStyle/>
                    <a:p>
                      <a:pPr algn="ctr"/>
                      <a:r>
                        <a:rPr lang="pl-PL" sz="2400" b="1" dirty="0" smtClean="0"/>
                        <a:t>4</a:t>
                      </a:r>
                      <a:endParaRPr lang="pl-PL" sz="2400" b="1" dirty="0"/>
                    </a:p>
                  </a:txBody>
                  <a:tcPr/>
                </a:tc>
                <a:tc>
                  <a:txBody>
                    <a:bodyPr/>
                    <a:lstStyle/>
                    <a:p>
                      <a:r>
                        <a:rPr lang="pl-PL" sz="2400" b="1" dirty="0" smtClean="0"/>
                        <a:t>6</a:t>
                      </a:r>
                      <a:endParaRPr lang="pl-PL" sz="2400" b="1" dirty="0"/>
                    </a:p>
                  </a:txBody>
                  <a:tcPr/>
                </a:tc>
              </a:tr>
              <a:tr h="370840">
                <a:tc>
                  <a:txBody>
                    <a:bodyPr/>
                    <a:lstStyle/>
                    <a:p>
                      <a:r>
                        <a:rPr lang="pl-PL" sz="2400" b="1" dirty="0" smtClean="0"/>
                        <a:t>Second </a:t>
                      </a:r>
                      <a:r>
                        <a:rPr lang="pl-PL" sz="2400" b="1" dirty="0" err="1" smtClean="0"/>
                        <a:t>level</a:t>
                      </a:r>
                      <a:r>
                        <a:rPr lang="pl-PL" sz="2400" b="1" dirty="0" smtClean="0"/>
                        <a:t> </a:t>
                      </a:r>
                      <a:r>
                        <a:rPr lang="pl-PL" sz="2400" b="1" dirty="0" err="1" smtClean="0"/>
                        <a:t>criteria</a:t>
                      </a:r>
                      <a:endParaRPr lang="pl-PL" sz="2400" b="1" dirty="0"/>
                    </a:p>
                  </a:txBody>
                  <a:tcPr/>
                </a:tc>
                <a:tc>
                  <a:txBody>
                    <a:bodyPr/>
                    <a:lstStyle/>
                    <a:p>
                      <a:pPr algn="ctr"/>
                      <a:r>
                        <a:rPr lang="pl-PL" sz="2400" b="1" dirty="0" err="1" smtClean="0"/>
                        <a:t>Guidlines</a:t>
                      </a:r>
                      <a:r>
                        <a:rPr lang="pl-PL" sz="2400" b="1" dirty="0" smtClean="0"/>
                        <a:t>: 22</a:t>
                      </a:r>
                      <a:endParaRPr lang="pl-PL" sz="2400" b="1" dirty="0"/>
                    </a:p>
                  </a:txBody>
                  <a:tcPr/>
                </a:tc>
                <a:tc>
                  <a:txBody>
                    <a:bodyPr/>
                    <a:lstStyle/>
                    <a:p>
                      <a:r>
                        <a:rPr lang="pl-PL" sz="2400" b="1" dirty="0" smtClean="0"/>
                        <a:t>15</a:t>
                      </a:r>
                      <a:endParaRPr lang="pl-PL" sz="2400" b="1" dirty="0"/>
                    </a:p>
                  </a:txBody>
                  <a:tcPr/>
                </a:tc>
              </a:tr>
              <a:tr h="370840">
                <a:tc>
                  <a:txBody>
                    <a:bodyPr/>
                    <a:lstStyle/>
                    <a:p>
                      <a:r>
                        <a:rPr lang="pl-PL" sz="2400" b="1" dirty="0" smtClean="0"/>
                        <a:t>Third </a:t>
                      </a:r>
                      <a:r>
                        <a:rPr lang="pl-PL" sz="2400" b="1" dirty="0" err="1" smtClean="0"/>
                        <a:t>level</a:t>
                      </a:r>
                      <a:r>
                        <a:rPr lang="pl-PL" sz="2400" b="1" dirty="0" smtClean="0"/>
                        <a:t> </a:t>
                      </a:r>
                      <a:r>
                        <a:rPr lang="pl-PL" sz="2400" b="1" dirty="0" err="1" smtClean="0"/>
                        <a:t>criteria</a:t>
                      </a:r>
                      <a:endParaRPr lang="pl-PL" sz="2400" b="1" dirty="0"/>
                    </a:p>
                  </a:txBody>
                  <a:tcPr/>
                </a:tc>
                <a:tc>
                  <a:txBody>
                    <a:bodyPr/>
                    <a:lstStyle/>
                    <a:p>
                      <a:endParaRPr lang="pl-PL" sz="2400" b="1" dirty="0"/>
                    </a:p>
                  </a:txBody>
                  <a:tcPr/>
                </a:tc>
                <a:tc>
                  <a:txBody>
                    <a:bodyPr/>
                    <a:lstStyle/>
                    <a:p>
                      <a:r>
                        <a:rPr lang="pl-PL" sz="2400" b="1" dirty="0" smtClean="0"/>
                        <a:t>18-21</a:t>
                      </a:r>
                      <a:endParaRPr lang="pl-PL" sz="2400" b="1" dirty="0"/>
                    </a:p>
                  </a:txBody>
                  <a:tcPr/>
                </a:tc>
              </a:tr>
              <a:tr h="370840">
                <a:tc>
                  <a:txBody>
                    <a:bodyPr/>
                    <a:lstStyle/>
                    <a:p>
                      <a:endParaRPr lang="pl-PL" sz="2400" b="1" dirty="0"/>
                    </a:p>
                  </a:txBody>
                  <a:tcPr/>
                </a:tc>
                <a:tc>
                  <a:txBody>
                    <a:bodyPr/>
                    <a:lstStyle/>
                    <a:p>
                      <a:endParaRPr lang="pl-PL" sz="2400" b="1" dirty="0"/>
                    </a:p>
                  </a:txBody>
                  <a:tcPr/>
                </a:tc>
                <a:tc>
                  <a:txBody>
                    <a:bodyPr/>
                    <a:lstStyle/>
                    <a:p>
                      <a:r>
                        <a:rPr lang="pl-PL" sz="2400" b="1" dirty="0" err="1" smtClean="0"/>
                        <a:t>Absent</a:t>
                      </a:r>
                      <a:r>
                        <a:rPr lang="pl-PL" sz="2400" b="1" dirty="0" smtClean="0"/>
                        <a:t>, </a:t>
                      </a:r>
                      <a:r>
                        <a:rPr lang="pl-PL" sz="2400" b="1" dirty="0" err="1" smtClean="0"/>
                        <a:t>emerging</a:t>
                      </a:r>
                      <a:r>
                        <a:rPr lang="pl-PL" sz="2400" b="1" dirty="0" smtClean="0"/>
                        <a:t>, developing,</a:t>
                      </a:r>
                      <a:r>
                        <a:rPr lang="pl-PL" sz="2400" b="1" baseline="0" dirty="0" smtClean="0"/>
                        <a:t> </a:t>
                      </a:r>
                      <a:r>
                        <a:rPr lang="pl-PL" sz="2400" b="1" baseline="0" dirty="0" err="1" smtClean="0"/>
                        <a:t>advanced</a:t>
                      </a:r>
                      <a:endParaRPr lang="pl-PL" sz="2400" b="1" dirty="0"/>
                    </a:p>
                  </a:txBody>
                  <a:tcPr/>
                </a:tc>
              </a:tr>
            </a:tbl>
          </a:graphicData>
        </a:graphic>
      </p:graphicFrame>
    </p:spTree>
    <p:extLst>
      <p:ext uri="{BB962C8B-B14F-4D97-AF65-F5344CB8AC3E}">
        <p14:creationId xmlns:p14="http://schemas.microsoft.com/office/powerpoint/2010/main" val="8878518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745067" y="1608667"/>
            <a:ext cx="3587496" cy="4491015"/>
          </a:xfrm>
        </p:spPr>
        <p:txBody>
          <a:bodyPr anchor="t">
            <a:normAutofit/>
          </a:bodyPr>
          <a:lstStyle/>
          <a:p>
            <a:pPr lvl="0" algn="r"/>
            <a:r>
              <a:rPr lang="en-US" sz="3200" b="1" dirty="0">
                <a:solidFill>
                  <a:srgbClr val="FFFFFF"/>
                </a:solidFill>
                <a:latin typeface="Helvetica" charset="0"/>
                <a:ea typeface="Helvetica" charset="0"/>
                <a:cs typeface="Helvetica" charset="0"/>
              </a:rPr>
              <a:t>9</a:t>
            </a:r>
            <a:r>
              <a:rPr lang="en-US" sz="3200" b="1" dirty="0" smtClean="0">
                <a:solidFill>
                  <a:srgbClr val="FFFFFF"/>
                </a:solidFill>
                <a:latin typeface="Helvetica" charset="0"/>
                <a:ea typeface="Helvetica" charset="0"/>
                <a:cs typeface="Helvetica" charset="0"/>
              </a:rPr>
              <a:t>. Does checklist still matter? </a:t>
            </a: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endParaRPr lang="pl-PL" sz="3200" b="1" dirty="0">
              <a:solidFill>
                <a:srgbClr val="FFFFFF"/>
              </a:solidFill>
              <a:latin typeface="Helvetica" charset="0"/>
              <a:ea typeface="Helvetica" charset="0"/>
              <a:cs typeface="Helvetica"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043136318"/>
              </p:ext>
            </p:extLst>
          </p:nvPr>
        </p:nvGraphicFramePr>
        <p:xfrm>
          <a:off x="4976813" y="285750"/>
          <a:ext cx="7113588" cy="6448247"/>
        </p:xfrm>
        <a:graphic>
          <a:graphicData uri="http://schemas.openxmlformats.org/drawingml/2006/table">
            <a:tbl>
              <a:tblPr firstRow="1" bandRow="1">
                <a:tableStyleId>{5C22544A-7EE6-4342-B048-85BDC9FD1C3A}</a:tableStyleId>
              </a:tblPr>
              <a:tblGrid>
                <a:gridCol w="2371196"/>
                <a:gridCol w="2371196"/>
                <a:gridCol w="2371196"/>
              </a:tblGrid>
              <a:tr h="3156407">
                <a:tc>
                  <a:txBody>
                    <a:bodyPr/>
                    <a:lstStyle/>
                    <a:p>
                      <a:endParaRPr lang="pl-PL"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2400" b="1" kern="1200" dirty="0" smtClean="0">
                          <a:solidFill>
                            <a:schemeClr val="lt1"/>
                          </a:solidFill>
                          <a:effectLst/>
                          <a:latin typeface="+mn-lt"/>
                          <a:ea typeface="+mn-ea"/>
                          <a:cs typeface="+mn-cs"/>
                        </a:rPr>
                        <a:t>The </a:t>
                      </a:r>
                      <a:r>
                        <a:rPr lang="pl-PL" sz="2400" b="1" kern="1200" dirty="0" err="1" smtClean="0">
                          <a:solidFill>
                            <a:schemeClr val="lt1"/>
                          </a:solidFill>
                          <a:effectLst/>
                          <a:latin typeface="+mn-lt"/>
                          <a:ea typeface="+mn-ea"/>
                          <a:cs typeface="+mn-cs"/>
                        </a:rPr>
                        <a:t>Commission</a:t>
                      </a:r>
                      <a:r>
                        <a:rPr lang="pl-PL" sz="2400" b="1" kern="1200" dirty="0" smtClean="0">
                          <a:solidFill>
                            <a:schemeClr val="lt1"/>
                          </a:solidFill>
                          <a:effectLst/>
                          <a:latin typeface="+mn-lt"/>
                          <a:ea typeface="+mn-ea"/>
                          <a:cs typeface="+mn-cs"/>
                        </a:rPr>
                        <a:t> on </a:t>
                      </a:r>
                      <a:r>
                        <a:rPr lang="pl-PL" sz="2400" b="1" kern="1200" dirty="0" err="1" smtClean="0">
                          <a:solidFill>
                            <a:schemeClr val="lt1"/>
                          </a:solidFill>
                          <a:effectLst/>
                          <a:latin typeface="+mn-lt"/>
                          <a:ea typeface="+mn-ea"/>
                          <a:cs typeface="+mn-cs"/>
                        </a:rPr>
                        <a:t>Institutions</a:t>
                      </a:r>
                      <a:r>
                        <a:rPr lang="pl-PL" sz="2400" b="1" kern="1200" dirty="0" smtClean="0">
                          <a:solidFill>
                            <a:schemeClr val="lt1"/>
                          </a:solidFill>
                          <a:effectLst/>
                          <a:latin typeface="+mn-lt"/>
                          <a:ea typeface="+mn-ea"/>
                          <a:cs typeface="+mn-cs"/>
                        </a:rPr>
                        <a:t> of </a:t>
                      </a:r>
                      <a:r>
                        <a:rPr lang="pl-PL" sz="2400" b="1" kern="1200" dirty="0" err="1" smtClean="0">
                          <a:solidFill>
                            <a:schemeClr val="lt1"/>
                          </a:solidFill>
                          <a:effectLst/>
                          <a:latin typeface="+mn-lt"/>
                          <a:ea typeface="+mn-ea"/>
                          <a:cs typeface="+mn-cs"/>
                        </a:rPr>
                        <a:t>Higher</a:t>
                      </a:r>
                      <a:r>
                        <a:rPr lang="pl-PL" sz="2400" b="1" kern="1200" dirty="0" smtClean="0">
                          <a:solidFill>
                            <a:schemeClr val="lt1"/>
                          </a:solidFill>
                          <a:effectLst/>
                          <a:latin typeface="+mn-lt"/>
                          <a:ea typeface="+mn-ea"/>
                          <a:cs typeface="+mn-cs"/>
                        </a:rPr>
                        <a:t> </a:t>
                      </a:r>
                      <a:r>
                        <a:rPr lang="pl-PL" sz="2400" b="1" kern="1200" dirty="0" err="1" smtClean="0">
                          <a:solidFill>
                            <a:schemeClr val="lt1"/>
                          </a:solidFill>
                          <a:effectLst/>
                          <a:latin typeface="+mn-lt"/>
                          <a:ea typeface="+mn-ea"/>
                          <a:cs typeface="+mn-cs"/>
                        </a:rPr>
                        <a:t>Education</a:t>
                      </a:r>
                      <a:r>
                        <a:rPr lang="pl-PL" sz="2400" b="1" kern="1200" dirty="0" smtClean="0">
                          <a:solidFill>
                            <a:schemeClr val="lt1"/>
                          </a:solidFill>
                          <a:effectLst/>
                          <a:latin typeface="+mn-lt"/>
                          <a:ea typeface="+mn-ea"/>
                          <a:cs typeface="+mn-cs"/>
                        </a:rPr>
                        <a:t>,  </a:t>
                      </a:r>
                      <a:r>
                        <a:rPr lang="pl-PL" sz="2400" b="1" dirty="0" smtClean="0"/>
                        <a:t>New England </a:t>
                      </a:r>
                      <a:r>
                        <a:rPr lang="pl-PL" sz="2400" b="1" dirty="0" err="1" smtClean="0"/>
                        <a:t>Association</a:t>
                      </a:r>
                      <a:r>
                        <a:rPr lang="pl-PL" sz="2400" b="1" dirty="0" smtClean="0"/>
                        <a:t> of Schools and </a:t>
                      </a:r>
                      <a:r>
                        <a:rPr lang="pl-PL" sz="2400" b="1" dirty="0" err="1" smtClean="0"/>
                        <a:t>Colleges</a:t>
                      </a:r>
                      <a:r>
                        <a:rPr lang="pl-PL" sz="2400" b="1" dirty="0" smtClean="0"/>
                        <a:t> </a:t>
                      </a:r>
                      <a:endParaRPr lang="pl-PL" sz="2400" dirty="0" smtClean="0"/>
                    </a:p>
                  </a:txBody>
                  <a:tcPr/>
                </a:tc>
                <a:tc>
                  <a:txBody>
                    <a:bodyPr/>
                    <a:lstStyle/>
                    <a:p>
                      <a:r>
                        <a:rPr lang="pl-PL" sz="2400" b="1" dirty="0" err="1" smtClean="0"/>
                        <a:t>Higher</a:t>
                      </a:r>
                      <a:r>
                        <a:rPr lang="pl-PL" sz="2400" b="1" dirty="0" smtClean="0"/>
                        <a:t> Learning </a:t>
                      </a:r>
                      <a:r>
                        <a:rPr lang="pl-PL" sz="2400" b="1" dirty="0" err="1" smtClean="0"/>
                        <a:t>Commission</a:t>
                      </a:r>
                      <a:r>
                        <a:rPr lang="pl-PL" sz="2400" b="1" dirty="0" smtClean="0"/>
                        <a:t> of the </a:t>
                      </a:r>
                      <a:r>
                        <a:rPr lang="pl-PL" sz="2400" b="1" dirty="0" err="1" smtClean="0"/>
                        <a:t>North</a:t>
                      </a:r>
                      <a:r>
                        <a:rPr lang="pl-PL" sz="2400" b="1" dirty="0" smtClean="0"/>
                        <a:t> Central </a:t>
                      </a:r>
                      <a:r>
                        <a:rPr lang="pl-PL" sz="2400" b="1" dirty="0" err="1" smtClean="0"/>
                        <a:t>Association</a:t>
                      </a:r>
                      <a:r>
                        <a:rPr lang="pl-PL" sz="2400" b="1" dirty="0" smtClean="0"/>
                        <a:t> </a:t>
                      </a:r>
                      <a:endParaRPr lang="pl-PL" sz="2400" dirty="0"/>
                    </a:p>
                  </a:txBody>
                  <a:tcPr/>
                </a:tc>
              </a:tr>
              <a:tr h="438704">
                <a:tc>
                  <a:txBody>
                    <a:bodyPr/>
                    <a:lstStyle/>
                    <a:p>
                      <a:r>
                        <a:rPr lang="pl-PL" sz="2400" b="1" dirty="0" smtClean="0"/>
                        <a:t>First </a:t>
                      </a:r>
                      <a:r>
                        <a:rPr lang="pl-PL" sz="2400" b="1" dirty="0" err="1" smtClean="0"/>
                        <a:t>level</a:t>
                      </a:r>
                      <a:r>
                        <a:rPr lang="pl-PL" sz="2400" b="1" dirty="0" smtClean="0"/>
                        <a:t> </a:t>
                      </a:r>
                      <a:r>
                        <a:rPr lang="pl-PL" sz="2400" b="1" dirty="0" err="1" smtClean="0"/>
                        <a:t>criteria</a:t>
                      </a:r>
                      <a:endParaRPr lang="pl-PL" sz="2400" b="1" dirty="0"/>
                    </a:p>
                  </a:txBody>
                  <a:tcPr/>
                </a:tc>
                <a:tc>
                  <a:txBody>
                    <a:bodyPr/>
                    <a:lstStyle/>
                    <a:p>
                      <a:pPr algn="ctr"/>
                      <a:r>
                        <a:rPr lang="pl-PL" sz="2400" b="1" dirty="0" smtClean="0"/>
                        <a:t>9</a:t>
                      </a:r>
                      <a:endParaRPr lang="pl-PL" sz="2400" b="1" dirty="0"/>
                    </a:p>
                  </a:txBody>
                  <a:tcPr/>
                </a:tc>
                <a:tc>
                  <a:txBody>
                    <a:bodyPr/>
                    <a:lstStyle/>
                    <a:p>
                      <a:r>
                        <a:rPr lang="pl-PL" sz="2400" b="1" dirty="0" smtClean="0"/>
                        <a:t>5</a:t>
                      </a:r>
                      <a:endParaRPr lang="pl-PL" sz="2400" b="1" dirty="0"/>
                    </a:p>
                  </a:txBody>
                  <a:tcPr/>
                </a:tc>
              </a:tr>
              <a:tr h="789667">
                <a:tc>
                  <a:txBody>
                    <a:bodyPr/>
                    <a:lstStyle/>
                    <a:p>
                      <a:r>
                        <a:rPr lang="pl-PL" sz="2400" b="1" dirty="0" smtClean="0"/>
                        <a:t>Second </a:t>
                      </a:r>
                      <a:r>
                        <a:rPr lang="pl-PL" sz="2400" b="1" dirty="0" err="1" smtClean="0"/>
                        <a:t>level</a:t>
                      </a:r>
                      <a:r>
                        <a:rPr lang="pl-PL" sz="2400" b="1" dirty="0" smtClean="0"/>
                        <a:t> </a:t>
                      </a:r>
                      <a:r>
                        <a:rPr lang="pl-PL" sz="2400" b="1" dirty="0" err="1" smtClean="0"/>
                        <a:t>criteria</a:t>
                      </a:r>
                      <a:endParaRPr lang="pl-PL" sz="2400" b="1" dirty="0"/>
                    </a:p>
                  </a:txBody>
                  <a:tcPr/>
                </a:tc>
                <a:tc>
                  <a:txBody>
                    <a:bodyPr/>
                    <a:lstStyle/>
                    <a:p>
                      <a:pPr algn="ctr"/>
                      <a:r>
                        <a:rPr lang="pl-PL" sz="2400" b="1" dirty="0" smtClean="0"/>
                        <a:t>184</a:t>
                      </a:r>
                      <a:endParaRPr lang="pl-PL" sz="2400" b="1" dirty="0"/>
                    </a:p>
                  </a:txBody>
                  <a:tcPr/>
                </a:tc>
                <a:tc>
                  <a:txBody>
                    <a:bodyPr/>
                    <a:lstStyle/>
                    <a:p>
                      <a:r>
                        <a:rPr lang="pl-PL" sz="2400" b="1" dirty="0" smtClean="0"/>
                        <a:t>21</a:t>
                      </a:r>
                      <a:endParaRPr lang="pl-PL" sz="2400" b="1" dirty="0"/>
                    </a:p>
                  </a:txBody>
                  <a:tcPr/>
                </a:tc>
              </a:tr>
              <a:tr h="789667">
                <a:tc>
                  <a:txBody>
                    <a:bodyPr/>
                    <a:lstStyle/>
                    <a:p>
                      <a:r>
                        <a:rPr lang="pl-PL" sz="2400" b="1" dirty="0" smtClean="0"/>
                        <a:t>Third </a:t>
                      </a:r>
                      <a:r>
                        <a:rPr lang="pl-PL" sz="2400" b="1" dirty="0" err="1" smtClean="0"/>
                        <a:t>level</a:t>
                      </a:r>
                      <a:r>
                        <a:rPr lang="pl-PL" sz="2400" b="1" dirty="0" smtClean="0"/>
                        <a:t> </a:t>
                      </a:r>
                      <a:r>
                        <a:rPr lang="pl-PL" sz="2400" b="1" dirty="0" err="1" smtClean="0"/>
                        <a:t>criteria</a:t>
                      </a:r>
                      <a:endParaRPr lang="pl-PL" sz="2400" b="1" dirty="0"/>
                    </a:p>
                  </a:txBody>
                  <a:tcPr/>
                </a:tc>
                <a:tc>
                  <a:txBody>
                    <a:bodyPr/>
                    <a:lstStyle/>
                    <a:p>
                      <a:endParaRPr lang="pl-PL" sz="2400" b="1" dirty="0"/>
                    </a:p>
                  </a:txBody>
                  <a:tcPr/>
                </a:tc>
                <a:tc>
                  <a:txBody>
                    <a:bodyPr/>
                    <a:lstStyle/>
                    <a:p>
                      <a:r>
                        <a:rPr lang="pl-PL" sz="2400" b="1" dirty="0" smtClean="0"/>
                        <a:t>67</a:t>
                      </a:r>
                      <a:endParaRPr lang="pl-PL" sz="2400" b="1" dirty="0"/>
                    </a:p>
                  </a:txBody>
                  <a:tcPr/>
                </a:tc>
              </a:tr>
              <a:tr h="1140630">
                <a:tc>
                  <a:txBody>
                    <a:bodyPr/>
                    <a:lstStyle/>
                    <a:p>
                      <a:r>
                        <a:rPr lang="pl-PL" sz="2400" b="1" dirty="0" err="1" smtClean="0"/>
                        <a:t>Accredited</a:t>
                      </a:r>
                      <a:r>
                        <a:rPr lang="pl-PL" sz="2400" b="1" dirty="0" smtClean="0"/>
                        <a:t> </a:t>
                      </a:r>
                      <a:r>
                        <a:rPr lang="pl-PL" sz="2400" b="1" dirty="0" err="1" smtClean="0"/>
                        <a:t>HEIs</a:t>
                      </a:r>
                      <a:endParaRPr lang="pl-PL" sz="2400" b="1" dirty="0"/>
                    </a:p>
                  </a:txBody>
                  <a:tcPr/>
                </a:tc>
                <a:tc>
                  <a:txBody>
                    <a:bodyPr/>
                    <a:lstStyle/>
                    <a:p>
                      <a:r>
                        <a:rPr lang="pl-PL" sz="2400" b="1" dirty="0" smtClean="0"/>
                        <a:t>Harvard University; MIT</a:t>
                      </a:r>
                      <a:endParaRPr lang="pl-PL" sz="2400" b="1" dirty="0"/>
                    </a:p>
                  </a:txBody>
                  <a:tcPr/>
                </a:tc>
                <a:tc>
                  <a:txBody>
                    <a:bodyPr/>
                    <a:lstStyle/>
                    <a:p>
                      <a:r>
                        <a:rPr lang="pl-PL" sz="2400" b="1" dirty="0" smtClean="0"/>
                        <a:t>University of Chicago </a:t>
                      </a:r>
                      <a:r>
                        <a:rPr lang="pl-PL" sz="2400" b="1" dirty="0" err="1" smtClean="0"/>
                        <a:t>since</a:t>
                      </a:r>
                      <a:r>
                        <a:rPr lang="pl-PL" sz="2400" b="1" dirty="0" smtClean="0"/>
                        <a:t> 1913</a:t>
                      </a:r>
                      <a:endParaRPr lang="pl-PL" sz="2400" b="1" dirty="0"/>
                    </a:p>
                  </a:txBody>
                  <a:tcPr/>
                </a:tc>
              </a:tr>
            </a:tbl>
          </a:graphicData>
        </a:graphic>
      </p:graphicFrame>
    </p:spTree>
    <p:extLst>
      <p:ext uri="{BB962C8B-B14F-4D97-AF65-F5344CB8AC3E}">
        <p14:creationId xmlns:p14="http://schemas.microsoft.com/office/powerpoint/2010/main" val="21022908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165100" y="1608667"/>
            <a:ext cx="4489196" cy="4491015"/>
          </a:xfrm>
        </p:spPr>
        <p:txBody>
          <a:bodyPr anchor="t">
            <a:normAutofit/>
          </a:bodyPr>
          <a:lstStyle/>
          <a:p>
            <a:pPr lvl="0" algn="ctr"/>
            <a:r>
              <a:rPr lang="pl-PL" sz="3200" b="1" dirty="0" err="1" smtClean="0">
                <a:solidFill>
                  <a:srgbClr val="FFFFFF"/>
                </a:solidFill>
                <a:latin typeface="Helvetica" charset="0"/>
                <a:ea typeface="Helvetica" charset="0"/>
                <a:cs typeface="Helvetica" charset="0"/>
              </a:rPr>
              <a:t>What</a:t>
            </a:r>
            <a:r>
              <a:rPr lang="pl-PL" sz="3200" b="1" dirty="0" smtClean="0">
                <a:solidFill>
                  <a:srgbClr val="FFFFFF"/>
                </a:solidFill>
                <a:latin typeface="Helvetica" charset="0"/>
                <a:ea typeface="Helvetica" charset="0"/>
                <a:cs typeface="Helvetica" charset="0"/>
              </a:rPr>
              <a:t> </a:t>
            </a:r>
            <a:r>
              <a:rPr lang="pl-PL" sz="3200" b="1" dirty="0" err="1" smtClean="0">
                <a:solidFill>
                  <a:srgbClr val="FFFFFF"/>
                </a:solidFill>
                <a:latin typeface="Helvetica" charset="0"/>
                <a:ea typeface="Helvetica" charset="0"/>
                <a:cs typeface="Helvetica" charset="0"/>
              </a:rPr>
              <a:t>is</a:t>
            </a:r>
            <a:r>
              <a:rPr lang="pl-PL" sz="3200" b="1" dirty="0" smtClean="0">
                <a:solidFill>
                  <a:srgbClr val="FFFFFF"/>
                </a:solidFill>
                <a:latin typeface="Helvetica" charset="0"/>
                <a:ea typeface="Helvetica" charset="0"/>
                <a:cs typeface="Helvetica" charset="0"/>
              </a:rPr>
              <a:t> the </a:t>
            </a:r>
            <a:r>
              <a:rPr lang="pl-PL" sz="3200" b="1" dirty="0" err="1" smtClean="0">
                <a:solidFill>
                  <a:srgbClr val="FFFFFF"/>
                </a:solidFill>
                <a:latin typeface="Helvetica" charset="0"/>
                <a:ea typeface="Helvetica" charset="0"/>
                <a:cs typeface="Helvetica" charset="0"/>
              </a:rPr>
              <a:t>future</a:t>
            </a:r>
            <a:r>
              <a:rPr lang="pl-PL" sz="3200" b="1" dirty="0" smtClean="0">
                <a:solidFill>
                  <a:srgbClr val="FFFFFF"/>
                </a:solidFill>
                <a:latin typeface="Helvetica" charset="0"/>
                <a:ea typeface="Helvetica" charset="0"/>
                <a:cs typeface="Helvetica" charset="0"/>
              </a:rPr>
              <a:t> of </a:t>
            </a:r>
            <a:r>
              <a:rPr lang="pl-PL" sz="3200" b="1" dirty="0" err="1" smtClean="0">
                <a:solidFill>
                  <a:srgbClr val="FFFFFF"/>
                </a:solidFill>
                <a:latin typeface="Helvetica" charset="0"/>
                <a:ea typeface="Helvetica" charset="0"/>
                <a:cs typeface="Helvetica" charset="0"/>
              </a:rPr>
              <a:t>institutional</a:t>
            </a:r>
            <a:r>
              <a:rPr lang="pl-PL" sz="3200" b="1" dirty="0" smtClean="0">
                <a:solidFill>
                  <a:srgbClr val="FFFFFF"/>
                </a:solidFill>
                <a:latin typeface="Helvetica" charset="0"/>
                <a:ea typeface="Helvetica" charset="0"/>
                <a:cs typeface="Helvetica" charset="0"/>
              </a:rPr>
              <a:t> </a:t>
            </a:r>
            <a:r>
              <a:rPr lang="pl-PL" sz="3200" b="1" dirty="0" err="1" smtClean="0">
                <a:solidFill>
                  <a:srgbClr val="FFFFFF"/>
                </a:solidFill>
                <a:latin typeface="Helvetica" charset="0"/>
                <a:ea typeface="Helvetica" charset="0"/>
                <a:cs typeface="Helvetica" charset="0"/>
              </a:rPr>
              <a:t>evaluation</a:t>
            </a:r>
            <a:r>
              <a:rPr lang="pl-PL" sz="3200" b="1" dirty="0" smtClean="0">
                <a:solidFill>
                  <a:srgbClr val="FFFFFF"/>
                </a:solidFill>
                <a:latin typeface="Helvetica" charset="0"/>
                <a:ea typeface="Helvetica" charset="0"/>
                <a:cs typeface="Helvetica" charset="0"/>
              </a:rPr>
              <a:t> in Poland?</a:t>
            </a:r>
            <a:endParaRPr lang="pl-PL" sz="32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5218916" y="4298949"/>
            <a:ext cx="7114371" cy="5651499"/>
          </a:xfrm>
        </p:spPr>
        <p:txBody>
          <a:bodyPr>
            <a:normAutofit/>
          </a:bodyPr>
          <a:lstStyle/>
          <a:p>
            <a:pPr marL="0" indent="0" algn="ctr">
              <a:buNone/>
            </a:pPr>
            <a:endParaRPr lang="pl-PL" sz="5000" dirty="0" smtClean="0">
              <a:hlinkClick r:id="rId3"/>
            </a:endParaRPr>
          </a:p>
          <a:p>
            <a:pPr marL="0" indent="0" algn="ctr">
              <a:buNone/>
            </a:pPr>
            <a:endParaRPr lang="pl-PL" sz="5000" dirty="0" smtClean="0"/>
          </a:p>
          <a:p>
            <a:pPr marL="0" indent="0" algn="ctr">
              <a:buNone/>
            </a:pPr>
            <a:endParaRPr lang="pl-PL" sz="5000" dirty="0"/>
          </a:p>
        </p:txBody>
      </p:sp>
      <p:pic>
        <p:nvPicPr>
          <p:cNvPr id="7" name="Obraz 6"/>
          <p:cNvPicPr>
            <a:picLocks noChangeAspect="1"/>
          </p:cNvPicPr>
          <p:nvPr/>
        </p:nvPicPr>
        <p:blipFill>
          <a:blip r:embed="rId4"/>
          <a:stretch>
            <a:fillRect/>
          </a:stretch>
        </p:blipFill>
        <p:spPr>
          <a:xfrm>
            <a:off x="4654296" y="-1"/>
            <a:ext cx="7290054" cy="5343526"/>
          </a:xfrm>
          <a:prstGeom prst="rect">
            <a:avLst/>
          </a:prstGeom>
        </p:spPr>
      </p:pic>
      <p:sp>
        <p:nvSpPr>
          <p:cNvPr id="10" name="PoleTekstowe 9"/>
          <p:cNvSpPr txBox="1"/>
          <p:nvPr/>
        </p:nvSpPr>
        <p:spPr>
          <a:xfrm>
            <a:off x="455558" y="5554387"/>
            <a:ext cx="3559230" cy="707886"/>
          </a:xfrm>
          <a:prstGeom prst="rect">
            <a:avLst/>
          </a:prstGeom>
          <a:noFill/>
        </p:spPr>
        <p:txBody>
          <a:bodyPr wrap="square" rtlCol="0">
            <a:spAutoFit/>
          </a:bodyPr>
          <a:lstStyle/>
          <a:p>
            <a:r>
              <a:rPr lang="pl-PL" sz="4000" dirty="0" err="1" smtClean="0">
                <a:solidFill>
                  <a:srgbClr val="FFFF00"/>
                </a:solidFill>
              </a:rPr>
              <a:t>www.eiqas.com</a:t>
            </a:r>
            <a:endParaRPr lang="pl-PL" sz="4000" dirty="0">
              <a:solidFill>
                <a:srgbClr val="FFFF00"/>
              </a:solidFill>
            </a:endParaRPr>
          </a:p>
        </p:txBody>
      </p:sp>
      <p:sp>
        <p:nvSpPr>
          <p:cNvPr id="4" name="PoleTekstowe 3"/>
          <p:cNvSpPr txBox="1"/>
          <p:nvPr/>
        </p:nvSpPr>
        <p:spPr>
          <a:xfrm>
            <a:off x="6443662" y="5700713"/>
            <a:ext cx="3671887" cy="646331"/>
          </a:xfrm>
          <a:prstGeom prst="rect">
            <a:avLst/>
          </a:prstGeom>
          <a:noFill/>
        </p:spPr>
        <p:txBody>
          <a:bodyPr wrap="square" rtlCol="0">
            <a:spAutoFit/>
          </a:bodyPr>
          <a:lstStyle/>
          <a:p>
            <a:endParaRPr lang="pl-PL" sz="3600" b="1" dirty="0"/>
          </a:p>
        </p:txBody>
      </p:sp>
    </p:spTree>
    <p:extLst>
      <p:ext uri="{BB962C8B-B14F-4D97-AF65-F5344CB8AC3E}">
        <p14:creationId xmlns:p14="http://schemas.microsoft.com/office/powerpoint/2010/main" val="3327651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745067" y="1608667"/>
            <a:ext cx="3587496" cy="4491015"/>
          </a:xfrm>
        </p:spPr>
        <p:txBody>
          <a:bodyPr anchor="t">
            <a:normAutofit/>
          </a:bodyPr>
          <a:lstStyle/>
          <a:p>
            <a:pPr lvl="0" algn="r">
              <a:lnSpc>
                <a:spcPct val="80000"/>
              </a:lnSpc>
            </a:pPr>
            <a:r>
              <a:rPr lang="en-US" sz="3000" b="1" dirty="0">
                <a:solidFill>
                  <a:srgbClr val="FFFFFF"/>
                </a:solidFill>
                <a:latin typeface="Helvetica" charset="0"/>
                <a:ea typeface="Helvetica" charset="0"/>
                <a:cs typeface="Helvetica" charset="0"/>
              </a:rPr>
              <a:t>1. Do we really need another guide? if so, how does it differ from the others? what is its added value?</a:t>
            </a:r>
            <a:r>
              <a:rPr lang="pl-PL" sz="3000" b="1" dirty="0">
                <a:solidFill>
                  <a:srgbClr val="FFFFFF"/>
                </a:solidFill>
                <a:latin typeface="Helvetica" charset="0"/>
                <a:ea typeface="Helvetica" charset="0"/>
                <a:cs typeface="Helvetica" charset="0"/>
              </a:rPr>
              <a:t/>
            </a:r>
            <a:br>
              <a:rPr lang="pl-PL" sz="3000" b="1" dirty="0">
                <a:solidFill>
                  <a:srgbClr val="FFFFFF"/>
                </a:solidFill>
                <a:latin typeface="Helvetica" charset="0"/>
                <a:ea typeface="Helvetica" charset="0"/>
                <a:cs typeface="Helvetica" charset="0"/>
              </a:rPr>
            </a:br>
            <a:endParaRPr lang="pl-PL" sz="30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4976029" y="1057275"/>
            <a:ext cx="6291241" cy="5042407"/>
          </a:xfrm>
        </p:spPr>
        <p:txBody>
          <a:bodyPr>
            <a:normAutofit lnSpcReduction="10000"/>
          </a:bodyPr>
          <a:lstStyle/>
          <a:p>
            <a:pPr lvl="1">
              <a:lnSpc>
                <a:spcPct val="80000"/>
              </a:lnSpc>
            </a:pPr>
            <a:r>
              <a:rPr lang="en-US" dirty="0"/>
              <a:t>The novelty is that the Guide </a:t>
            </a:r>
            <a:endParaRPr lang="pl-PL" dirty="0"/>
          </a:p>
          <a:p>
            <a:pPr lvl="2">
              <a:lnSpc>
                <a:spcPct val="80000"/>
              </a:lnSpc>
            </a:pPr>
            <a:r>
              <a:rPr lang="en-US" dirty="0"/>
              <a:t>is closely linked with the strategic stakeholders needs and expectations demonstrated in a survey, training seminars and dissemination conferences; </a:t>
            </a:r>
            <a:endParaRPr lang="pl-PL" dirty="0"/>
          </a:p>
          <a:p>
            <a:pPr lvl="2">
              <a:lnSpc>
                <a:spcPct val="80000"/>
              </a:lnSpc>
            </a:pPr>
            <a:r>
              <a:rPr lang="en-US" dirty="0"/>
              <a:t>is a product of large group of authors representing all strategic stakeholders and different perspectives; </a:t>
            </a:r>
            <a:endParaRPr lang="pl-PL" dirty="0"/>
          </a:p>
          <a:p>
            <a:pPr lvl="2">
              <a:lnSpc>
                <a:spcPct val="80000"/>
              </a:lnSpc>
            </a:pPr>
            <a:r>
              <a:rPr lang="en-US" dirty="0"/>
              <a:t>is a source of inspiration not restrictive, rigorous instruction; it’s pretty generic to be useful for all types of HEIs;</a:t>
            </a:r>
            <a:endParaRPr lang="pl-PL" dirty="0"/>
          </a:p>
          <a:p>
            <a:pPr lvl="2">
              <a:lnSpc>
                <a:spcPct val="80000"/>
              </a:lnSpc>
            </a:pPr>
            <a:r>
              <a:rPr lang="en-US" dirty="0" smtClean="0"/>
              <a:t>does </a:t>
            </a:r>
            <a:r>
              <a:rPr lang="en-US" dirty="0"/>
              <a:t>not concentrate on the technical issues of the IQAS but rather underlines strategic approach to the IQAS and quality enhancement with emphasis on those areas where there is a particular interpretation required for quality assurance standards</a:t>
            </a:r>
            <a:r>
              <a:rPr lang="en-US" dirty="0" smtClean="0"/>
              <a:t>;</a:t>
            </a:r>
          </a:p>
          <a:p>
            <a:pPr lvl="2">
              <a:lnSpc>
                <a:spcPct val="80000"/>
              </a:lnSpc>
            </a:pPr>
            <a:r>
              <a:rPr lang="en-US" dirty="0"/>
              <a:t>is an example of OMC for QA in higher education</a:t>
            </a:r>
            <a:endParaRPr lang="pl-PL" dirty="0"/>
          </a:p>
          <a:p>
            <a:pPr lvl="2">
              <a:lnSpc>
                <a:spcPct val="80000"/>
              </a:lnSpc>
            </a:pPr>
            <a:endParaRPr lang="pl-PL" dirty="0"/>
          </a:p>
          <a:p>
            <a:pPr>
              <a:lnSpc>
                <a:spcPct val="80000"/>
              </a:lnSpc>
            </a:pPr>
            <a:endParaRPr lang="pl-PL" sz="1900" dirty="0"/>
          </a:p>
        </p:txBody>
      </p:sp>
    </p:spTree>
    <p:extLst>
      <p:ext uri="{BB962C8B-B14F-4D97-AF65-F5344CB8AC3E}">
        <p14:creationId xmlns:p14="http://schemas.microsoft.com/office/powerpoint/2010/main" val="56800824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500"/>
                                        <p:tgtEl>
                                          <p:spTgt spid="3">
                                            <p:txEl>
                                              <p:pRg st="1" end="1"/>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165100" y="1608667"/>
            <a:ext cx="4489196" cy="4491015"/>
          </a:xfrm>
        </p:spPr>
        <p:txBody>
          <a:bodyPr anchor="t">
            <a:normAutofit/>
          </a:bodyPr>
          <a:lstStyle/>
          <a:p>
            <a:pPr algn="ctr"/>
            <a:r>
              <a:rPr lang="en-US" sz="3200" b="1" dirty="0" smtClean="0">
                <a:solidFill>
                  <a:srgbClr val="FFFFFF"/>
                </a:solidFill>
                <a:latin typeface="Helvetica" charset="0"/>
                <a:ea typeface="Helvetica" charset="0"/>
                <a:cs typeface="Helvetica" charset="0"/>
              </a:rPr>
              <a:t>Thank you for your attention!</a:t>
            </a: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r>
              <a:rPr lang="pl-PL" sz="3200" b="1" dirty="0" smtClean="0">
                <a:solidFill>
                  <a:srgbClr val="FFFFFF"/>
                </a:solidFill>
                <a:latin typeface="Helvetica" charset="0"/>
                <a:ea typeface="Helvetica" charset="0"/>
                <a:cs typeface="Helvetica" charset="0"/>
              </a:rPr>
              <a:t/>
            </a:r>
            <a:br>
              <a:rPr lang="pl-PL" sz="3200" b="1" dirty="0" smtClean="0">
                <a:solidFill>
                  <a:srgbClr val="FFFFFF"/>
                </a:solidFill>
                <a:latin typeface="Helvetica" charset="0"/>
                <a:ea typeface="Helvetica" charset="0"/>
                <a:cs typeface="Helvetica" charset="0"/>
              </a:rPr>
            </a:b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r>
              <a:rPr lang="pl-PL" sz="3200" b="1" dirty="0" smtClean="0">
                <a:solidFill>
                  <a:srgbClr val="FFFFFF"/>
                </a:solidFill>
                <a:latin typeface="Helvetica" charset="0"/>
                <a:ea typeface="Helvetica" charset="0"/>
                <a:cs typeface="Helvetica" charset="0"/>
              </a:rPr>
              <a:t/>
            </a:r>
            <a:br>
              <a:rPr lang="pl-PL" sz="3200" b="1" dirty="0" smtClean="0">
                <a:solidFill>
                  <a:srgbClr val="FFFFFF"/>
                </a:solidFill>
                <a:latin typeface="Helvetica" charset="0"/>
                <a:ea typeface="Helvetica" charset="0"/>
                <a:cs typeface="Helvetica" charset="0"/>
              </a:rPr>
            </a:b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r>
              <a:rPr lang="pl-PL" sz="3200" b="1" dirty="0" smtClean="0">
                <a:solidFill>
                  <a:srgbClr val="FFFFFF"/>
                </a:solidFill>
                <a:latin typeface="Helvetica" charset="0"/>
                <a:ea typeface="Helvetica" charset="0"/>
                <a:cs typeface="Helvetica" charset="0"/>
              </a:rPr>
              <a:t/>
            </a:r>
            <a:br>
              <a:rPr lang="pl-PL" sz="3200" b="1" dirty="0" smtClean="0">
                <a:solidFill>
                  <a:srgbClr val="FFFFFF"/>
                </a:solidFill>
                <a:latin typeface="Helvetica" charset="0"/>
                <a:ea typeface="Helvetica" charset="0"/>
                <a:cs typeface="Helvetica" charset="0"/>
              </a:rPr>
            </a:b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r>
              <a:rPr lang="pl-PL" sz="4000" b="1" dirty="0" err="1" smtClean="0">
                <a:solidFill>
                  <a:srgbClr val="FFFF00"/>
                </a:solidFill>
                <a:latin typeface="Helvetica" charset="0"/>
                <a:ea typeface="Helvetica" charset="0"/>
                <a:cs typeface="Helvetica" charset="0"/>
              </a:rPr>
              <a:t>www.eiqas.com</a:t>
            </a:r>
            <a:endParaRPr lang="pl-PL" sz="4000" b="1" dirty="0">
              <a:solidFill>
                <a:srgbClr val="FFFF00"/>
              </a:solidFill>
              <a:latin typeface="Helvetica" charset="0"/>
              <a:ea typeface="Helvetica" charset="0"/>
              <a:cs typeface="Helvetica" charset="0"/>
            </a:endParaRPr>
          </a:p>
        </p:txBody>
      </p:sp>
      <p:sp>
        <p:nvSpPr>
          <p:cNvPr id="3" name="Symbol zastępczy zawartości 2"/>
          <p:cNvSpPr>
            <a:spLocks noGrp="1"/>
          </p:cNvSpPr>
          <p:nvPr>
            <p:ph idx="1"/>
          </p:nvPr>
        </p:nvSpPr>
        <p:spPr>
          <a:xfrm>
            <a:off x="5218916" y="4284662"/>
            <a:ext cx="7114371" cy="5651499"/>
          </a:xfrm>
        </p:spPr>
        <p:txBody>
          <a:bodyPr>
            <a:normAutofit/>
          </a:bodyPr>
          <a:lstStyle/>
          <a:p>
            <a:pPr marL="0" indent="0" algn="ctr">
              <a:buNone/>
            </a:pPr>
            <a:endParaRPr lang="pl-PL" sz="5000" dirty="0" smtClean="0">
              <a:hlinkClick r:id="rId3"/>
            </a:endParaRPr>
          </a:p>
          <a:p>
            <a:pPr marL="0" indent="0" algn="ctr">
              <a:buNone/>
            </a:pPr>
            <a:endParaRPr lang="pl-PL" sz="5000" dirty="0">
              <a:hlinkClick r:id="rId3"/>
            </a:endParaRPr>
          </a:p>
          <a:p>
            <a:pPr marL="0" indent="0" algn="ctr">
              <a:buNone/>
            </a:pPr>
            <a:endParaRPr lang="pl-PL" sz="5000" dirty="0" smtClean="0"/>
          </a:p>
          <a:p>
            <a:pPr marL="0" indent="0" algn="ctr">
              <a:buNone/>
            </a:pPr>
            <a:endParaRPr lang="pl-PL" sz="5000" dirty="0"/>
          </a:p>
        </p:txBody>
      </p:sp>
      <p:pic>
        <p:nvPicPr>
          <p:cNvPr id="7" name="Obraz 6"/>
          <p:cNvPicPr/>
          <p:nvPr/>
        </p:nvPicPr>
        <p:blipFill>
          <a:blip r:embed="rId4">
            <a:extLst>
              <a:ext uri="{28A0092B-C50C-407E-A947-70E740481C1C}">
                <a14:useLocalDpi xmlns:a14="http://schemas.microsoft.com/office/drawing/2010/main" val="0"/>
              </a:ext>
            </a:extLst>
          </a:blip>
          <a:srcRect/>
          <a:stretch>
            <a:fillRect/>
          </a:stretch>
        </p:blipFill>
        <p:spPr bwMode="auto">
          <a:xfrm>
            <a:off x="4654296" y="657225"/>
            <a:ext cx="7537704" cy="5442457"/>
          </a:xfrm>
          <a:prstGeom prst="rect">
            <a:avLst/>
          </a:prstGeom>
          <a:noFill/>
          <a:ln>
            <a:noFill/>
          </a:ln>
        </p:spPr>
      </p:pic>
    </p:spTree>
    <p:extLst>
      <p:ext uri="{BB962C8B-B14F-4D97-AF65-F5344CB8AC3E}">
        <p14:creationId xmlns:p14="http://schemas.microsoft.com/office/powerpoint/2010/main" val="5596884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745067" y="1608667"/>
            <a:ext cx="3587496" cy="4491015"/>
          </a:xfrm>
        </p:spPr>
        <p:txBody>
          <a:bodyPr anchor="t">
            <a:normAutofit/>
          </a:bodyPr>
          <a:lstStyle/>
          <a:p>
            <a:pPr lvl="0" algn="r">
              <a:lnSpc>
                <a:spcPct val="80000"/>
              </a:lnSpc>
            </a:pPr>
            <a:r>
              <a:rPr lang="en-US" sz="3000" b="1" dirty="0">
                <a:solidFill>
                  <a:srgbClr val="FFFFFF"/>
                </a:solidFill>
                <a:latin typeface="Arial" charset="0"/>
                <a:ea typeface="Arial" charset="0"/>
                <a:cs typeface="Arial" charset="0"/>
              </a:rPr>
              <a:t>1. </a:t>
            </a:r>
            <a:r>
              <a:rPr lang="en-US" sz="3000" b="1" dirty="0">
                <a:solidFill>
                  <a:srgbClr val="FFFFFF"/>
                </a:solidFill>
                <a:latin typeface="Helvetica" charset="0"/>
                <a:ea typeface="Helvetica" charset="0"/>
                <a:cs typeface="Helvetica" charset="0"/>
              </a:rPr>
              <a:t>Do we really need another guide? if so, how does it differ from the others? what is its added value?</a:t>
            </a:r>
            <a:r>
              <a:rPr lang="pl-PL" sz="3000" b="1" dirty="0">
                <a:solidFill>
                  <a:srgbClr val="FFFFFF"/>
                </a:solidFill>
                <a:latin typeface="Helvetica" charset="0"/>
                <a:ea typeface="Helvetica" charset="0"/>
                <a:cs typeface="Helvetica" charset="0"/>
              </a:rPr>
              <a:t/>
            </a:r>
            <a:br>
              <a:rPr lang="pl-PL" sz="3000" b="1" dirty="0">
                <a:solidFill>
                  <a:srgbClr val="FFFFFF"/>
                </a:solidFill>
                <a:latin typeface="Helvetica" charset="0"/>
                <a:ea typeface="Helvetica" charset="0"/>
                <a:cs typeface="Helvetica" charset="0"/>
              </a:rPr>
            </a:br>
            <a:endParaRPr lang="pl-PL" sz="30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4976029" y="1608667"/>
            <a:ext cx="6291241" cy="4491015"/>
          </a:xfrm>
        </p:spPr>
        <p:txBody>
          <a:bodyPr>
            <a:normAutofit/>
          </a:bodyPr>
          <a:lstStyle/>
          <a:p>
            <a:pPr lvl="2"/>
            <a:r>
              <a:rPr lang="en-US" dirty="0"/>
              <a:t>is compatible with the latest trends in the development of IQA and </a:t>
            </a:r>
            <a:r>
              <a:rPr lang="en-US" dirty="0" smtClean="0"/>
              <a:t>EQA;</a:t>
            </a:r>
            <a:endParaRPr lang="pl-PL" dirty="0"/>
          </a:p>
          <a:p>
            <a:pPr lvl="2"/>
            <a:r>
              <a:rPr lang="en-US" dirty="0"/>
              <a:t>may be useful tool not only for quality assurance system enhancement, but quality culture development (it sets clear expectations and supports sharing of good practices, and strengthens the student voice in quality</a:t>
            </a:r>
            <a:r>
              <a:rPr lang="en-US" dirty="0" smtClean="0"/>
              <a:t>);</a:t>
            </a:r>
            <a:endParaRPr lang="pl-PL" dirty="0"/>
          </a:p>
          <a:p>
            <a:pPr lvl="2"/>
            <a:r>
              <a:rPr lang="en-US" dirty="0"/>
              <a:t>is not closed but living document; an open source tools with continuous </a:t>
            </a:r>
            <a:r>
              <a:rPr lang="en-US" dirty="0" smtClean="0"/>
              <a:t>improvement;</a:t>
            </a:r>
            <a:endParaRPr lang="pl-PL" dirty="0"/>
          </a:p>
          <a:p>
            <a:pPr lvl="1"/>
            <a:r>
              <a:rPr lang="en-US" sz="2000" dirty="0"/>
              <a:t>Is it still a practical guide? Yes, as understanding </a:t>
            </a:r>
            <a:r>
              <a:rPr lang="en-US" sz="2000" b="1" dirty="0">
                <a:solidFill>
                  <a:srgbClr val="FFFF00"/>
                </a:solidFill>
              </a:rPr>
              <a:t>IQAS fundamentals </a:t>
            </a:r>
            <a:r>
              <a:rPr lang="en-US" sz="2000" dirty="0"/>
              <a:t>is perhaps more important than knowledge of its procedures; when poorly understood, the quality system will be weak, inefficient and resisted by the academic community</a:t>
            </a:r>
            <a:endParaRPr lang="pl-PL" sz="2000" dirty="0"/>
          </a:p>
          <a:p>
            <a:endParaRPr lang="pl-PL" sz="2000" dirty="0"/>
          </a:p>
        </p:txBody>
      </p:sp>
    </p:spTree>
    <p:extLst>
      <p:ext uri="{BB962C8B-B14F-4D97-AF65-F5344CB8AC3E}">
        <p14:creationId xmlns:p14="http://schemas.microsoft.com/office/powerpoint/2010/main" val="38214568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500"/>
                                        <p:tgtEl>
                                          <p:spTgt spid="3">
                                            <p:txEl>
                                              <p:pRg st="1" end="1"/>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609600" y="1608667"/>
            <a:ext cx="3722963" cy="4491015"/>
          </a:xfrm>
        </p:spPr>
        <p:txBody>
          <a:bodyPr anchor="t">
            <a:normAutofit/>
          </a:bodyPr>
          <a:lstStyle/>
          <a:p>
            <a:pPr lvl="0" algn="r"/>
            <a:r>
              <a:rPr lang="en-US" sz="3200" b="1" dirty="0">
                <a:solidFill>
                  <a:srgbClr val="FFFFFF"/>
                </a:solidFill>
                <a:latin typeface="Helvetica" charset="0"/>
                <a:ea typeface="Helvetica" charset="0"/>
                <a:cs typeface="Helvetica" charset="0"/>
              </a:rPr>
              <a:t>2. What are the main objectives and aims of the Guide?</a:t>
            </a: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endParaRPr lang="pl-PL" sz="32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4942163" y="1294342"/>
            <a:ext cx="6291241" cy="4491015"/>
          </a:xfrm>
        </p:spPr>
        <p:txBody>
          <a:bodyPr>
            <a:noAutofit/>
          </a:bodyPr>
          <a:lstStyle/>
          <a:p>
            <a:pPr lvl="1"/>
            <a:r>
              <a:rPr lang="en-GB" dirty="0"/>
              <a:t>To raise stakeholders’ awareness of IQAS within the ESG context; instead of debating the contents of quality processes, procedures, tools, priority is given to the </a:t>
            </a:r>
            <a:r>
              <a:rPr lang="en-GB" b="1" dirty="0">
                <a:solidFill>
                  <a:srgbClr val="FFFF00"/>
                </a:solidFill>
              </a:rPr>
              <a:t>reflection</a:t>
            </a:r>
            <a:r>
              <a:rPr lang="en-GB" dirty="0">
                <a:solidFill>
                  <a:srgbClr val="FFFF00"/>
                </a:solidFill>
              </a:rPr>
              <a:t>, </a:t>
            </a:r>
            <a:r>
              <a:rPr lang="en-GB" b="1" dirty="0">
                <a:solidFill>
                  <a:srgbClr val="FFFF00"/>
                </a:solidFill>
              </a:rPr>
              <a:t>engagement</a:t>
            </a:r>
            <a:r>
              <a:rPr lang="en-GB" dirty="0">
                <a:solidFill>
                  <a:srgbClr val="FFFF00"/>
                </a:solidFill>
              </a:rPr>
              <a:t> </a:t>
            </a:r>
            <a:r>
              <a:rPr lang="en-GB" dirty="0"/>
              <a:t>and </a:t>
            </a:r>
            <a:r>
              <a:rPr lang="en-GB" b="1" dirty="0">
                <a:solidFill>
                  <a:srgbClr val="FFFF00"/>
                </a:solidFill>
              </a:rPr>
              <a:t>cooperation</a:t>
            </a:r>
            <a:r>
              <a:rPr lang="en-GB" dirty="0"/>
              <a:t> with stakeholders, that all involved parties are enjoying,</a:t>
            </a:r>
            <a:endParaRPr lang="pl-PL" dirty="0"/>
          </a:p>
          <a:p>
            <a:pPr lvl="1"/>
            <a:r>
              <a:rPr lang="en-GB" dirty="0"/>
              <a:t>To provide </a:t>
            </a:r>
            <a:r>
              <a:rPr lang="en-US" dirty="0"/>
              <a:t>different perspectives of various stakeholders</a:t>
            </a:r>
            <a:r>
              <a:rPr lang="en-GB" dirty="0"/>
              <a:t> when discussing the</a:t>
            </a:r>
            <a:r>
              <a:rPr lang="en-US" dirty="0"/>
              <a:t> theoretical part, challenges, and examples of good practices;</a:t>
            </a:r>
            <a:endParaRPr lang="pl-PL" dirty="0"/>
          </a:p>
          <a:p>
            <a:pPr lvl="1"/>
            <a:r>
              <a:rPr lang="en-US" dirty="0"/>
              <a:t>To showing what the European standards on accountability </a:t>
            </a:r>
            <a:r>
              <a:rPr lang="en-US" dirty="0" smtClean="0"/>
              <a:t>procedures and enhancement </a:t>
            </a:r>
            <a:r>
              <a:rPr lang="en-US" dirty="0"/>
              <a:t>means for the IQA, how ESG may be used to build own systems? </a:t>
            </a:r>
            <a:endParaRPr lang="pl-PL" dirty="0"/>
          </a:p>
          <a:p>
            <a:endParaRPr lang="pl-PL" sz="2400" dirty="0"/>
          </a:p>
          <a:p>
            <a:endParaRPr lang="pl-PL" sz="2400" dirty="0"/>
          </a:p>
        </p:txBody>
      </p:sp>
    </p:spTree>
    <p:extLst>
      <p:ext uri="{BB962C8B-B14F-4D97-AF65-F5344CB8AC3E}">
        <p14:creationId xmlns:p14="http://schemas.microsoft.com/office/powerpoint/2010/main" val="225720688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500"/>
                                        <p:tgtEl>
                                          <p:spTgt spid="3">
                                            <p:txEl>
                                              <p:pRg st="1" end="1"/>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304800" y="1608667"/>
            <a:ext cx="4027763" cy="4491015"/>
          </a:xfrm>
        </p:spPr>
        <p:txBody>
          <a:bodyPr anchor="t">
            <a:normAutofit/>
          </a:bodyPr>
          <a:lstStyle/>
          <a:p>
            <a:pPr lvl="0" algn="r"/>
            <a:r>
              <a:rPr lang="en-US" sz="3200" b="1">
                <a:solidFill>
                  <a:srgbClr val="FFFFFF"/>
                </a:solidFill>
                <a:latin typeface="Helvetica" charset="0"/>
                <a:ea typeface="Helvetica" charset="0"/>
                <a:cs typeface="Helvetica" charset="0"/>
              </a:rPr>
              <a:t>2. What are the main objectives and aims of the Guide?</a:t>
            </a:r>
            <a:r>
              <a:rPr lang="pl-PL" sz="3200" b="1">
                <a:solidFill>
                  <a:srgbClr val="FFFFFF"/>
                </a:solidFill>
                <a:latin typeface="Helvetica" charset="0"/>
                <a:ea typeface="Helvetica" charset="0"/>
                <a:cs typeface="Helvetica" charset="0"/>
              </a:rPr>
              <a:t/>
            </a:r>
            <a:br>
              <a:rPr lang="pl-PL" sz="3200" b="1">
                <a:solidFill>
                  <a:srgbClr val="FFFFFF"/>
                </a:solidFill>
                <a:latin typeface="Helvetica" charset="0"/>
                <a:ea typeface="Helvetica" charset="0"/>
                <a:cs typeface="Helvetica" charset="0"/>
              </a:rPr>
            </a:br>
            <a:endParaRPr lang="pl-PL" sz="3200" b="1">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4976029" y="1608667"/>
            <a:ext cx="6291241" cy="4491015"/>
          </a:xfrm>
        </p:spPr>
        <p:txBody>
          <a:bodyPr>
            <a:normAutofit/>
          </a:bodyPr>
          <a:lstStyle/>
          <a:p>
            <a:pPr lvl="1"/>
            <a:r>
              <a:rPr lang="en-US" dirty="0"/>
              <a:t>To identify the most difficult parts of the IQAS to be designed and implement; </a:t>
            </a:r>
            <a:endParaRPr lang="pl-PL" dirty="0"/>
          </a:p>
          <a:p>
            <a:pPr lvl="1"/>
            <a:r>
              <a:rPr lang="en-US" dirty="0"/>
              <a:t>To set key questions to be answer for further reflection</a:t>
            </a:r>
            <a:endParaRPr lang="pl-PL" dirty="0"/>
          </a:p>
          <a:p>
            <a:pPr lvl="1"/>
            <a:r>
              <a:rPr lang="en-US" dirty="0"/>
              <a:t>To share experience and disseminate good practices i.e. to </a:t>
            </a:r>
            <a:r>
              <a:rPr lang="pl-PL" dirty="0" err="1"/>
              <a:t>promote</a:t>
            </a:r>
            <a:r>
              <a:rPr lang="pl-PL" dirty="0"/>
              <a:t> </a:t>
            </a:r>
            <a:r>
              <a:rPr lang="pl-PL" dirty="0" err="1"/>
              <a:t>potential</a:t>
            </a:r>
            <a:r>
              <a:rPr lang="pl-PL" dirty="0"/>
              <a:t> for </a:t>
            </a:r>
            <a:r>
              <a:rPr lang="pl-PL" dirty="0" err="1"/>
              <a:t>institutional-spillover</a:t>
            </a:r>
            <a:r>
              <a:rPr lang="pl-PL" dirty="0"/>
              <a:t> </a:t>
            </a:r>
          </a:p>
          <a:p>
            <a:endParaRPr lang="pl-PL" sz="2400" dirty="0"/>
          </a:p>
        </p:txBody>
      </p:sp>
    </p:spTree>
    <p:extLst>
      <p:ext uri="{BB962C8B-B14F-4D97-AF65-F5344CB8AC3E}">
        <p14:creationId xmlns:p14="http://schemas.microsoft.com/office/powerpoint/2010/main" val="200185652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500"/>
                                        <p:tgtEl>
                                          <p:spTgt spid="3">
                                            <p:txEl>
                                              <p:pRg st="1" end="1"/>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508000" y="1608667"/>
            <a:ext cx="3824563" cy="4491015"/>
          </a:xfrm>
        </p:spPr>
        <p:txBody>
          <a:bodyPr anchor="t">
            <a:normAutofit/>
          </a:bodyPr>
          <a:lstStyle/>
          <a:p>
            <a:pPr lvl="0" algn="r"/>
            <a:r>
              <a:rPr lang="en-US" sz="3200" b="1" dirty="0">
                <a:solidFill>
                  <a:srgbClr val="FFFFFF"/>
                </a:solidFill>
                <a:latin typeface="Helvetica" charset="0"/>
                <a:ea typeface="Helvetica" charset="0"/>
                <a:cs typeface="Helvetica" charset="0"/>
              </a:rPr>
              <a:t>3. What is the conceptual framework of this Guide? </a:t>
            </a:r>
            <a:endParaRPr lang="pl-PL" sz="32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4976029" y="1608667"/>
            <a:ext cx="6291241" cy="4491015"/>
          </a:xfrm>
        </p:spPr>
        <p:txBody>
          <a:bodyPr>
            <a:normAutofit/>
          </a:bodyPr>
          <a:lstStyle/>
          <a:p>
            <a:pPr lvl="1"/>
            <a:r>
              <a:rPr lang="en-US" dirty="0" smtClean="0"/>
              <a:t>ESG</a:t>
            </a:r>
          </a:p>
          <a:p>
            <a:pPr lvl="1"/>
            <a:r>
              <a:rPr lang="en-US" dirty="0" smtClean="0"/>
              <a:t>What </a:t>
            </a:r>
            <a:r>
              <a:rPr lang="en-US" dirty="0"/>
              <a:t>constitutes the core IQAS, independent of external forces?</a:t>
            </a:r>
          </a:p>
          <a:p>
            <a:pPr lvl="1"/>
            <a:r>
              <a:rPr lang="en-US" dirty="0"/>
              <a:t>How important are the internal and external factors in the designing and development of the IQAS? </a:t>
            </a:r>
            <a:endParaRPr lang="en-US" dirty="0" smtClean="0"/>
          </a:p>
          <a:p>
            <a:pPr lvl="1"/>
            <a:r>
              <a:rPr lang="en-US" dirty="0" smtClean="0"/>
              <a:t>How to define link between academic QA and employability of graduates?</a:t>
            </a:r>
            <a:endParaRPr lang="pl-PL" dirty="0"/>
          </a:p>
          <a:p>
            <a:pPr lvl="1"/>
            <a:r>
              <a:rPr lang="en-US" dirty="0"/>
              <a:t>What are the links with the internationalization of </a:t>
            </a:r>
            <a:r>
              <a:rPr lang="en-US" dirty="0" smtClean="0"/>
              <a:t>HE (preparing for international accreditations: global QA frameworks; JP)?</a:t>
            </a:r>
            <a:endParaRPr lang="pl-PL" dirty="0"/>
          </a:p>
          <a:p>
            <a:endParaRPr lang="pl-PL" sz="2400" dirty="0"/>
          </a:p>
        </p:txBody>
      </p:sp>
    </p:spTree>
    <p:extLst>
      <p:ext uri="{BB962C8B-B14F-4D97-AF65-F5344CB8AC3E}">
        <p14:creationId xmlns:p14="http://schemas.microsoft.com/office/powerpoint/2010/main" val="206162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500"/>
                                        <p:tgtEl>
                                          <p:spTgt spid="3">
                                            <p:txEl>
                                              <p:pRg st="1" end="1"/>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592667" y="1608667"/>
            <a:ext cx="3739896" cy="4491015"/>
          </a:xfrm>
        </p:spPr>
        <p:txBody>
          <a:bodyPr anchor="t">
            <a:normAutofit/>
          </a:bodyPr>
          <a:lstStyle/>
          <a:p>
            <a:pPr lvl="0" algn="r"/>
            <a:r>
              <a:rPr lang="en-US" sz="3200" b="1" dirty="0">
                <a:solidFill>
                  <a:srgbClr val="FFFFFF"/>
                </a:solidFill>
                <a:latin typeface="Helvetica" charset="0"/>
                <a:ea typeface="Helvetica" charset="0"/>
                <a:cs typeface="Helvetica" charset="0"/>
              </a:rPr>
              <a:t>4. Who may benefit from this guide? </a:t>
            </a: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endParaRPr lang="pl-PL" sz="32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5178552" y="437092"/>
            <a:ext cx="6291241" cy="4491015"/>
          </a:xfrm>
        </p:spPr>
        <p:txBody>
          <a:bodyPr>
            <a:noAutofit/>
          </a:bodyPr>
          <a:lstStyle/>
          <a:p>
            <a:pPr lvl="1"/>
            <a:r>
              <a:rPr lang="en-US" dirty="0"/>
              <a:t>Students and academic staff – raising awareness, engagement and responsibility for quality of learning and teaching; </a:t>
            </a:r>
            <a:endParaRPr lang="en-US" dirty="0" smtClean="0"/>
          </a:p>
          <a:p>
            <a:pPr lvl="1"/>
            <a:r>
              <a:rPr lang="en-US" dirty="0" smtClean="0"/>
              <a:t>University </a:t>
            </a:r>
            <a:r>
              <a:rPr lang="en-US" dirty="0"/>
              <a:t>managers and quality assurance officers - foster continuous improvement of the quality of education; emphasizes of what systematic actions are needed to provide adequate confidence in IQAS; </a:t>
            </a:r>
            <a:endParaRPr lang="pl-PL" dirty="0"/>
          </a:p>
          <a:p>
            <a:pPr lvl="1"/>
            <a:r>
              <a:rPr lang="en-US" dirty="0"/>
              <a:t>Quality assurance agencies - background for building </a:t>
            </a:r>
            <a:r>
              <a:rPr lang="en-US" dirty="0" smtClean="0"/>
              <a:t>trust, confidence and partnership </a:t>
            </a:r>
            <a:r>
              <a:rPr lang="en-US" dirty="0"/>
              <a:t>between QAA and HEIs</a:t>
            </a:r>
            <a:r>
              <a:rPr lang="en-US" dirty="0" smtClean="0"/>
              <a:t>; </a:t>
            </a:r>
            <a:r>
              <a:rPr lang="en-US" dirty="0" smtClean="0">
                <a:solidFill>
                  <a:srgbClr val="FFC000"/>
                </a:solidFill>
              </a:rPr>
              <a:t>PKA</a:t>
            </a:r>
            <a:r>
              <a:rPr lang="is-IS" dirty="0" smtClean="0">
                <a:solidFill>
                  <a:srgbClr val="FFC000"/>
                </a:solidFill>
              </a:rPr>
              <a:t>?</a:t>
            </a:r>
            <a:endParaRPr lang="pl-PL" dirty="0">
              <a:solidFill>
                <a:srgbClr val="FFC000"/>
              </a:solidFill>
            </a:endParaRPr>
          </a:p>
          <a:p>
            <a:pPr lvl="1"/>
            <a:r>
              <a:rPr lang="en-US" dirty="0"/>
              <a:t>Assessors involved in EQA - what is important in assessing IQAS, how to approach the dilemmas/conflicts between prescribed standards compliance and innovative practices in IQAS</a:t>
            </a:r>
            <a:r>
              <a:rPr lang="en-US" dirty="0" smtClean="0"/>
              <a:t>;</a:t>
            </a:r>
          </a:p>
          <a:p>
            <a:pPr lvl="1"/>
            <a:r>
              <a:rPr lang="en-US" dirty="0" smtClean="0"/>
              <a:t>MNSW – Minister’s bedtime reading for </a:t>
            </a:r>
            <a:r>
              <a:rPr lang="en-US" i="1" dirty="0" smtClean="0">
                <a:solidFill>
                  <a:srgbClr val="FFFF00"/>
                </a:solidFill>
              </a:rPr>
              <a:t>reflective </a:t>
            </a:r>
            <a:r>
              <a:rPr lang="en-US" i="1" dirty="0">
                <a:solidFill>
                  <a:srgbClr val="FFFF00"/>
                </a:solidFill>
              </a:rPr>
              <a:t>enlightenment</a:t>
            </a:r>
            <a:r>
              <a:rPr lang="en-US" dirty="0">
                <a:solidFill>
                  <a:srgbClr val="FFFF00"/>
                </a:solidFill>
              </a:rPr>
              <a:t>?</a:t>
            </a:r>
            <a:endParaRPr lang="pl-PL" dirty="0">
              <a:solidFill>
                <a:srgbClr val="FFFF00"/>
              </a:solidFill>
            </a:endParaRPr>
          </a:p>
          <a:p>
            <a:endParaRPr lang="pl-PL" sz="2400" dirty="0"/>
          </a:p>
        </p:txBody>
      </p:sp>
    </p:spTree>
    <p:extLst>
      <p:ext uri="{BB962C8B-B14F-4D97-AF65-F5344CB8AC3E}">
        <p14:creationId xmlns:p14="http://schemas.microsoft.com/office/powerpoint/2010/main" val="286143551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par>
                                <p:cTn id="12" presetID="3" presetClass="entr" presetSubtype="1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500"/>
                                        <p:tgtEl>
                                          <p:spTgt spid="3">
                                            <p:txEl>
                                              <p:pRg st="1" end="1"/>
                                            </p:txEl>
                                          </p:spTgt>
                                        </p:tgtEl>
                                      </p:cBhvr>
                                    </p:animEffect>
                                  </p:childTnLst>
                                </p:cTn>
                              </p:par>
                              <p:par>
                                <p:cTn id="15" presetID="3" presetClass="entr" presetSubtype="1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575733" y="1608667"/>
            <a:ext cx="3756830" cy="4491015"/>
          </a:xfrm>
        </p:spPr>
        <p:txBody>
          <a:bodyPr anchor="t">
            <a:normAutofit/>
          </a:bodyPr>
          <a:lstStyle/>
          <a:p>
            <a:pPr lvl="0" algn="r"/>
            <a:r>
              <a:rPr lang="en-US" sz="3200" b="1" dirty="0">
                <a:solidFill>
                  <a:srgbClr val="FFFFFF"/>
                </a:solidFill>
                <a:latin typeface="Helvetica" charset="0"/>
                <a:ea typeface="Helvetica" charset="0"/>
                <a:cs typeface="Helvetica" charset="0"/>
              </a:rPr>
              <a:t>5. Will the Guide be useful in the </a:t>
            </a:r>
            <a:r>
              <a:rPr lang="en-US" sz="3200" b="1" dirty="0" smtClean="0">
                <a:solidFill>
                  <a:srgbClr val="FFFFFF"/>
                </a:solidFill>
                <a:latin typeface="Helvetica" charset="0"/>
                <a:ea typeface="Helvetica" charset="0"/>
                <a:cs typeface="Helvetica" charset="0"/>
              </a:rPr>
              <a:t>(uncertain) future</a:t>
            </a:r>
            <a:r>
              <a:rPr lang="en-US" sz="3200" b="1" dirty="0">
                <a:solidFill>
                  <a:srgbClr val="FFFFFF"/>
                </a:solidFill>
                <a:latin typeface="Helvetica" charset="0"/>
                <a:ea typeface="Helvetica" charset="0"/>
                <a:cs typeface="Helvetica" charset="0"/>
              </a:rPr>
              <a:t>?</a:t>
            </a: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endParaRPr lang="pl-PL" sz="32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4976029" y="1608667"/>
            <a:ext cx="6291241" cy="4491015"/>
          </a:xfrm>
        </p:spPr>
        <p:txBody>
          <a:bodyPr>
            <a:normAutofit/>
          </a:bodyPr>
          <a:lstStyle/>
          <a:p>
            <a:pPr lvl="1"/>
            <a:r>
              <a:rPr lang="en-US" sz="3200" dirty="0" smtClean="0"/>
              <a:t>Open </a:t>
            </a:r>
            <a:r>
              <a:rPr lang="en-US" sz="3200" dirty="0"/>
              <a:t>source tool</a:t>
            </a:r>
            <a:endParaRPr lang="pl-PL" sz="3200" dirty="0"/>
          </a:p>
          <a:p>
            <a:pPr lvl="1"/>
            <a:r>
              <a:rPr lang="en-GB" sz="3200" dirty="0"/>
              <a:t>The Guide will be reviewed on an annual basis by quality assurance agencies engaged in the project and updated whenever is needed</a:t>
            </a:r>
            <a:endParaRPr lang="pl-PL" sz="3200" dirty="0"/>
          </a:p>
          <a:p>
            <a:pPr algn="ctr"/>
            <a:endParaRPr lang="pl-PL" sz="3200" dirty="0"/>
          </a:p>
        </p:txBody>
      </p:sp>
    </p:spTree>
    <p:extLst>
      <p:ext uri="{BB962C8B-B14F-4D97-AF65-F5344CB8AC3E}">
        <p14:creationId xmlns:p14="http://schemas.microsoft.com/office/powerpoint/2010/main" val="148304153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 name="Tytuł 1"/>
          <p:cNvSpPr>
            <a:spLocks noGrp="1"/>
          </p:cNvSpPr>
          <p:nvPr>
            <p:ph type="title"/>
          </p:nvPr>
        </p:nvSpPr>
        <p:spPr>
          <a:xfrm>
            <a:off x="745067" y="1608667"/>
            <a:ext cx="3587496" cy="4491015"/>
          </a:xfrm>
        </p:spPr>
        <p:txBody>
          <a:bodyPr anchor="t">
            <a:normAutofit/>
          </a:bodyPr>
          <a:lstStyle/>
          <a:p>
            <a:pPr lvl="0" algn="r"/>
            <a:r>
              <a:rPr lang="en-US" sz="3200" b="1" dirty="0">
                <a:solidFill>
                  <a:srgbClr val="FFFFFF"/>
                </a:solidFill>
                <a:latin typeface="Helvetica" charset="0"/>
                <a:ea typeface="Helvetica" charset="0"/>
                <a:cs typeface="Helvetica" charset="0"/>
              </a:rPr>
              <a:t>6. What do we expect from the audience?</a:t>
            </a:r>
            <a:r>
              <a:rPr lang="pl-PL" sz="3200" b="1" dirty="0">
                <a:solidFill>
                  <a:srgbClr val="FFFFFF"/>
                </a:solidFill>
                <a:latin typeface="Helvetica" charset="0"/>
                <a:ea typeface="Helvetica" charset="0"/>
                <a:cs typeface="Helvetica" charset="0"/>
              </a:rPr>
              <a:t/>
            </a:r>
            <a:br>
              <a:rPr lang="pl-PL" sz="3200" b="1" dirty="0">
                <a:solidFill>
                  <a:srgbClr val="FFFFFF"/>
                </a:solidFill>
                <a:latin typeface="Helvetica" charset="0"/>
                <a:ea typeface="Helvetica" charset="0"/>
                <a:cs typeface="Helvetica" charset="0"/>
              </a:rPr>
            </a:br>
            <a:endParaRPr lang="pl-PL" sz="3200" b="1" dirty="0">
              <a:solidFill>
                <a:srgbClr val="FFFFFF"/>
              </a:solidFill>
              <a:latin typeface="Helvetica" charset="0"/>
              <a:ea typeface="Helvetica" charset="0"/>
              <a:cs typeface="Helvetica" charset="0"/>
            </a:endParaRPr>
          </a:p>
        </p:txBody>
      </p:sp>
      <p:sp>
        <p:nvSpPr>
          <p:cNvPr id="3" name="Symbol zastępczy zawartości 2"/>
          <p:cNvSpPr>
            <a:spLocks noGrp="1"/>
          </p:cNvSpPr>
          <p:nvPr>
            <p:ph idx="1"/>
          </p:nvPr>
        </p:nvSpPr>
        <p:spPr>
          <a:xfrm>
            <a:off x="4976029" y="1181101"/>
            <a:ext cx="6606371" cy="5295900"/>
          </a:xfrm>
        </p:spPr>
        <p:txBody>
          <a:bodyPr>
            <a:normAutofit fontScale="92500" lnSpcReduction="20000"/>
          </a:bodyPr>
          <a:lstStyle/>
          <a:p>
            <a:pPr lvl="1"/>
            <a:r>
              <a:rPr lang="en-US" sz="3200" dirty="0"/>
              <a:t>Does the Guide fit the specific needs of the </a:t>
            </a:r>
            <a:r>
              <a:rPr lang="en-US" sz="3200" dirty="0" smtClean="0"/>
              <a:t>Polish HEIs?</a:t>
            </a:r>
          </a:p>
          <a:p>
            <a:pPr lvl="1"/>
            <a:r>
              <a:rPr lang="en-US" sz="3200" dirty="0" smtClean="0"/>
              <a:t>What </a:t>
            </a:r>
            <a:r>
              <a:rPr lang="en-US" sz="3200" dirty="0"/>
              <a:t>should be added, removed or change</a:t>
            </a:r>
            <a:r>
              <a:rPr lang="en-US" sz="3200" dirty="0" smtClean="0"/>
              <a:t>?</a:t>
            </a:r>
          </a:p>
          <a:p>
            <a:pPr lvl="1"/>
            <a:r>
              <a:rPr lang="en-US" sz="2800" dirty="0"/>
              <a:t>Reflect on the trades-offs and possible fields of conflicts between (</a:t>
            </a:r>
            <a:r>
              <a:rPr lang="en-US" sz="2000" dirty="0" err="1"/>
              <a:t>HoF</a:t>
            </a:r>
            <a:r>
              <a:rPr lang="en-US" sz="2000" dirty="0"/>
              <a:t> </a:t>
            </a:r>
            <a:r>
              <a:rPr lang="en-US" sz="2000" dirty="0" err="1"/>
              <a:t>Wittenburg</a:t>
            </a:r>
            <a:r>
              <a:rPr lang="en-US" sz="2000" dirty="0"/>
              <a:t> Institute, accessed 29 December 2016):</a:t>
            </a:r>
          </a:p>
          <a:p>
            <a:pPr lvl="2"/>
            <a:r>
              <a:rPr lang="en-US" sz="2500" dirty="0"/>
              <a:t>academic freedom and stakeholders expectations</a:t>
            </a:r>
          </a:p>
          <a:p>
            <a:pPr lvl="2"/>
            <a:r>
              <a:rPr lang="en-US" sz="2500" dirty="0"/>
              <a:t> theory and practice, </a:t>
            </a:r>
          </a:p>
          <a:p>
            <a:pPr lvl="2"/>
            <a:r>
              <a:rPr lang="en-US" sz="2500" dirty="0"/>
              <a:t>the research and teaching function of higher education institutions,</a:t>
            </a:r>
          </a:p>
          <a:p>
            <a:pPr lvl="2"/>
            <a:r>
              <a:rPr lang="en-US" sz="2500" dirty="0"/>
              <a:t>natural science and the humanities/social sciences, </a:t>
            </a:r>
          </a:p>
          <a:p>
            <a:pPr lvl="2"/>
            <a:r>
              <a:rPr lang="en-US" sz="2500" dirty="0"/>
              <a:t>education and training,</a:t>
            </a:r>
          </a:p>
          <a:p>
            <a:pPr lvl="2"/>
            <a:r>
              <a:rPr lang="en-US" sz="2500" dirty="0"/>
              <a:t>tradition and </a:t>
            </a:r>
            <a:r>
              <a:rPr lang="en-US" sz="2500" dirty="0" smtClean="0"/>
              <a:t>innovation</a:t>
            </a:r>
          </a:p>
          <a:p>
            <a:pPr lvl="2"/>
            <a:endParaRPr lang="en-US" sz="2500" dirty="0" smtClean="0"/>
          </a:p>
          <a:p>
            <a:pPr lvl="2"/>
            <a:endParaRPr lang="en-US" sz="3200" dirty="0" smtClean="0"/>
          </a:p>
          <a:p>
            <a:pPr lvl="1"/>
            <a:endParaRPr lang="en-US" sz="3200" dirty="0" smtClean="0"/>
          </a:p>
          <a:p>
            <a:pPr lvl="1"/>
            <a:endParaRPr lang="en-US" sz="3200" dirty="0"/>
          </a:p>
          <a:p>
            <a:pPr lvl="2"/>
            <a:endParaRPr lang="pl-PL" sz="3200" dirty="0"/>
          </a:p>
          <a:p>
            <a:endParaRPr lang="pl-PL" sz="3200" dirty="0"/>
          </a:p>
        </p:txBody>
      </p:sp>
    </p:spTree>
    <p:extLst>
      <p:ext uri="{BB962C8B-B14F-4D97-AF65-F5344CB8AC3E}">
        <p14:creationId xmlns:p14="http://schemas.microsoft.com/office/powerpoint/2010/main" val="254940599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linds(horizontal)">
                                      <p:cBhvr>
                                        <p:cTn id="14" dur="500"/>
                                        <p:tgtEl>
                                          <p:spTgt spid="3">
                                            <p:txEl>
                                              <p:pRg st="1" end="1"/>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linds(horizontal)">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1083</TotalTime>
  <Words>1601</Words>
  <Application>Microsoft Macintosh PowerPoint</Application>
  <PresentationFormat>Panoramiczny</PresentationFormat>
  <Paragraphs>163</Paragraphs>
  <Slides>20</Slides>
  <Notes>20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20</vt:i4>
      </vt:variant>
    </vt:vector>
  </HeadingPairs>
  <TitlesOfParts>
    <vt:vector size="25" baseType="lpstr">
      <vt:lpstr>Calibri</vt:lpstr>
      <vt:lpstr>Calibri Light</vt:lpstr>
      <vt:lpstr>Helvetica</vt:lpstr>
      <vt:lpstr>Arial</vt:lpstr>
      <vt:lpstr>Motyw pakietu Office</vt:lpstr>
      <vt:lpstr>Guide to IQA - introduction. </vt:lpstr>
      <vt:lpstr>1. Do we really need another guide? if so, how does it differ from the others? what is its added value? </vt:lpstr>
      <vt:lpstr>1. Do we really need another guide? if so, how does it differ from the others? what is its added value? </vt:lpstr>
      <vt:lpstr>2. What are the main objectives and aims of the Guide? </vt:lpstr>
      <vt:lpstr>2. What are the main objectives and aims of the Guide? </vt:lpstr>
      <vt:lpstr>3. What is the conceptual framework of this Guide? </vt:lpstr>
      <vt:lpstr>4. Who may benefit from this guide?  </vt:lpstr>
      <vt:lpstr>5. Will the Guide be useful in the (uncertain) future? </vt:lpstr>
      <vt:lpstr>6. What do we expect from the audience? </vt:lpstr>
      <vt:lpstr>7. ESG 1.1.  Institutions should have a policy for quality assurance that is made public and forms part of their strategic management. Internal stakeholders should develop and implement this policy through appropriate structures and processes, while involving external stakeholders     </vt:lpstr>
      <vt:lpstr>7. ESG 1.1.  Institutions should have a policy for quality assurance that is made public and forms part of their strategic management. Internal stakeholders should develop and implement this policy through appropriate structures and processes, while involving external stakeholders      </vt:lpstr>
      <vt:lpstr>7. ESG 1.10. Institutions should undergo external quality assurance in line with the ESG on a cyclical basis.     </vt:lpstr>
      <vt:lpstr>9. Is Poland’s EQA different? </vt:lpstr>
      <vt:lpstr>9. Is Poland’s EQA different? </vt:lpstr>
      <vt:lpstr>8. ESG 2015  What HEI may expect from PKA? </vt:lpstr>
      <vt:lpstr>9. Does checklist still matter?  </vt:lpstr>
      <vt:lpstr>9. Does checklist still matter?  </vt:lpstr>
      <vt:lpstr>9. Does checklist still matter?  </vt:lpstr>
      <vt:lpstr>What is the future of institutional evaluation in Poland?</vt:lpstr>
      <vt:lpstr>Thank you for your attention!       www.eiqas.com</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Guide</dc:title>
  <dc:creator>Użytkownik Microsoft Office</dc:creator>
  <cp:lastModifiedBy>Użytkownik Microsoft Office</cp:lastModifiedBy>
  <cp:revision>97</cp:revision>
  <cp:lastPrinted>2017-02-08T08:52:08Z</cp:lastPrinted>
  <dcterms:created xsi:type="dcterms:W3CDTF">2016-12-02T13:25:48Z</dcterms:created>
  <dcterms:modified xsi:type="dcterms:W3CDTF">2017-02-08T09:37:23Z</dcterms:modified>
</cp:coreProperties>
</file>