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handoutMasterIdLst>
    <p:handoutMasterId r:id="rId17"/>
  </p:handoutMasterIdLst>
  <p:sldIdLst>
    <p:sldId id="256" r:id="rId2"/>
    <p:sldId id="304" r:id="rId3"/>
    <p:sldId id="308" r:id="rId4"/>
    <p:sldId id="301" r:id="rId5"/>
    <p:sldId id="302" r:id="rId6"/>
    <p:sldId id="299" r:id="rId7"/>
    <p:sldId id="283" r:id="rId8"/>
    <p:sldId id="305" r:id="rId9"/>
    <p:sldId id="267" r:id="rId10"/>
    <p:sldId id="271" r:id="rId11"/>
    <p:sldId id="288" r:id="rId12"/>
    <p:sldId id="295" r:id="rId13"/>
    <p:sldId id="306" r:id="rId14"/>
    <p:sldId id="307" r:id="rId15"/>
    <p:sldId id="277" r:id="rId16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Styl z motywem 2 — ak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1" autoAdjust="0"/>
    <p:restoredTop sz="94932"/>
  </p:normalViewPr>
  <p:slideViewPr>
    <p:cSldViewPr>
      <p:cViewPr varScale="1">
        <p:scale>
          <a:sx n="148" d="100"/>
          <a:sy n="148" d="100"/>
        </p:scale>
        <p:origin x="139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localhost/Users/Markos/Google%20Drive/Dokumenty/Doktorat/staty-p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file://localhost/Users/Markos/Google%20Drive/Dokumenty/Doktorat/staty-p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HD:Users:Markos:Google%20Drive:Dokumenty:HEInnovate:OECD%20Country%20Review:Poland_dat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oleObject" Target="file://localhost/Users/Markos/Google%20Drive/Dokumenty/Doktorat/staty-p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Sheet2!$L$4:$L$5</c:f>
              <c:strCache>
                <c:ptCount val="2"/>
                <c:pt idx="0">
                  <c:v>Public</c:v>
                </c:pt>
                <c:pt idx="1">
                  <c:v>Non-public</c:v>
                </c:pt>
              </c:strCache>
            </c:strRef>
          </c:cat>
          <c:val>
            <c:numRef>
              <c:f>Sheet2!$M$4:$M$5</c:f>
              <c:numCache>
                <c:formatCode>General</c:formatCode>
                <c:ptCount val="2"/>
                <c:pt idx="0">
                  <c:v>132.0</c:v>
                </c:pt>
                <c:pt idx="1">
                  <c:v>302.0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Sheet2!$P$4:$P$5</c:f>
              <c:strCache>
                <c:ptCount val="2"/>
                <c:pt idx="0">
                  <c:v>University type</c:v>
                </c:pt>
                <c:pt idx="1">
                  <c:v>Non-university type</c:v>
                </c:pt>
              </c:strCache>
            </c:strRef>
          </c:cat>
          <c:val>
            <c:numRef>
              <c:f>Sheet2!$Q$4:$Q$5</c:f>
              <c:numCache>
                <c:formatCode>General</c:formatCode>
                <c:ptCount val="2"/>
                <c:pt idx="0">
                  <c:v>118.0</c:v>
                </c:pt>
                <c:pt idx="1">
                  <c:v>316.0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FF66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Arkusz1!$A$1:$A$15</c:f>
              <c:strCache>
                <c:ptCount val="15"/>
                <c:pt idx="0">
                  <c:v>Non-public</c:v>
                </c:pt>
                <c:pt idx="1">
                  <c:v>Public in total</c:v>
                </c:pt>
                <c:pt idx="2">
                  <c:v>Universities of fine arts</c:v>
                </c:pt>
                <c:pt idx="3">
                  <c:v>Universities of economics</c:v>
                </c:pt>
                <c:pt idx="4">
                  <c:v>Medical universities</c:v>
                </c:pt>
                <c:pt idx="5">
                  <c:v>Maritime academies</c:v>
                </c:pt>
                <c:pt idx="6">
                  <c:v>Pedagogical universities</c:v>
                </c:pt>
                <c:pt idx="7">
                  <c:v>Agricultural universities</c:v>
                </c:pt>
                <c:pt idx="8">
                  <c:v>Public service universities</c:v>
                </c:pt>
                <c:pt idx="9">
                  <c:v>Technical universities</c:v>
                </c:pt>
                <c:pt idx="10">
                  <c:v>Teological universities</c:v>
                </c:pt>
                <c:pt idx="11">
                  <c:v>Military universities</c:v>
                </c:pt>
                <c:pt idx="12">
                  <c:v>Physical education academies</c:v>
                </c:pt>
                <c:pt idx="13">
                  <c:v>Vocational education HEIs</c:v>
                </c:pt>
                <c:pt idx="14">
                  <c:v>Universities</c:v>
                </c:pt>
              </c:strCache>
            </c:strRef>
          </c:cat>
          <c:val>
            <c:numRef>
              <c:f>Arkusz1!$B$1:$B$15</c:f>
              <c:numCache>
                <c:formatCode>General</c:formatCode>
                <c:ptCount val="15"/>
                <c:pt idx="0">
                  <c:v>293.0</c:v>
                </c:pt>
                <c:pt idx="1">
                  <c:v>141.0</c:v>
                </c:pt>
                <c:pt idx="2">
                  <c:v>19.0</c:v>
                </c:pt>
                <c:pt idx="3">
                  <c:v>5.0</c:v>
                </c:pt>
                <c:pt idx="4">
                  <c:v>10.0</c:v>
                </c:pt>
                <c:pt idx="5">
                  <c:v>2.0</c:v>
                </c:pt>
                <c:pt idx="6">
                  <c:v>5.0</c:v>
                </c:pt>
                <c:pt idx="7">
                  <c:v>6.0</c:v>
                </c:pt>
                <c:pt idx="8">
                  <c:v>2.0</c:v>
                </c:pt>
                <c:pt idx="9">
                  <c:v>18.0</c:v>
                </c:pt>
                <c:pt idx="10">
                  <c:v>8.0</c:v>
                </c:pt>
                <c:pt idx="11">
                  <c:v>5.0</c:v>
                </c:pt>
                <c:pt idx="12">
                  <c:v>6.0</c:v>
                </c:pt>
                <c:pt idx="13">
                  <c:v>36.0</c:v>
                </c:pt>
                <c:pt idx="14">
                  <c:v>19.0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90902832"/>
        <c:axId val="-2146267552"/>
      </c:barChart>
      <c:catAx>
        <c:axId val="209090283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2146267552"/>
        <c:crosses val="autoZero"/>
        <c:auto val="1"/>
        <c:lblAlgn val="ctr"/>
        <c:lblOffset val="100"/>
        <c:noMultiLvlLbl val="0"/>
      </c:catAx>
      <c:valAx>
        <c:axId val="-2146267552"/>
        <c:scaling>
          <c:orientation val="minMax"/>
          <c:max val="300.0"/>
        </c:scaling>
        <c:delete val="1"/>
        <c:axPos val="b"/>
        <c:numFmt formatCode="General" sourceLinked="1"/>
        <c:majorTickMark val="out"/>
        <c:minorTickMark val="none"/>
        <c:tickLblPos val="nextTo"/>
        <c:crossAx val="20909028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Arkusz4!$B$1</c:f>
              <c:strCache>
                <c:ptCount val="1"/>
                <c:pt idx="0">
                  <c:v>Students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Arkusz4!$A$2:$A$47</c:f>
              <c:numCache>
                <c:formatCode>General</c:formatCode>
                <c:ptCount val="46"/>
                <c:pt idx="0">
                  <c:v>1990.0</c:v>
                </c:pt>
                <c:pt idx="1">
                  <c:v>1991.0</c:v>
                </c:pt>
                <c:pt idx="2">
                  <c:v>1992.0</c:v>
                </c:pt>
                <c:pt idx="3">
                  <c:v>1993.0</c:v>
                </c:pt>
                <c:pt idx="4">
                  <c:v>1994.0</c:v>
                </c:pt>
                <c:pt idx="5">
                  <c:v>1995.0</c:v>
                </c:pt>
                <c:pt idx="6">
                  <c:v>1996.0</c:v>
                </c:pt>
                <c:pt idx="7">
                  <c:v>1997.0</c:v>
                </c:pt>
                <c:pt idx="8">
                  <c:v>1998.0</c:v>
                </c:pt>
                <c:pt idx="9">
                  <c:v>1999.0</c:v>
                </c:pt>
                <c:pt idx="10">
                  <c:v>2000.0</c:v>
                </c:pt>
                <c:pt idx="11">
                  <c:v>2001.0</c:v>
                </c:pt>
                <c:pt idx="12">
                  <c:v>2002.0</c:v>
                </c:pt>
                <c:pt idx="13">
                  <c:v>2003.0</c:v>
                </c:pt>
                <c:pt idx="14">
                  <c:v>2004.0</c:v>
                </c:pt>
                <c:pt idx="15">
                  <c:v>2005.0</c:v>
                </c:pt>
                <c:pt idx="16">
                  <c:v>2006.0</c:v>
                </c:pt>
                <c:pt idx="17">
                  <c:v>2007.0</c:v>
                </c:pt>
                <c:pt idx="18">
                  <c:v>2008.0</c:v>
                </c:pt>
                <c:pt idx="19">
                  <c:v>2009.0</c:v>
                </c:pt>
                <c:pt idx="20">
                  <c:v>2010.0</c:v>
                </c:pt>
                <c:pt idx="21">
                  <c:v>2011.0</c:v>
                </c:pt>
                <c:pt idx="22">
                  <c:v>2012.0</c:v>
                </c:pt>
                <c:pt idx="23">
                  <c:v>2013.0</c:v>
                </c:pt>
                <c:pt idx="24">
                  <c:v>2014.0</c:v>
                </c:pt>
                <c:pt idx="25">
                  <c:v>2015.0</c:v>
                </c:pt>
                <c:pt idx="26">
                  <c:v>2016.0</c:v>
                </c:pt>
                <c:pt idx="27">
                  <c:v>2017.0</c:v>
                </c:pt>
                <c:pt idx="28">
                  <c:v>2018.0</c:v>
                </c:pt>
                <c:pt idx="29">
                  <c:v>2019.0</c:v>
                </c:pt>
                <c:pt idx="30">
                  <c:v>2020.0</c:v>
                </c:pt>
                <c:pt idx="31">
                  <c:v>2021.0</c:v>
                </c:pt>
                <c:pt idx="32">
                  <c:v>2022.0</c:v>
                </c:pt>
                <c:pt idx="33">
                  <c:v>2023.0</c:v>
                </c:pt>
                <c:pt idx="34">
                  <c:v>2024.0</c:v>
                </c:pt>
                <c:pt idx="35">
                  <c:v>2025.0</c:v>
                </c:pt>
                <c:pt idx="36">
                  <c:v>2026.0</c:v>
                </c:pt>
                <c:pt idx="37">
                  <c:v>2027.0</c:v>
                </c:pt>
                <c:pt idx="38">
                  <c:v>2028.0</c:v>
                </c:pt>
                <c:pt idx="39">
                  <c:v>2029.0</c:v>
                </c:pt>
                <c:pt idx="40">
                  <c:v>2030.0</c:v>
                </c:pt>
                <c:pt idx="41">
                  <c:v>2031.0</c:v>
                </c:pt>
                <c:pt idx="42">
                  <c:v>2032.0</c:v>
                </c:pt>
                <c:pt idx="43">
                  <c:v>2033.0</c:v>
                </c:pt>
                <c:pt idx="44">
                  <c:v>2034.0</c:v>
                </c:pt>
                <c:pt idx="45">
                  <c:v>2035.0</c:v>
                </c:pt>
              </c:numCache>
            </c:numRef>
          </c:cat>
          <c:val>
            <c:numRef>
              <c:f>Arkusz4!$B$2:$B$47</c:f>
              <c:numCache>
                <c:formatCode>General</c:formatCode>
                <c:ptCount val="46"/>
                <c:pt idx="0">
                  <c:v>390409.0</c:v>
                </c:pt>
                <c:pt idx="1">
                  <c:v>414609.0</c:v>
                </c:pt>
                <c:pt idx="2">
                  <c:v>481273.0</c:v>
                </c:pt>
                <c:pt idx="3">
                  <c:v>568702.0</c:v>
                </c:pt>
                <c:pt idx="4">
                  <c:v>666712.0</c:v>
                </c:pt>
                <c:pt idx="5">
                  <c:v>779907.0</c:v>
                </c:pt>
                <c:pt idx="6">
                  <c:v>917939.0</c:v>
                </c:pt>
                <c:pt idx="7">
                  <c:v>1.082657E6</c:v>
                </c:pt>
                <c:pt idx="8">
                  <c:v>1.265347E6</c:v>
                </c:pt>
                <c:pt idx="9">
                  <c:v>1.421277E6</c:v>
                </c:pt>
                <c:pt idx="10">
                  <c:v>1.584804E6</c:v>
                </c:pt>
                <c:pt idx="11">
                  <c:v>1.718747E6</c:v>
                </c:pt>
                <c:pt idx="12">
                  <c:v>1.800548E6</c:v>
                </c:pt>
                <c:pt idx="13">
                  <c:v>1.85868E6</c:v>
                </c:pt>
                <c:pt idx="14">
                  <c:v>1.930917E6</c:v>
                </c:pt>
                <c:pt idx="15">
                  <c:v>1.953832E6</c:v>
                </c:pt>
                <c:pt idx="16">
                  <c:v>1.941445E6</c:v>
                </c:pt>
                <c:pt idx="17">
                  <c:v>1.937404E6</c:v>
                </c:pt>
                <c:pt idx="18">
                  <c:v>1.927762E6</c:v>
                </c:pt>
                <c:pt idx="19">
                  <c:v>1.900014E6</c:v>
                </c:pt>
                <c:pt idx="20">
                  <c:v>1.841251E6</c:v>
                </c:pt>
                <c:pt idx="21">
                  <c:v>1.76406E6</c:v>
                </c:pt>
                <c:pt idx="22">
                  <c:v>1.674E6</c:v>
                </c:pt>
                <c:pt idx="23">
                  <c:v>1.613E6</c:v>
                </c:pt>
                <c:pt idx="24">
                  <c:v>1.556E6</c:v>
                </c:pt>
                <c:pt idx="25">
                  <c:v>1.502E6</c:v>
                </c:pt>
                <c:pt idx="26">
                  <c:v>1.451E6</c:v>
                </c:pt>
                <c:pt idx="27">
                  <c:v>1.406E6</c:v>
                </c:pt>
                <c:pt idx="28">
                  <c:v>1.364E6</c:v>
                </c:pt>
                <c:pt idx="29">
                  <c:v>1.332E6</c:v>
                </c:pt>
                <c:pt idx="30">
                  <c:v>1.305E6</c:v>
                </c:pt>
                <c:pt idx="31">
                  <c:v>1.279E6</c:v>
                </c:pt>
                <c:pt idx="32">
                  <c:v>1.262E6</c:v>
                </c:pt>
                <c:pt idx="33">
                  <c:v>1.254E6</c:v>
                </c:pt>
                <c:pt idx="34">
                  <c:v>1.254E6</c:v>
                </c:pt>
                <c:pt idx="35">
                  <c:v>1.265E6</c:v>
                </c:pt>
                <c:pt idx="36">
                  <c:v>1.287E6</c:v>
                </c:pt>
                <c:pt idx="37">
                  <c:v>1.317E6</c:v>
                </c:pt>
                <c:pt idx="38">
                  <c:v>1.349E6</c:v>
                </c:pt>
                <c:pt idx="39">
                  <c:v>1.381E6</c:v>
                </c:pt>
                <c:pt idx="40">
                  <c:v>1.411E6</c:v>
                </c:pt>
                <c:pt idx="41">
                  <c:v>1.436E6</c:v>
                </c:pt>
                <c:pt idx="42">
                  <c:v>1.456E6</c:v>
                </c:pt>
                <c:pt idx="43">
                  <c:v>1.471E6</c:v>
                </c:pt>
                <c:pt idx="44">
                  <c:v>1.481E6</c:v>
                </c:pt>
                <c:pt idx="45">
                  <c:v>1.486E6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91587264"/>
        <c:axId val="-2145621424"/>
      </c:lineChart>
      <c:catAx>
        <c:axId val="2091587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5621424"/>
        <c:crosses val="autoZero"/>
        <c:auto val="1"/>
        <c:lblAlgn val="ctr"/>
        <c:lblOffset val="100"/>
        <c:noMultiLvlLbl val="0"/>
      </c:catAx>
      <c:valAx>
        <c:axId val="-2145621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1587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A08483-1C2E-4B49-8719-8298B9DD0471}" type="doc">
      <dgm:prSet loTypeId="urn:microsoft.com/office/officeart/2005/8/layout/vList6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ED9DC02-CC7A-A04F-879B-C1CD98C252B7}">
      <dgm:prSet phldrT="[Tekst]"/>
      <dgm:spPr/>
      <dgm:t>
        <a:bodyPr/>
        <a:lstStyle/>
        <a:p>
          <a:r>
            <a:rPr lang="en-GB" dirty="0" smtClean="0"/>
            <a:t>Programme assessment</a:t>
          </a:r>
          <a:endParaRPr lang="pl-PL" dirty="0"/>
        </a:p>
      </dgm:t>
    </dgm:pt>
    <dgm:pt modelId="{1AA1EC7F-2880-B84F-A086-DDBCB95487F4}" type="parTrans" cxnId="{8B37F64F-4A04-3F44-A6B8-C75AB5537186}">
      <dgm:prSet/>
      <dgm:spPr/>
      <dgm:t>
        <a:bodyPr/>
        <a:lstStyle/>
        <a:p>
          <a:endParaRPr lang="pl-PL"/>
        </a:p>
      </dgm:t>
    </dgm:pt>
    <dgm:pt modelId="{A4F16045-520F-D74F-AE6A-25CCDF03B2C5}" type="sibTrans" cxnId="{8B37F64F-4A04-3F44-A6B8-C75AB5537186}">
      <dgm:prSet/>
      <dgm:spPr/>
      <dgm:t>
        <a:bodyPr/>
        <a:lstStyle/>
        <a:p>
          <a:endParaRPr lang="pl-PL"/>
        </a:p>
      </dgm:t>
    </dgm:pt>
    <dgm:pt modelId="{1374AD5B-7157-0F4C-B9DA-6E8A35EFDF20}">
      <dgm:prSet phldrT="[Tekst]" custT="1"/>
      <dgm:spPr/>
      <dgm:t>
        <a:bodyPr anchor="ctr"/>
        <a:lstStyle/>
        <a:p>
          <a:pPr>
            <a:lnSpc>
              <a:spcPct val="150000"/>
            </a:lnSpc>
          </a:pPr>
          <a:r>
            <a:rPr lang="pl-PL" sz="2000" dirty="0" err="1" smtClean="0"/>
            <a:t>Quality</a:t>
          </a:r>
          <a:r>
            <a:rPr lang="pl-PL" sz="2000" dirty="0" smtClean="0"/>
            <a:t> of </a:t>
          </a:r>
          <a:r>
            <a:rPr lang="pl-PL" sz="2000" dirty="0" err="1" smtClean="0"/>
            <a:t>education</a:t>
          </a:r>
          <a:endParaRPr lang="pl-PL" sz="2000" dirty="0"/>
        </a:p>
      </dgm:t>
    </dgm:pt>
    <dgm:pt modelId="{76A576AC-34E3-3D40-B33B-0176174CFE35}" type="parTrans" cxnId="{BC3CC858-BF17-754E-8BE5-281113128473}">
      <dgm:prSet/>
      <dgm:spPr/>
      <dgm:t>
        <a:bodyPr/>
        <a:lstStyle/>
        <a:p>
          <a:endParaRPr lang="pl-PL"/>
        </a:p>
      </dgm:t>
    </dgm:pt>
    <dgm:pt modelId="{B5E9653D-2332-CF46-9330-FD9740578B4A}" type="sibTrans" cxnId="{BC3CC858-BF17-754E-8BE5-281113128473}">
      <dgm:prSet/>
      <dgm:spPr/>
      <dgm:t>
        <a:bodyPr/>
        <a:lstStyle/>
        <a:p>
          <a:endParaRPr lang="pl-PL"/>
        </a:p>
      </dgm:t>
    </dgm:pt>
    <dgm:pt modelId="{4F2E22D2-AF38-5448-A964-D1B1A8190CCE}">
      <dgm:prSet phldrT="[Tekst]" custT="1"/>
      <dgm:spPr/>
      <dgm:t>
        <a:bodyPr anchor="ctr"/>
        <a:lstStyle/>
        <a:p>
          <a:pPr>
            <a:lnSpc>
              <a:spcPct val="150000"/>
            </a:lnSpc>
          </a:pPr>
          <a:r>
            <a:rPr lang="pl-PL" sz="2000" dirty="0" err="1" smtClean="0"/>
            <a:t>Legal</a:t>
          </a:r>
          <a:r>
            <a:rPr lang="pl-PL" sz="2000" dirty="0" smtClean="0"/>
            <a:t> </a:t>
          </a:r>
          <a:r>
            <a:rPr lang="pl-PL" sz="2000" dirty="0" err="1" smtClean="0"/>
            <a:t>consequences</a:t>
          </a:r>
          <a:endParaRPr lang="pl-PL" sz="2000" dirty="0"/>
        </a:p>
      </dgm:t>
    </dgm:pt>
    <dgm:pt modelId="{CCED93CD-0B32-B341-B351-B5C04459A061}" type="parTrans" cxnId="{114999FE-1C5D-4A4D-8A9F-9F4CF141D467}">
      <dgm:prSet/>
      <dgm:spPr/>
      <dgm:t>
        <a:bodyPr/>
        <a:lstStyle/>
        <a:p>
          <a:endParaRPr lang="pl-PL"/>
        </a:p>
      </dgm:t>
    </dgm:pt>
    <dgm:pt modelId="{3349CADB-E825-464E-8218-02B39FFF669C}" type="sibTrans" cxnId="{114999FE-1C5D-4A4D-8A9F-9F4CF141D467}">
      <dgm:prSet/>
      <dgm:spPr/>
      <dgm:t>
        <a:bodyPr/>
        <a:lstStyle/>
        <a:p>
          <a:endParaRPr lang="pl-PL"/>
        </a:p>
      </dgm:t>
    </dgm:pt>
    <dgm:pt modelId="{C282A215-A19F-FA42-824F-95F454DEAA74}">
      <dgm:prSet phldrT="[Tekst]"/>
      <dgm:spPr/>
      <dgm:t>
        <a:bodyPr/>
        <a:lstStyle/>
        <a:p>
          <a:r>
            <a:rPr lang="en-GB" dirty="0" smtClean="0"/>
            <a:t>Institutional evaluation</a:t>
          </a:r>
          <a:endParaRPr lang="pl-PL" dirty="0"/>
        </a:p>
      </dgm:t>
    </dgm:pt>
    <dgm:pt modelId="{A18692D1-6DB5-3048-8CA9-B9F070C16A74}" type="parTrans" cxnId="{BC2B8913-6340-8D40-AEF9-8E82D2233906}">
      <dgm:prSet/>
      <dgm:spPr/>
      <dgm:t>
        <a:bodyPr/>
        <a:lstStyle/>
        <a:p>
          <a:endParaRPr lang="pl-PL"/>
        </a:p>
      </dgm:t>
    </dgm:pt>
    <dgm:pt modelId="{6C2E3564-D600-DD4C-8F4E-539F666C1917}" type="sibTrans" cxnId="{BC2B8913-6340-8D40-AEF9-8E82D2233906}">
      <dgm:prSet/>
      <dgm:spPr/>
      <dgm:t>
        <a:bodyPr/>
        <a:lstStyle/>
        <a:p>
          <a:endParaRPr lang="pl-PL"/>
        </a:p>
      </dgm:t>
    </dgm:pt>
    <dgm:pt modelId="{2944C046-E7FC-544B-A311-F28AA1247BC3}">
      <dgm:prSet phldrT="[Tekst]" custT="1"/>
      <dgm:spPr/>
      <dgm:t>
        <a:bodyPr anchor="ctr"/>
        <a:lstStyle/>
        <a:p>
          <a:pPr>
            <a:spcBef>
              <a:spcPts val="600"/>
            </a:spcBef>
            <a:spcAft>
              <a:spcPts val="600"/>
            </a:spcAft>
          </a:pPr>
          <a:r>
            <a:rPr lang="pl-PL" sz="2000" dirty="0" smtClean="0"/>
            <a:t>Strategic and </a:t>
          </a:r>
          <a:r>
            <a:rPr lang="pl-PL" sz="2000" dirty="0" err="1" smtClean="0"/>
            <a:t>quality</a:t>
          </a:r>
          <a:r>
            <a:rPr lang="pl-PL" sz="2000" dirty="0" smtClean="0"/>
            <a:t> management</a:t>
          </a:r>
          <a:endParaRPr lang="pl-PL" sz="2000" dirty="0"/>
        </a:p>
      </dgm:t>
    </dgm:pt>
    <dgm:pt modelId="{E33F2E8E-BED1-FC49-9FE1-FE615230118F}" type="parTrans" cxnId="{C49619C4-E9DA-5041-9411-7AB92D6F72C7}">
      <dgm:prSet/>
      <dgm:spPr/>
      <dgm:t>
        <a:bodyPr/>
        <a:lstStyle/>
        <a:p>
          <a:endParaRPr lang="pl-PL"/>
        </a:p>
      </dgm:t>
    </dgm:pt>
    <dgm:pt modelId="{ED6B49AC-8FA5-3E40-B36B-4FEB70CA39CF}" type="sibTrans" cxnId="{C49619C4-E9DA-5041-9411-7AB92D6F72C7}">
      <dgm:prSet/>
      <dgm:spPr/>
      <dgm:t>
        <a:bodyPr/>
        <a:lstStyle/>
        <a:p>
          <a:endParaRPr lang="pl-PL"/>
        </a:p>
      </dgm:t>
    </dgm:pt>
    <dgm:pt modelId="{AE630AE1-D7CD-7F46-92CE-2D2A6B32EDFE}">
      <dgm:prSet phldrT="[Tekst]" custT="1"/>
      <dgm:spPr/>
      <dgm:t>
        <a:bodyPr anchor="ctr"/>
        <a:lstStyle/>
        <a:p>
          <a:pPr>
            <a:spcBef>
              <a:spcPts val="600"/>
            </a:spcBef>
            <a:spcAft>
              <a:spcPts val="600"/>
            </a:spcAft>
          </a:pPr>
          <a:r>
            <a:rPr lang="pl-PL" sz="2000" dirty="0" smtClean="0"/>
            <a:t>No </a:t>
          </a:r>
          <a:r>
            <a:rPr lang="pl-PL" sz="2000" dirty="0" err="1" smtClean="0"/>
            <a:t>legal</a:t>
          </a:r>
          <a:r>
            <a:rPr lang="pl-PL" sz="2000" dirty="0" smtClean="0"/>
            <a:t> </a:t>
          </a:r>
          <a:r>
            <a:rPr lang="pl-PL" sz="2000" dirty="0" err="1" smtClean="0"/>
            <a:t>consequences</a:t>
          </a:r>
          <a:endParaRPr lang="pl-PL" sz="2000" dirty="0"/>
        </a:p>
      </dgm:t>
    </dgm:pt>
    <dgm:pt modelId="{A9231650-B66E-FE42-8BD7-45D7626BDEA3}" type="parTrans" cxnId="{95200038-C3FE-B84F-9F55-32AE62363934}">
      <dgm:prSet/>
      <dgm:spPr/>
      <dgm:t>
        <a:bodyPr/>
        <a:lstStyle/>
        <a:p>
          <a:endParaRPr lang="pl-PL"/>
        </a:p>
      </dgm:t>
    </dgm:pt>
    <dgm:pt modelId="{838DC602-C8AB-7C41-9B3B-780F1EAE7A89}" type="sibTrans" cxnId="{95200038-C3FE-B84F-9F55-32AE62363934}">
      <dgm:prSet/>
      <dgm:spPr/>
      <dgm:t>
        <a:bodyPr/>
        <a:lstStyle/>
        <a:p>
          <a:endParaRPr lang="pl-PL"/>
        </a:p>
      </dgm:t>
    </dgm:pt>
    <dgm:pt modelId="{EE167FBA-D477-8F4E-B9C1-9BAE02932A31}">
      <dgm:prSet phldrT="[Tekst]" custT="1"/>
      <dgm:spPr/>
      <dgm:t>
        <a:bodyPr anchor="ctr"/>
        <a:lstStyle/>
        <a:p>
          <a:pPr>
            <a:spcBef>
              <a:spcPts val="600"/>
            </a:spcBef>
            <a:spcAft>
              <a:spcPts val="600"/>
            </a:spcAft>
          </a:pPr>
          <a:r>
            <a:rPr lang="pl-PL" sz="2000" dirty="0" err="1" smtClean="0"/>
            <a:t>Quality</a:t>
          </a:r>
          <a:r>
            <a:rPr lang="pl-PL" sz="2000" dirty="0" smtClean="0"/>
            <a:t> of </a:t>
          </a:r>
          <a:r>
            <a:rPr lang="pl-PL" sz="2000" dirty="0" err="1" smtClean="0"/>
            <a:t>Ph.D</a:t>
          </a:r>
          <a:r>
            <a:rPr lang="pl-PL" sz="2000" dirty="0" smtClean="0"/>
            <a:t>. and </a:t>
          </a:r>
          <a:r>
            <a:rPr lang="pl-PL" sz="2000" dirty="0" err="1" smtClean="0"/>
            <a:t>postgraduate</a:t>
          </a:r>
          <a:r>
            <a:rPr lang="pl-PL" sz="2000" dirty="0" smtClean="0"/>
            <a:t> </a:t>
          </a:r>
          <a:r>
            <a:rPr lang="pl-PL" sz="2000" dirty="0" err="1" smtClean="0"/>
            <a:t>programmes</a:t>
          </a:r>
          <a:r>
            <a:rPr lang="pl-PL" sz="2000" dirty="0" smtClean="0"/>
            <a:t> </a:t>
          </a:r>
          <a:endParaRPr lang="pl-PL" sz="2000" dirty="0"/>
        </a:p>
      </dgm:t>
    </dgm:pt>
    <dgm:pt modelId="{965E094F-01D6-814C-B2CA-90C28FCA9F87}" type="parTrans" cxnId="{A5FE9C8A-40C9-5044-A92E-4F8645F05D4E}">
      <dgm:prSet/>
      <dgm:spPr/>
      <dgm:t>
        <a:bodyPr/>
        <a:lstStyle/>
        <a:p>
          <a:endParaRPr lang="pl-PL"/>
        </a:p>
      </dgm:t>
    </dgm:pt>
    <dgm:pt modelId="{0EC0B04D-24B6-A440-B162-8DAB21C0A595}" type="sibTrans" cxnId="{A5FE9C8A-40C9-5044-A92E-4F8645F05D4E}">
      <dgm:prSet/>
      <dgm:spPr/>
      <dgm:t>
        <a:bodyPr/>
        <a:lstStyle/>
        <a:p>
          <a:endParaRPr lang="pl-PL"/>
        </a:p>
      </dgm:t>
    </dgm:pt>
    <dgm:pt modelId="{F8C12857-3612-B249-B98B-8FAE64E4CC89}">
      <dgm:prSet phldrT="[Tekst]" custT="1"/>
      <dgm:spPr/>
      <dgm:t>
        <a:bodyPr anchor="ctr"/>
        <a:lstStyle/>
        <a:p>
          <a:pPr>
            <a:lnSpc>
              <a:spcPct val="150000"/>
            </a:lnSpc>
          </a:pPr>
          <a:r>
            <a:rPr lang="pl-PL" sz="2000" dirty="0" err="1" smtClean="0"/>
            <a:t>Bachelor</a:t>
          </a:r>
          <a:r>
            <a:rPr lang="pl-PL" sz="2000" dirty="0" smtClean="0"/>
            <a:t> and/</a:t>
          </a:r>
          <a:r>
            <a:rPr lang="pl-PL" sz="2000" dirty="0" err="1" smtClean="0"/>
            <a:t>or</a:t>
          </a:r>
          <a:r>
            <a:rPr lang="pl-PL" sz="2000" dirty="0" smtClean="0"/>
            <a:t> Master </a:t>
          </a:r>
          <a:r>
            <a:rPr lang="pl-PL" sz="2000" dirty="0" err="1" smtClean="0"/>
            <a:t>level</a:t>
          </a:r>
          <a:endParaRPr lang="pl-PL" sz="2000" dirty="0"/>
        </a:p>
      </dgm:t>
    </dgm:pt>
    <dgm:pt modelId="{7FBD685C-B901-E046-BF78-758D5FFA6D77}" type="parTrans" cxnId="{AB1EB4BF-917A-0E4E-9D3B-17C755304A0A}">
      <dgm:prSet/>
      <dgm:spPr/>
      <dgm:t>
        <a:bodyPr/>
        <a:lstStyle/>
        <a:p>
          <a:endParaRPr lang="pl-PL"/>
        </a:p>
      </dgm:t>
    </dgm:pt>
    <dgm:pt modelId="{E460AAC8-2D5D-6B4F-834B-32761DBBE5B2}" type="sibTrans" cxnId="{AB1EB4BF-917A-0E4E-9D3B-17C755304A0A}">
      <dgm:prSet/>
      <dgm:spPr/>
      <dgm:t>
        <a:bodyPr/>
        <a:lstStyle/>
        <a:p>
          <a:endParaRPr lang="pl-PL"/>
        </a:p>
      </dgm:t>
    </dgm:pt>
    <dgm:pt modelId="{971D300B-4AF0-844E-9129-4ADD948D84DD}" type="pres">
      <dgm:prSet presAssocID="{7CA08483-1C2E-4B49-8719-8298B9DD047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9D197ED9-E77C-814D-99C6-9179ABAE2EA7}" type="pres">
      <dgm:prSet presAssocID="{DED9DC02-CC7A-A04F-879B-C1CD98C252B7}" presName="linNode" presStyleCnt="0"/>
      <dgm:spPr/>
    </dgm:pt>
    <dgm:pt modelId="{76BF157D-39E3-5C47-A6E0-5E9169E64A19}" type="pres">
      <dgm:prSet presAssocID="{DED9DC02-CC7A-A04F-879B-C1CD98C252B7}" presName="parentShp" presStyleLbl="node1" presStyleIdx="0" presStyleCnt="2" custScaleX="53306" custScaleY="100381" custLinFactNeighborX="-1893" custLinFactNeighborY="302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412E7F0-21AC-CF4E-9184-D4DCF7AABFFA}" type="pres">
      <dgm:prSet presAssocID="{DED9DC02-CC7A-A04F-879B-C1CD98C252B7}" presName="childShp" presStyleLbl="bgAccFollowNode1" presStyleIdx="0" presStyleCnt="2" custScaleX="117958" custLinFactNeighborX="-2729" custLinFactNeighborY="-26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DF10CCA-C0B1-3F49-950B-EF3A7A273B02}" type="pres">
      <dgm:prSet presAssocID="{A4F16045-520F-D74F-AE6A-25CCDF03B2C5}" presName="spacing" presStyleCnt="0"/>
      <dgm:spPr/>
    </dgm:pt>
    <dgm:pt modelId="{A4DBCF32-9DC1-6946-9E5A-DEC84E75F82E}" type="pres">
      <dgm:prSet presAssocID="{C282A215-A19F-FA42-824F-95F454DEAA74}" presName="linNode" presStyleCnt="0"/>
      <dgm:spPr/>
    </dgm:pt>
    <dgm:pt modelId="{3EAE5D05-D132-3449-A725-130F29DDA928}" type="pres">
      <dgm:prSet presAssocID="{C282A215-A19F-FA42-824F-95F454DEAA74}" presName="parentShp" presStyleLbl="node1" presStyleIdx="1" presStyleCnt="2" custScaleX="53306" custScaleY="100381" custLinFactNeighborX="-1650" custLinFactNeighborY="-189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AA71827-F725-C844-8FC6-54D34372FB56}" type="pres">
      <dgm:prSet presAssocID="{C282A215-A19F-FA42-824F-95F454DEAA74}" presName="childShp" presStyleLbl="bgAccFollowNode1" presStyleIdx="1" presStyleCnt="2" custScaleX="118289" custLinFactNeighborX="-2417" custLinFactNeighborY="101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3803B2F-3674-F14C-98DA-F6FCC823D13F}" type="presOf" srcId="{EE167FBA-D477-8F4E-B9C1-9BAE02932A31}" destId="{4AA71827-F725-C844-8FC6-54D34372FB56}" srcOrd="0" destOrd="1" presId="urn:microsoft.com/office/officeart/2005/8/layout/vList6"/>
    <dgm:cxn modelId="{AB1EB4BF-917A-0E4E-9D3B-17C755304A0A}" srcId="{DED9DC02-CC7A-A04F-879B-C1CD98C252B7}" destId="{F8C12857-3612-B249-B98B-8FAE64E4CC89}" srcOrd="1" destOrd="0" parTransId="{7FBD685C-B901-E046-BF78-758D5FFA6D77}" sibTransId="{E460AAC8-2D5D-6B4F-834B-32761DBBE5B2}"/>
    <dgm:cxn modelId="{BC2B8913-6340-8D40-AEF9-8E82D2233906}" srcId="{7CA08483-1C2E-4B49-8719-8298B9DD0471}" destId="{C282A215-A19F-FA42-824F-95F454DEAA74}" srcOrd="1" destOrd="0" parTransId="{A18692D1-6DB5-3048-8CA9-B9F070C16A74}" sibTransId="{6C2E3564-D600-DD4C-8F4E-539F666C1917}"/>
    <dgm:cxn modelId="{A3608F8D-38B2-914E-A596-9A6204DC0906}" type="presOf" srcId="{4F2E22D2-AF38-5448-A964-D1B1A8190CCE}" destId="{0412E7F0-21AC-CF4E-9184-D4DCF7AABFFA}" srcOrd="0" destOrd="2" presId="urn:microsoft.com/office/officeart/2005/8/layout/vList6"/>
    <dgm:cxn modelId="{B249FBB6-5B83-C04A-953F-AC02DE73204B}" type="presOf" srcId="{1374AD5B-7157-0F4C-B9DA-6E8A35EFDF20}" destId="{0412E7F0-21AC-CF4E-9184-D4DCF7AABFFA}" srcOrd="0" destOrd="0" presId="urn:microsoft.com/office/officeart/2005/8/layout/vList6"/>
    <dgm:cxn modelId="{0203C2C0-832E-7045-BD1A-0E590F5471D9}" type="presOf" srcId="{F8C12857-3612-B249-B98B-8FAE64E4CC89}" destId="{0412E7F0-21AC-CF4E-9184-D4DCF7AABFFA}" srcOrd="0" destOrd="1" presId="urn:microsoft.com/office/officeart/2005/8/layout/vList6"/>
    <dgm:cxn modelId="{BC3CC858-BF17-754E-8BE5-281113128473}" srcId="{DED9DC02-CC7A-A04F-879B-C1CD98C252B7}" destId="{1374AD5B-7157-0F4C-B9DA-6E8A35EFDF20}" srcOrd="0" destOrd="0" parTransId="{76A576AC-34E3-3D40-B33B-0176174CFE35}" sibTransId="{B5E9653D-2332-CF46-9330-FD9740578B4A}"/>
    <dgm:cxn modelId="{114999FE-1C5D-4A4D-8A9F-9F4CF141D467}" srcId="{DED9DC02-CC7A-A04F-879B-C1CD98C252B7}" destId="{4F2E22D2-AF38-5448-A964-D1B1A8190CCE}" srcOrd="2" destOrd="0" parTransId="{CCED93CD-0B32-B341-B351-B5C04459A061}" sibTransId="{3349CADB-E825-464E-8218-02B39FFF669C}"/>
    <dgm:cxn modelId="{074F377E-D21C-D144-AB49-3C6620975DF4}" type="presOf" srcId="{DED9DC02-CC7A-A04F-879B-C1CD98C252B7}" destId="{76BF157D-39E3-5C47-A6E0-5E9169E64A19}" srcOrd="0" destOrd="0" presId="urn:microsoft.com/office/officeart/2005/8/layout/vList6"/>
    <dgm:cxn modelId="{A7F4114A-047D-0D41-ABDD-5866E89FFFC7}" type="presOf" srcId="{7CA08483-1C2E-4B49-8719-8298B9DD0471}" destId="{971D300B-4AF0-844E-9129-4ADD948D84DD}" srcOrd="0" destOrd="0" presId="urn:microsoft.com/office/officeart/2005/8/layout/vList6"/>
    <dgm:cxn modelId="{95200038-C3FE-B84F-9F55-32AE62363934}" srcId="{C282A215-A19F-FA42-824F-95F454DEAA74}" destId="{AE630AE1-D7CD-7F46-92CE-2D2A6B32EDFE}" srcOrd="2" destOrd="0" parTransId="{A9231650-B66E-FE42-8BD7-45D7626BDEA3}" sibTransId="{838DC602-C8AB-7C41-9B3B-780F1EAE7A89}"/>
    <dgm:cxn modelId="{8B37F64F-4A04-3F44-A6B8-C75AB5537186}" srcId="{7CA08483-1C2E-4B49-8719-8298B9DD0471}" destId="{DED9DC02-CC7A-A04F-879B-C1CD98C252B7}" srcOrd="0" destOrd="0" parTransId="{1AA1EC7F-2880-B84F-A086-DDBCB95487F4}" sibTransId="{A4F16045-520F-D74F-AE6A-25CCDF03B2C5}"/>
    <dgm:cxn modelId="{57A644A0-A6DE-EA4C-95C8-68C6B5254BAB}" type="presOf" srcId="{AE630AE1-D7CD-7F46-92CE-2D2A6B32EDFE}" destId="{4AA71827-F725-C844-8FC6-54D34372FB56}" srcOrd="0" destOrd="2" presId="urn:microsoft.com/office/officeart/2005/8/layout/vList6"/>
    <dgm:cxn modelId="{FE8BA1C8-17F3-A949-9246-9B7D3844F97C}" type="presOf" srcId="{2944C046-E7FC-544B-A311-F28AA1247BC3}" destId="{4AA71827-F725-C844-8FC6-54D34372FB56}" srcOrd="0" destOrd="0" presId="urn:microsoft.com/office/officeart/2005/8/layout/vList6"/>
    <dgm:cxn modelId="{3CAA5027-7569-B847-982C-D54D240789C9}" type="presOf" srcId="{C282A215-A19F-FA42-824F-95F454DEAA74}" destId="{3EAE5D05-D132-3449-A725-130F29DDA928}" srcOrd="0" destOrd="0" presId="urn:microsoft.com/office/officeart/2005/8/layout/vList6"/>
    <dgm:cxn modelId="{A5FE9C8A-40C9-5044-A92E-4F8645F05D4E}" srcId="{C282A215-A19F-FA42-824F-95F454DEAA74}" destId="{EE167FBA-D477-8F4E-B9C1-9BAE02932A31}" srcOrd="1" destOrd="0" parTransId="{965E094F-01D6-814C-B2CA-90C28FCA9F87}" sibTransId="{0EC0B04D-24B6-A440-B162-8DAB21C0A595}"/>
    <dgm:cxn modelId="{C49619C4-E9DA-5041-9411-7AB92D6F72C7}" srcId="{C282A215-A19F-FA42-824F-95F454DEAA74}" destId="{2944C046-E7FC-544B-A311-F28AA1247BC3}" srcOrd="0" destOrd="0" parTransId="{E33F2E8E-BED1-FC49-9FE1-FE615230118F}" sibTransId="{ED6B49AC-8FA5-3E40-B36B-4FEB70CA39CF}"/>
    <dgm:cxn modelId="{F9D62052-7D71-594A-A04B-753C1B1E9622}" type="presParOf" srcId="{971D300B-4AF0-844E-9129-4ADD948D84DD}" destId="{9D197ED9-E77C-814D-99C6-9179ABAE2EA7}" srcOrd="0" destOrd="0" presId="urn:microsoft.com/office/officeart/2005/8/layout/vList6"/>
    <dgm:cxn modelId="{5CEE0A30-A723-7341-9F88-5511C0709ABC}" type="presParOf" srcId="{9D197ED9-E77C-814D-99C6-9179ABAE2EA7}" destId="{76BF157D-39E3-5C47-A6E0-5E9169E64A19}" srcOrd="0" destOrd="0" presId="urn:microsoft.com/office/officeart/2005/8/layout/vList6"/>
    <dgm:cxn modelId="{8230D23A-F5D4-ED4D-8749-E5C5A9384E23}" type="presParOf" srcId="{9D197ED9-E77C-814D-99C6-9179ABAE2EA7}" destId="{0412E7F0-21AC-CF4E-9184-D4DCF7AABFFA}" srcOrd="1" destOrd="0" presId="urn:microsoft.com/office/officeart/2005/8/layout/vList6"/>
    <dgm:cxn modelId="{42DEB67A-E881-7448-A1D7-6FA0298DA302}" type="presParOf" srcId="{971D300B-4AF0-844E-9129-4ADD948D84DD}" destId="{2DF10CCA-C0B1-3F49-950B-EF3A7A273B02}" srcOrd="1" destOrd="0" presId="urn:microsoft.com/office/officeart/2005/8/layout/vList6"/>
    <dgm:cxn modelId="{30B9DAF3-C1A0-A44B-91BC-8FD79664E330}" type="presParOf" srcId="{971D300B-4AF0-844E-9129-4ADD948D84DD}" destId="{A4DBCF32-9DC1-6946-9E5A-DEC84E75F82E}" srcOrd="2" destOrd="0" presId="urn:microsoft.com/office/officeart/2005/8/layout/vList6"/>
    <dgm:cxn modelId="{828AC495-8595-B246-8A2F-3058966A8858}" type="presParOf" srcId="{A4DBCF32-9DC1-6946-9E5A-DEC84E75F82E}" destId="{3EAE5D05-D132-3449-A725-130F29DDA928}" srcOrd="0" destOrd="0" presId="urn:microsoft.com/office/officeart/2005/8/layout/vList6"/>
    <dgm:cxn modelId="{7F6AD453-31CC-494D-A5AD-9E8C1567F2C7}" type="presParOf" srcId="{A4DBCF32-9DC1-6946-9E5A-DEC84E75F82E}" destId="{4AA71827-F725-C844-8FC6-54D34372FB5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12E7F0-21AC-CF4E-9184-D4DCF7AABFFA}">
      <dsp:nvSpPr>
        <dsp:cNvPr id="0" name=""/>
        <dsp:cNvSpPr/>
      </dsp:nvSpPr>
      <dsp:spPr>
        <a:xfrm>
          <a:off x="1744940" y="0"/>
          <a:ext cx="5086402" cy="232155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err="1" smtClean="0"/>
            <a:t>Quality</a:t>
          </a:r>
          <a:r>
            <a:rPr lang="pl-PL" sz="2000" kern="1200" dirty="0" smtClean="0"/>
            <a:t> of </a:t>
          </a:r>
          <a:r>
            <a:rPr lang="pl-PL" sz="2000" kern="1200" dirty="0" err="1" smtClean="0"/>
            <a:t>education</a:t>
          </a:r>
          <a:endParaRPr lang="pl-PL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err="1" smtClean="0"/>
            <a:t>Bachelor</a:t>
          </a:r>
          <a:r>
            <a:rPr lang="pl-PL" sz="2000" kern="1200" dirty="0" smtClean="0"/>
            <a:t> and/</a:t>
          </a:r>
          <a:r>
            <a:rPr lang="pl-PL" sz="2000" kern="1200" dirty="0" err="1" smtClean="0"/>
            <a:t>or</a:t>
          </a:r>
          <a:r>
            <a:rPr lang="pl-PL" sz="2000" kern="1200" dirty="0" smtClean="0"/>
            <a:t> Master </a:t>
          </a:r>
          <a:r>
            <a:rPr lang="pl-PL" sz="2000" kern="1200" dirty="0" err="1" smtClean="0"/>
            <a:t>level</a:t>
          </a:r>
          <a:endParaRPr lang="pl-PL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err="1" smtClean="0"/>
            <a:t>Legal</a:t>
          </a:r>
          <a:r>
            <a:rPr lang="pl-PL" sz="2000" kern="1200" dirty="0" smtClean="0"/>
            <a:t> </a:t>
          </a:r>
          <a:r>
            <a:rPr lang="pl-PL" sz="2000" kern="1200" dirty="0" err="1" smtClean="0"/>
            <a:t>consequences</a:t>
          </a:r>
          <a:endParaRPr lang="pl-PL" sz="2000" kern="1200" dirty="0"/>
        </a:p>
      </dsp:txBody>
      <dsp:txXfrm>
        <a:off x="1744940" y="290194"/>
        <a:ext cx="4215819" cy="1741166"/>
      </dsp:txXfrm>
    </dsp:sp>
    <dsp:sp modelId="{76BF157D-39E3-5C47-A6E0-5E9169E64A19}">
      <dsp:nvSpPr>
        <dsp:cNvPr id="0" name=""/>
        <dsp:cNvSpPr/>
      </dsp:nvSpPr>
      <dsp:spPr>
        <a:xfrm>
          <a:off x="209378" y="71998"/>
          <a:ext cx="1532385" cy="2330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Programme assessment</a:t>
          </a:r>
          <a:endParaRPr lang="pl-PL" sz="1900" kern="1200" dirty="0"/>
        </a:p>
      </dsp:txBody>
      <dsp:txXfrm>
        <a:off x="284183" y="146803"/>
        <a:ext cx="1382775" cy="2180789"/>
      </dsp:txXfrm>
    </dsp:sp>
    <dsp:sp modelId="{4AA71827-F725-C844-8FC6-54D34372FB56}">
      <dsp:nvSpPr>
        <dsp:cNvPr id="0" name=""/>
        <dsp:cNvSpPr/>
      </dsp:nvSpPr>
      <dsp:spPr>
        <a:xfrm>
          <a:off x="1744961" y="2574989"/>
          <a:ext cx="5105661" cy="232155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pl-PL" sz="2000" kern="1200" dirty="0" smtClean="0"/>
            <a:t>Strategic and </a:t>
          </a:r>
          <a:r>
            <a:rPr lang="pl-PL" sz="2000" kern="1200" dirty="0" err="1" smtClean="0"/>
            <a:t>quality</a:t>
          </a:r>
          <a:r>
            <a:rPr lang="pl-PL" sz="2000" kern="1200" dirty="0" smtClean="0"/>
            <a:t> management</a:t>
          </a:r>
          <a:endParaRPr lang="pl-PL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pl-PL" sz="2000" kern="1200" dirty="0" err="1" smtClean="0"/>
            <a:t>Quality</a:t>
          </a:r>
          <a:r>
            <a:rPr lang="pl-PL" sz="2000" kern="1200" dirty="0" smtClean="0"/>
            <a:t> of </a:t>
          </a:r>
          <a:r>
            <a:rPr lang="pl-PL" sz="2000" kern="1200" dirty="0" err="1" smtClean="0"/>
            <a:t>Ph.D</a:t>
          </a:r>
          <a:r>
            <a:rPr lang="pl-PL" sz="2000" kern="1200" dirty="0" smtClean="0"/>
            <a:t>. and </a:t>
          </a:r>
          <a:r>
            <a:rPr lang="pl-PL" sz="2000" kern="1200" dirty="0" err="1" smtClean="0"/>
            <a:t>postgraduate</a:t>
          </a:r>
          <a:r>
            <a:rPr lang="pl-PL" sz="2000" kern="1200" dirty="0" smtClean="0"/>
            <a:t> </a:t>
          </a:r>
          <a:r>
            <a:rPr lang="pl-PL" sz="2000" kern="1200" dirty="0" err="1" smtClean="0"/>
            <a:t>programmes</a:t>
          </a:r>
          <a:r>
            <a:rPr lang="pl-PL" sz="2000" kern="1200" dirty="0" smtClean="0"/>
            <a:t> </a:t>
          </a:r>
          <a:endParaRPr lang="pl-PL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pl-PL" sz="2000" kern="1200" dirty="0" smtClean="0"/>
            <a:t>No </a:t>
          </a:r>
          <a:r>
            <a:rPr lang="pl-PL" sz="2000" kern="1200" dirty="0" err="1" smtClean="0"/>
            <a:t>legal</a:t>
          </a:r>
          <a:r>
            <a:rPr lang="pl-PL" sz="2000" kern="1200" dirty="0" smtClean="0"/>
            <a:t> </a:t>
          </a:r>
          <a:r>
            <a:rPr lang="pl-PL" sz="2000" kern="1200" dirty="0" err="1" smtClean="0"/>
            <a:t>consequences</a:t>
          </a:r>
          <a:endParaRPr lang="pl-PL" sz="2000" kern="1200" dirty="0"/>
        </a:p>
      </dsp:txBody>
      <dsp:txXfrm>
        <a:off x="1744961" y="2865183"/>
        <a:ext cx="4235078" cy="1741166"/>
      </dsp:txXfrm>
    </dsp:sp>
    <dsp:sp modelId="{3EAE5D05-D132-3449-A725-130F29DDA928}">
      <dsp:nvSpPr>
        <dsp:cNvPr id="0" name=""/>
        <dsp:cNvSpPr/>
      </dsp:nvSpPr>
      <dsp:spPr>
        <a:xfrm>
          <a:off x="209408" y="2520286"/>
          <a:ext cx="1533883" cy="2330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Institutional evaluation</a:t>
          </a:r>
          <a:endParaRPr lang="pl-PL" sz="1900" kern="1200" dirty="0"/>
        </a:p>
      </dsp:txBody>
      <dsp:txXfrm>
        <a:off x="284286" y="2595164"/>
        <a:ext cx="1384127" cy="21806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8106"/>
          </a:xfrm>
          <a:prstGeom prst="rect">
            <a:avLst/>
          </a:prstGeom>
        </p:spPr>
        <p:txBody>
          <a:bodyPr vert="horz" lIns="92985" tIns="46493" rIns="92985" bIns="46493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8106"/>
          </a:xfrm>
          <a:prstGeom prst="rect">
            <a:avLst/>
          </a:prstGeom>
        </p:spPr>
        <p:txBody>
          <a:bodyPr vert="horz" lIns="92985" tIns="46493" rIns="92985" bIns="46493" rtlCol="0"/>
          <a:lstStyle>
            <a:lvl1pPr algn="r">
              <a:defRPr sz="1200"/>
            </a:lvl1pPr>
          </a:lstStyle>
          <a:p>
            <a:fld id="{93F1C66F-047E-4C0C-946D-406EEEAFFE57}" type="datetimeFigureOut">
              <a:rPr lang="pl-PL" smtClean="0"/>
              <a:t>18.01.2016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34"/>
            <a:ext cx="2944958" cy="498105"/>
          </a:xfrm>
          <a:prstGeom prst="rect">
            <a:avLst/>
          </a:prstGeom>
        </p:spPr>
        <p:txBody>
          <a:bodyPr vert="horz" lIns="92985" tIns="46493" rIns="92985" bIns="46493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1098" y="9428534"/>
            <a:ext cx="2944958" cy="498105"/>
          </a:xfrm>
          <a:prstGeom prst="rect">
            <a:avLst/>
          </a:prstGeom>
        </p:spPr>
        <p:txBody>
          <a:bodyPr vert="horz" lIns="92985" tIns="46493" rIns="92985" bIns="46493" rtlCol="0" anchor="b"/>
          <a:lstStyle>
            <a:lvl1pPr algn="r">
              <a:defRPr sz="1200"/>
            </a:lvl1pPr>
          </a:lstStyle>
          <a:p>
            <a:fld id="{711574CC-0493-4B88-B846-2345A1495B5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0254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pl-PL" smtClean="0"/>
              <a:t>Kliknij, aby edyt. styl wz. tyt.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65B64-2304-4275-98A5-A1A019B620AE}" type="datetimeFigureOut">
              <a:rPr lang="pl-PL" smtClean="0"/>
              <a:t>18.01.2016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0420-E74F-4FA0-8E08-A6387B1D6D70}" type="slidenum">
              <a:rPr lang="pl-PL" smtClean="0"/>
              <a:t>‹#›</a:t>
            </a:fld>
            <a:endParaRPr lang="pl-PL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Obraz 8" descr="logo-kontu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372468" y="4404745"/>
            <a:ext cx="771532" cy="2420888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65B64-2304-4275-98A5-A1A019B620AE}" type="datetimeFigureOut">
              <a:rPr lang="pl-PL" smtClean="0"/>
              <a:t>18.01.2016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0420-E74F-4FA0-8E08-A6387B1D6D7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pl-PL" smtClean="0"/>
              <a:t>Kliknij, aby edyt. styl wz. tyt.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65B64-2304-4275-98A5-A1A019B620AE}" type="datetimeFigureOut">
              <a:rPr lang="pl-PL" smtClean="0"/>
              <a:t>18.01.2016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0420-E74F-4FA0-8E08-A6387B1D6D7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ytuł i diagram lub schemat organizacyj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obiektu SmartArt 2"/>
          <p:cNvSpPr>
            <a:spLocks noGrp="1"/>
          </p:cNvSpPr>
          <p:nvPr>
            <p:ph type="dgm" idx="1"/>
          </p:nvPr>
        </p:nvSpPr>
        <p:spPr>
          <a:xfrm>
            <a:off x="566738" y="1752600"/>
            <a:ext cx="8001000" cy="4267200"/>
          </a:xfrm>
        </p:spPr>
        <p:txBody>
          <a:bodyPr>
            <a:normAutofit/>
          </a:bodyPr>
          <a:lstStyle/>
          <a:p>
            <a:pPr lvl="0"/>
            <a:r>
              <a:rPr lang="pl-PL" noProof="0" smtClean="0"/>
              <a:t>Kliknij ikonę, aby dodać grafikę SmartArt</a:t>
            </a:r>
            <a:endParaRPr lang="pl-PL" noProof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79565B64-2304-4275-98A5-A1A019B620AE}" type="datetimeFigureOut">
              <a:rPr lang="pl-PL" smtClean="0"/>
              <a:t>18.01.2016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43FA0420-E74F-4FA0-8E08-A6387B1D6D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4872187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6781800" cy="936104"/>
          </a:xfrm>
          <a:noFill/>
        </p:spPr>
        <p:txBody>
          <a:bodyPr>
            <a:normAutofit/>
          </a:bodyPr>
          <a:lstStyle>
            <a:lvl1pPr>
              <a:defRPr sz="400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  <a:effectLst/>
              </a:defRPr>
            </a:lvl1pPr>
          </a:lstStyle>
          <a:p>
            <a:r>
              <a:rPr lang="pl-PL" dirty="0" smtClean="0"/>
              <a:t>Kliknij, aby </a:t>
            </a:r>
            <a:r>
              <a:rPr lang="pl-PL" dirty="0" err="1" smtClean="0"/>
              <a:t>edyt</a:t>
            </a:r>
            <a:r>
              <a:rPr lang="pl-PL" dirty="0" smtClean="0"/>
              <a:t>. styl wz. tyt.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556792"/>
            <a:ext cx="7543800" cy="4462264"/>
          </a:xfrm>
        </p:spPr>
        <p:txBody>
          <a:bodyPr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65B64-2304-4275-98A5-A1A019B620AE}" type="datetimeFigureOut">
              <a:rPr lang="pl-PL" smtClean="0"/>
              <a:t>18.01.2016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0420-E74F-4FA0-8E08-A6387B1D6D70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pl-PL" smtClean="0"/>
              <a:t>Kliknij, aby edyt. styl wz. tyt.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65B64-2304-4275-98A5-A1A019B620AE}" type="datetimeFigureOut">
              <a:rPr lang="pl-PL" smtClean="0"/>
              <a:t>18.01.2016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0420-E74F-4FA0-8E08-A6387B1D6D70}" type="slidenum">
              <a:rPr lang="pl-PL" smtClean="0"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65B64-2304-4275-98A5-A1A019B620AE}" type="datetimeFigureOut">
              <a:rPr lang="pl-PL" smtClean="0"/>
              <a:t>18.01.2016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0420-E74F-4FA0-8E08-A6387B1D6D7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edyt. styl wz. tyt.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65B64-2304-4275-98A5-A1A019B620AE}" type="datetimeFigureOut">
              <a:rPr lang="pl-PL" smtClean="0"/>
              <a:t>18.01.2016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0420-E74F-4FA0-8E08-A6387B1D6D70}" type="slidenum">
              <a:rPr lang="pl-PL" smtClean="0"/>
              <a:t>‹#›</a:t>
            </a:fld>
            <a:endParaRPr lang="pl-PL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65B64-2304-4275-98A5-A1A019B620AE}" type="datetimeFigureOut">
              <a:rPr lang="pl-PL" smtClean="0"/>
              <a:t>18.01.2016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0420-E74F-4FA0-8E08-A6387B1D6D7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65B64-2304-4275-98A5-A1A019B620AE}" type="datetimeFigureOut">
              <a:rPr lang="pl-PL" smtClean="0"/>
              <a:t>18.01.2016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0420-E74F-4FA0-8E08-A6387B1D6D7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pl-PL" smtClean="0"/>
              <a:t>Kliknij, aby edyt. styl wz. tyt.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65B64-2304-4275-98A5-A1A019B620AE}" type="datetimeFigureOut">
              <a:rPr lang="pl-PL" smtClean="0"/>
              <a:t>18.01.2016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0420-E74F-4FA0-8E08-A6387B1D6D70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pl-PL" smtClean="0"/>
              <a:t>Kliknij, aby edyt. styl wz. tyt.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Przeciągnij obraz na symbol zastępczy lub kliknij ikonę, aby go dodać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65B64-2304-4275-98A5-A1A019B620AE}" type="datetimeFigureOut">
              <a:rPr lang="pl-PL" smtClean="0"/>
              <a:t>18.01.2016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0420-E74F-4FA0-8E08-A6387B1D6D7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l-PL" smtClean="0"/>
              <a:t>Kliknij, aby edyt. styl wz. tyt.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9565B64-2304-4275-98A5-A1A019B620AE}" type="datetimeFigureOut">
              <a:rPr lang="pl-PL" smtClean="0"/>
              <a:t>18.01.2016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3FA0420-E74F-4FA0-8E08-A6387B1D6D70}" type="slidenum">
              <a:rPr lang="pl-PL" smtClean="0"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Obraz 9" descr="logo-kontur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8682187" y="5404715"/>
            <a:ext cx="461813" cy="144906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</p:sldLayoutIdLst>
  <p:transition spd="slow">
    <p:fade thruBlk="1"/>
  </p:transition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4400" dirty="0" err="1" smtClean="0"/>
              <a:t>Polish</a:t>
            </a:r>
            <a:r>
              <a:rPr lang="pl-PL" sz="4400" dirty="0" smtClean="0"/>
              <a:t> </a:t>
            </a:r>
            <a:r>
              <a:rPr lang="pl-PL" sz="4400" dirty="0" err="1" smtClean="0"/>
              <a:t>Accreditatio</a:t>
            </a:r>
            <a:r>
              <a:rPr lang="pl-PL" sz="4400" dirty="0" err="1"/>
              <a:t>n</a:t>
            </a:r>
            <a:r>
              <a:rPr lang="pl-PL" sz="4400" dirty="0" smtClean="0"/>
              <a:t> </a:t>
            </a:r>
            <a:r>
              <a:rPr lang="pl-PL" sz="4400" dirty="0" err="1" smtClean="0"/>
              <a:t>Committee</a:t>
            </a:r>
            <a:r>
              <a:rPr lang="pl-PL" sz="4400" dirty="0"/>
              <a:t>	</a:t>
            </a:r>
            <a:endParaRPr lang="pl-PL" sz="7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		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1428748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1340768"/>
            <a:ext cx="7776864" cy="4896544"/>
          </a:xfrm>
        </p:spPr>
        <p:txBody>
          <a:bodyPr anchor="ctr">
            <a:normAutofit/>
          </a:bodyPr>
          <a:lstStyle/>
          <a:p>
            <a:pPr marL="0" indent="0" algn="just">
              <a:spcBef>
                <a:spcPts val="1680"/>
              </a:spcBef>
              <a:spcAft>
                <a:spcPts val="600"/>
              </a:spcAft>
              <a:buNone/>
            </a:pPr>
            <a:r>
              <a:rPr lang="en-US" b="1" dirty="0" smtClean="0"/>
              <a:t>Outstanding</a:t>
            </a:r>
            <a:r>
              <a:rPr lang="en-US" dirty="0"/>
              <a:t> </a:t>
            </a:r>
            <a:r>
              <a:rPr lang="en-US" dirty="0" smtClean="0"/>
              <a:t>(8 years) – </a:t>
            </a:r>
            <a:r>
              <a:rPr lang="en-US" dirty="0"/>
              <a:t>the basic organisational unit of HEI may be awarded </a:t>
            </a:r>
            <a:r>
              <a:rPr lang="en-US" dirty="0" smtClean="0"/>
              <a:t>with additiona</a:t>
            </a:r>
            <a:r>
              <a:rPr lang="en-US" dirty="0"/>
              <a:t>l</a:t>
            </a:r>
            <a:r>
              <a:rPr lang="en-US" dirty="0" smtClean="0"/>
              <a:t> </a:t>
            </a:r>
            <a:r>
              <a:rPr lang="en-US" dirty="0"/>
              <a:t>state budget subsidy (for three </a:t>
            </a:r>
            <a:r>
              <a:rPr lang="en-US" dirty="0" smtClean="0"/>
              <a:t>years);</a:t>
            </a:r>
            <a:endParaRPr lang="en-US" dirty="0"/>
          </a:p>
          <a:p>
            <a:pPr marL="0" indent="0" algn="just">
              <a:spcBef>
                <a:spcPts val="1680"/>
              </a:spcBef>
              <a:spcAft>
                <a:spcPts val="600"/>
              </a:spcAft>
              <a:buNone/>
            </a:pPr>
            <a:r>
              <a:rPr lang="en-US" b="1" dirty="0" smtClean="0"/>
              <a:t>Positive </a:t>
            </a:r>
            <a:r>
              <a:rPr lang="en-US" dirty="0"/>
              <a:t> </a:t>
            </a:r>
            <a:r>
              <a:rPr lang="en-US" dirty="0" smtClean="0"/>
              <a:t>(6 years) - </a:t>
            </a:r>
            <a:r>
              <a:rPr lang="en-US" dirty="0"/>
              <a:t>confirms that given programme or unit meets all </a:t>
            </a:r>
            <a:r>
              <a:rPr lang="en-US" dirty="0" smtClean="0"/>
              <a:t>basic requirements </a:t>
            </a:r>
            <a:r>
              <a:rPr lang="en-US" dirty="0"/>
              <a:t>set by PKA</a:t>
            </a:r>
            <a:r>
              <a:rPr lang="en-US" dirty="0" smtClean="0"/>
              <a:t>;</a:t>
            </a:r>
            <a:endParaRPr lang="en-US" dirty="0"/>
          </a:p>
          <a:p>
            <a:pPr marL="0" indent="0" algn="just">
              <a:spcBef>
                <a:spcPts val="1680"/>
              </a:spcBef>
              <a:spcAft>
                <a:spcPts val="600"/>
              </a:spcAft>
              <a:buNone/>
            </a:pPr>
            <a:r>
              <a:rPr lang="en-US" b="1" dirty="0" smtClean="0"/>
              <a:t>Conditional</a:t>
            </a:r>
            <a:r>
              <a:rPr lang="en-US" dirty="0"/>
              <a:t> </a:t>
            </a:r>
            <a:r>
              <a:rPr lang="en-US" dirty="0" smtClean="0"/>
              <a:t>(1 year) - some </a:t>
            </a:r>
            <a:r>
              <a:rPr lang="en-US" dirty="0"/>
              <a:t>weaknesses </a:t>
            </a:r>
            <a:r>
              <a:rPr lang="en-US" dirty="0" smtClean="0"/>
              <a:t>do </a:t>
            </a:r>
            <a:r>
              <a:rPr lang="en-US" dirty="0"/>
              <a:t>not allow to award positive </a:t>
            </a:r>
            <a:r>
              <a:rPr lang="en-US" dirty="0" smtClean="0"/>
              <a:t>assessment. </a:t>
            </a:r>
          </a:p>
          <a:p>
            <a:pPr marL="0" indent="0" algn="just">
              <a:spcBef>
                <a:spcPts val="1680"/>
              </a:spcBef>
              <a:spcAft>
                <a:spcPts val="600"/>
              </a:spcAft>
              <a:buNone/>
            </a:pPr>
            <a:r>
              <a:rPr lang="en-US" b="1" dirty="0" smtClean="0"/>
              <a:t>Negative</a:t>
            </a:r>
            <a:r>
              <a:rPr lang="en-US" dirty="0"/>
              <a:t> </a:t>
            </a:r>
            <a:r>
              <a:rPr lang="en-US" dirty="0" smtClean="0"/>
              <a:t>– results </a:t>
            </a:r>
            <a:r>
              <a:rPr lang="en-US" dirty="0"/>
              <a:t>in suspending or withdrawal of authorisation to offer </a:t>
            </a:r>
            <a:r>
              <a:rPr lang="en-US" dirty="0" err="1" smtClean="0"/>
              <a:t>programme</a:t>
            </a:r>
            <a:r>
              <a:rPr lang="en-US" dirty="0" smtClean="0"/>
              <a:t>. </a:t>
            </a:r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Assessment scale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392966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886701" cy="648072"/>
          </a:xfrm>
        </p:spPr>
        <p:txBody>
          <a:bodyPr>
            <a:noAutofit/>
          </a:bodyPr>
          <a:lstStyle/>
          <a:p>
            <a:r>
              <a:rPr lang="pl-PL" dirty="0" err="1" smtClean="0"/>
              <a:t>Statistics</a:t>
            </a:r>
            <a:endParaRPr lang="pl-PL" sz="28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0119456"/>
              </p:ext>
            </p:extLst>
          </p:nvPr>
        </p:nvGraphicFramePr>
        <p:xfrm>
          <a:off x="422910" y="1657351"/>
          <a:ext cx="8092442" cy="37261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5667"/>
                <a:gridCol w="1332411"/>
                <a:gridCol w="1319349"/>
                <a:gridCol w="1332803"/>
                <a:gridCol w="1426106"/>
                <a:gridCol w="1426106"/>
              </a:tblGrid>
              <a:tr h="13437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dirty="0" err="1" smtClean="0">
                          <a:effectLst/>
                        </a:rPr>
                        <a:t>Procedure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17245" algn="l"/>
                        </a:tabLst>
                      </a:pPr>
                      <a:r>
                        <a:rPr lang="pl-PL" sz="2000" dirty="0">
                          <a:effectLst/>
                        </a:rPr>
                        <a:t>I </a:t>
                      </a:r>
                      <a:r>
                        <a:rPr lang="pl-PL" sz="2000" dirty="0" smtClean="0">
                          <a:effectLst/>
                        </a:rPr>
                        <a:t>term </a:t>
                      </a:r>
                      <a:r>
                        <a:rPr lang="pl-PL" sz="1800" b="0" dirty="0" smtClean="0">
                          <a:effectLst/>
                        </a:rPr>
                        <a:t>(</a:t>
                      </a:r>
                      <a:r>
                        <a:rPr lang="pl-PL" sz="1800" b="0" dirty="0">
                          <a:effectLst/>
                        </a:rPr>
                        <a:t>2002-2004)</a:t>
                      </a:r>
                      <a:endParaRPr lang="pl-PL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II </a:t>
                      </a:r>
                      <a:r>
                        <a:rPr lang="pl-PL" sz="2000" dirty="0" smtClean="0">
                          <a:effectLst/>
                        </a:rPr>
                        <a:t>term </a:t>
                      </a:r>
                      <a:r>
                        <a:rPr lang="pl-PL" sz="1800" b="0" dirty="0" smtClean="0">
                          <a:effectLst/>
                        </a:rPr>
                        <a:t>(</a:t>
                      </a:r>
                      <a:r>
                        <a:rPr lang="pl-PL" sz="1800" b="0" dirty="0">
                          <a:effectLst/>
                        </a:rPr>
                        <a:t>2005-2007)</a:t>
                      </a:r>
                      <a:endParaRPr lang="pl-PL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effectLst/>
                        </a:rPr>
                        <a:t>III term </a:t>
                      </a:r>
                      <a:r>
                        <a:rPr lang="pl-PL" sz="1800" b="0" dirty="0" smtClean="0">
                          <a:effectLst/>
                        </a:rPr>
                        <a:t>(</a:t>
                      </a:r>
                      <a:r>
                        <a:rPr lang="pl-PL" sz="1800" b="0" dirty="0">
                          <a:effectLst/>
                        </a:rPr>
                        <a:t>2008-2011)</a:t>
                      </a:r>
                      <a:endParaRPr lang="pl-PL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IV </a:t>
                      </a:r>
                      <a:r>
                        <a:rPr lang="pl-PL" sz="2000" dirty="0" smtClean="0">
                          <a:effectLst/>
                        </a:rPr>
                        <a:t>term </a:t>
                      </a:r>
                      <a:r>
                        <a:rPr lang="pl-PL" sz="1800" b="0" dirty="0" smtClean="0">
                          <a:effectLst/>
                        </a:rPr>
                        <a:t>(2012-2014</a:t>
                      </a:r>
                      <a:r>
                        <a:rPr lang="pl-PL" sz="1800" b="0" dirty="0">
                          <a:effectLst/>
                        </a:rPr>
                        <a:t>)</a:t>
                      </a:r>
                      <a:endParaRPr lang="pl-PL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pl-PL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0" dirty="0">
                          <a:effectLst/>
                        </a:rPr>
                        <a:t>(</a:t>
                      </a:r>
                      <a:r>
                        <a:rPr lang="pl-PL" sz="1800" b="0" dirty="0" smtClean="0">
                          <a:effectLst/>
                        </a:rPr>
                        <a:t>2002-2014</a:t>
                      </a:r>
                      <a:r>
                        <a:rPr lang="pl-PL" sz="1800" b="0" dirty="0">
                          <a:effectLst/>
                        </a:rPr>
                        <a:t>)</a:t>
                      </a:r>
                      <a:endParaRPr lang="pl-PL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7941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effectLst/>
                          <a:latin typeface="+mn-lt"/>
                          <a:ea typeface="+mn-ea"/>
                        </a:rPr>
                        <a:t>Ex post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100" dirty="0">
                          <a:effectLst/>
                        </a:rPr>
                        <a:t>981</a:t>
                      </a:r>
                      <a:endParaRPr lang="pl-PL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100" dirty="0">
                          <a:effectLst/>
                        </a:rPr>
                        <a:t>1341</a:t>
                      </a:r>
                      <a:endParaRPr lang="pl-PL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100" dirty="0">
                          <a:effectLst/>
                        </a:rPr>
                        <a:t>2320</a:t>
                      </a:r>
                      <a:endParaRPr lang="pl-PL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kumimoji="0" lang="pl-PL" sz="2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1105</a:t>
                      </a:r>
                    </a:p>
                  </a:txBody>
                  <a:tcPr marL="51435" marR="5143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kumimoji="0" lang="pl-PL" sz="2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5747</a:t>
                      </a:r>
                    </a:p>
                  </a:txBody>
                  <a:tcPr marL="51435" marR="51435" marT="9525" marB="0" anchor="ctr"/>
                </a:tc>
              </a:tr>
              <a:tr h="7941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 </a:t>
                      </a:r>
                      <a:r>
                        <a:rPr lang="pl-PL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ante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100" dirty="0">
                          <a:effectLst/>
                        </a:rPr>
                        <a:t>2078</a:t>
                      </a:r>
                      <a:endParaRPr lang="pl-PL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100">
                          <a:effectLst/>
                        </a:rPr>
                        <a:t>1365</a:t>
                      </a:r>
                      <a:endParaRPr lang="pl-PL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100" dirty="0">
                          <a:effectLst/>
                        </a:rPr>
                        <a:t>1868</a:t>
                      </a:r>
                      <a:endParaRPr lang="pl-PL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kumimoji="0" lang="pl-PL" sz="2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950</a:t>
                      </a:r>
                    </a:p>
                  </a:txBody>
                  <a:tcPr marL="51435" marR="5143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kumimoji="0" lang="pl-PL" sz="2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6261</a:t>
                      </a:r>
                    </a:p>
                  </a:txBody>
                  <a:tcPr marL="51435" marR="51435" marT="9525" marB="0" anchor="ctr"/>
                </a:tc>
              </a:tr>
              <a:tr h="7941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100" b="1" dirty="0">
                          <a:effectLst/>
                        </a:rPr>
                        <a:t>3059</a:t>
                      </a:r>
                      <a:endParaRPr lang="pl-PL" sz="2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100" b="1" dirty="0">
                          <a:effectLst/>
                        </a:rPr>
                        <a:t>2706</a:t>
                      </a:r>
                      <a:endParaRPr lang="pl-PL" sz="2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100" b="1" dirty="0">
                          <a:effectLst/>
                        </a:rPr>
                        <a:t>4188</a:t>
                      </a:r>
                      <a:endParaRPr lang="pl-PL" sz="2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kumimoji="0" lang="pl-PL" sz="2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2055</a:t>
                      </a:r>
                    </a:p>
                  </a:txBody>
                  <a:tcPr marL="51435" marR="5143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kumimoji="0" lang="pl-PL" sz="21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12008</a:t>
                      </a:r>
                    </a:p>
                  </a:txBody>
                  <a:tcPr marL="51435" marR="5143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934007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467600" cy="850106"/>
          </a:xfrm>
        </p:spPr>
        <p:txBody>
          <a:bodyPr/>
          <a:lstStyle/>
          <a:p>
            <a:r>
              <a:rPr lang="pl-PL" dirty="0" smtClean="0"/>
              <a:t>Ex post </a:t>
            </a:r>
            <a:r>
              <a:rPr lang="pl-PL" dirty="0" err="1" smtClean="0"/>
              <a:t>procedures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571226"/>
              </p:ext>
            </p:extLst>
          </p:nvPr>
        </p:nvGraphicFramePr>
        <p:xfrm>
          <a:off x="457201" y="1600200"/>
          <a:ext cx="8147248" cy="37730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3934"/>
                <a:gridCol w="1447634"/>
                <a:gridCol w="1520839"/>
                <a:gridCol w="1657420"/>
                <a:gridCol w="1657421"/>
              </a:tblGrid>
              <a:tr h="701646"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8000"/>
                        <a:buFontTx/>
                        <a:buNone/>
                        <a:tabLst/>
                      </a:pPr>
                      <a:r>
                        <a:rPr kumimoji="0" lang="pl-PL" altLang="pl-PL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Assessment</a:t>
                      </a:r>
                      <a:endParaRPr kumimoji="0" lang="pl-PL" alt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09" marB="45709" horzOverflow="overflow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17245" algn="l"/>
                        </a:tabLst>
                      </a:pPr>
                      <a:r>
                        <a:rPr lang="pl-PL" sz="2000" dirty="0">
                          <a:effectLst/>
                        </a:rPr>
                        <a:t>I </a:t>
                      </a:r>
                      <a:r>
                        <a:rPr lang="pl-PL" sz="2000" dirty="0" smtClean="0">
                          <a:effectLst/>
                        </a:rPr>
                        <a:t>term </a:t>
                      </a:r>
                      <a:r>
                        <a:rPr lang="pl-PL" sz="1800" b="0" dirty="0" smtClean="0">
                          <a:effectLst/>
                        </a:rPr>
                        <a:t>(</a:t>
                      </a:r>
                      <a:r>
                        <a:rPr lang="pl-PL" sz="1800" b="0" dirty="0">
                          <a:effectLst/>
                        </a:rPr>
                        <a:t>2002-2004)</a:t>
                      </a:r>
                      <a:endParaRPr lang="pl-PL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II </a:t>
                      </a:r>
                      <a:r>
                        <a:rPr lang="pl-PL" sz="2000" dirty="0" smtClean="0">
                          <a:effectLst/>
                        </a:rPr>
                        <a:t>term </a:t>
                      </a:r>
                      <a:r>
                        <a:rPr lang="pl-PL" sz="1800" b="0" dirty="0" smtClean="0">
                          <a:effectLst/>
                        </a:rPr>
                        <a:t>(</a:t>
                      </a:r>
                      <a:r>
                        <a:rPr lang="pl-PL" sz="1800" b="0" dirty="0">
                          <a:effectLst/>
                        </a:rPr>
                        <a:t>2005-2007)</a:t>
                      </a:r>
                      <a:endParaRPr lang="pl-PL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effectLst/>
                        </a:rPr>
                        <a:t>III term </a:t>
                      </a:r>
                      <a:r>
                        <a:rPr lang="pl-PL" sz="1800" b="0" dirty="0" smtClean="0">
                          <a:effectLst/>
                        </a:rPr>
                        <a:t>(</a:t>
                      </a:r>
                      <a:r>
                        <a:rPr lang="pl-PL" sz="1800" b="0" dirty="0">
                          <a:effectLst/>
                        </a:rPr>
                        <a:t>2008-2011)</a:t>
                      </a:r>
                      <a:endParaRPr lang="pl-PL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IV </a:t>
                      </a:r>
                      <a:r>
                        <a:rPr lang="pl-PL" sz="2000" dirty="0" smtClean="0">
                          <a:effectLst/>
                        </a:rPr>
                        <a:t>term </a:t>
                      </a:r>
                      <a:r>
                        <a:rPr lang="pl-PL" sz="1800" b="0" dirty="0" smtClean="0">
                          <a:effectLst/>
                        </a:rPr>
                        <a:t>(2012-2014</a:t>
                      </a:r>
                      <a:r>
                        <a:rPr lang="pl-PL" sz="1800" b="0" dirty="0">
                          <a:effectLst/>
                        </a:rPr>
                        <a:t>)</a:t>
                      </a:r>
                      <a:endParaRPr lang="pl-PL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526053"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8000"/>
                        <a:buFontTx/>
                        <a:buNone/>
                        <a:tabLst/>
                      </a:pPr>
                      <a:r>
                        <a:rPr kumimoji="0" lang="pl-PL" altLang="pl-PL" sz="2000" b="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outstanding</a:t>
                      </a:r>
                      <a:endParaRPr kumimoji="0" lang="pl-PL" altLang="pl-P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09" marB="45709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8000"/>
                        <a:buFontTx/>
                        <a:buNone/>
                        <a:tabLst/>
                      </a:pPr>
                      <a:r>
                        <a:rPr kumimoji="0" lang="pl-PL" altLang="pl-PL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09" marB="45709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8000"/>
                        <a:buFontTx/>
                        <a:buNone/>
                        <a:tabLst/>
                      </a:pPr>
                      <a:r>
                        <a:rPr kumimoji="0" lang="pl-PL" altLang="pl-PL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26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09" marB="45709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8000"/>
                        <a:buFontTx/>
                        <a:buNone/>
                        <a:tabLst/>
                      </a:pPr>
                      <a:r>
                        <a:rPr kumimoji="0" lang="pl-PL" altLang="pl-PL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57</a:t>
                      </a: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09" marB="45709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8000"/>
                        <a:buFontTx/>
                        <a:buNone/>
                        <a:tabLst/>
                      </a:pPr>
                      <a:r>
                        <a:rPr kumimoji="0" lang="pl-PL" altLang="pl-PL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44</a:t>
                      </a:r>
                      <a:endParaRPr kumimoji="0" lang="pl-PL" alt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09" marB="45709" anchor="ctr" horzOverflow="overflow"/>
                </a:tc>
              </a:tr>
              <a:tr h="526053"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8000"/>
                        <a:buFontTx/>
                        <a:buNone/>
                        <a:tabLst/>
                      </a:pPr>
                      <a:r>
                        <a:rPr kumimoji="0" lang="pl-PL" altLang="pl-PL" sz="2000" b="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positive</a:t>
                      </a:r>
                      <a:endParaRPr kumimoji="0" lang="pl-PL" altLang="pl-P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09" marB="45709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8000"/>
                        <a:buFontTx/>
                        <a:buNone/>
                        <a:tabLst/>
                      </a:pPr>
                      <a:r>
                        <a:rPr kumimoji="0" lang="pl-PL" altLang="pl-PL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745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09" marB="45709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8000"/>
                        <a:buFontTx/>
                        <a:buNone/>
                        <a:tabLst/>
                      </a:pPr>
                      <a:r>
                        <a:rPr kumimoji="0" lang="pl-PL" altLang="pl-PL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1087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09" marB="45709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8000"/>
                        <a:buFontTx/>
                        <a:buNone/>
                        <a:tabLst/>
                      </a:pPr>
                      <a:r>
                        <a:rPr kumimoji="0" lang="pl-PL" altLang="pl-PL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1873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09" marB="45709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8000"/>
                        <a:buFontTx/>
                        <a:buNone/>
                        <a:tabLst/>
                      </a:pPr>
                      <a:r>
                        <a:rPr kumimoji="0" lang="pl-PL" altLang="pl-PL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722</a:t>
                      </a:r>
                      <a:endParaRPr kumimoji="0" lang="pl-PL" alt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09" marB="45709" anchor="ctr" horzOverflow="overflow"/>
                </a:tc>
              </a:tr>
              <a:tr h="526053"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8000"/>
                        <a:buFontTx/>
                        <a:buNone/>
                        <a:tabLst/>
                      </a:pPr>
                      <a:r>
                        <a:rPr kumimoji="0" lang="pl-PL" altLang="pl-PL" sz="2000" b="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conditional</a:t>
                      </a:r>
                      <a:endParaRPr kumimoji="0" lang="pl-PL" altLang="pl-P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09" marB="45709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8000"/>
                        <a:buFontTx/>
                        <a:buNone/>
                        <a:tabLst/>
                      </a:pPr>
                      <a:r>
                        <a:rPr kumimoji="0" lang="pl-PL" altLang="pl-PL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178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09" marB="45709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8000"/>
                        <a:buFontTx/>
                        <a:buNone/>
                        <a:tabLst/>
                      </a:pPr>
                      <a:r>
                        <a:rPr kumimoji="0" lang="pl-PL" altLang="pl-PL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180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09" marB="45709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8000"/>
                        <a:buFontTx/>
                        <a:buNone/>
                        <a:tabLst/>
                      </a:pPr>
                      <a:r>
                        <a:rPr kumimoji="0" lang="pl-PL" altLang="pl-PL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153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09" marB="45709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8000"/>
                        <a:buFontTx/>
                        <a:buNone/>
                        <a:tabLst/>
                      </a:pPr>
                      <a:r>
                        <a:rPr kumimoji="0" lang="pl-PL" altLang="pl-PL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91</a:t>
                      </a:r>
                      <a:endParaRPr kumimoji="0" lang="pl-PL" alt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09" marB="45709" anchor="ctr" horzOverflow="overflow"/>
                </a:tc>
              </a:tr>
              <a:tr h="526053"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8000"/>
                        <a:buFontTx/>
                        <a:buNone/>
                        <a:tabLst/>
                      </a:pPr>
                      <a:r>
                        <a:rPr kumimoji="0" lang="pl-PL" altLang="pl-PL" sz="2000" b="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negative</a:t>
                      </a:r>
                      <a:endParaRPr kumimoji="0" lang="pl-PL" altLang="pl-P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09" marB="45709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8000"/>
                        <a:buFontTx/>
                        <a:buNone/>
                        <a:tabLst/>
                      </a:pPr>
                      <a:r>
                        <a:rPr kumimoji="0" lang="pl-PL" altLang="pl-PL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38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09" marB="45709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8000"/>
                        <a:buFontTx/>
                        <a:buNone/>
                        <a:tabLst/>
                      </a:pPr>
                      <a:r>
                        <a:rPr kumimoji="0" lang="pl-PL" altLang="pl-PL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48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09" marB="45709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8000"/>
                        <a:buFontTx/>
                        <a:buNone/>
                        <a:tabLst/>
                      </a:pPr>
                      <a:r>
                        <a:rPr kumimoji="0" lang="pl-PL" altLang="pl-PL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71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09" marB="45709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8000"/>
                        <a:buFontTx/>
                        <a:buNone/>
                        <a:tabLst/>
                      </a:pPr>
                      <a:r>
                        <a:rPr kumimoji="0" lang="pl-PL" altLang="pl-PL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31</a:t>
                      </a:r>
                      <a:endParaRPr kumimoji="0" lang="pl-PL" alt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09" marB="45709" anchor="ctr" horzOverflow="overflow"/>
                </a:tc>
              </a:tr>
              <a:tr h="441106"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8000"/>
                        <a:buFontTx/>
                        <a:buNone/>
                        <a:tabLst/>
                      </a:pPr>
                      <a:r>
                        <a:rPr kumimoji="0" lang="pl-PL" altLang="pl-PL" sz="2000" b="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withdrawal</a:t>
                      </a:r>
                      <a:endParaRPr kumimoji="0" lang="pl-PL" altLang="pl-P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09" marB="45709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8000"/>
                        <a:buFontTx/>
                        <a:buNone/>
                        <a:tabLst/>
                      </a:pPr>
                      <a:r>
                        <a:rPr kumimoji="0" lang="pl-PL" altLang="pl-PL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09" marB="45709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8000"/>
                        <a:buFontTx/>
                        <a:buNone/>
                        <a:tabLst/>
                      </a:pPr>
                      <a:r>
                        <a:rPr kumimoji="0" lang="pl-PL" altLang="pl-PL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09" marB="45709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8000"/>
                        <a:buFontTx/>
                        <a:buNone/>
                        <a:tabLst/>
                      </a:pPr>
                      <a:r>
                        <a:rPr kumimoji="0" lang="pl-PL" altLang="pl-PL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166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09" marB="45709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8000"/>
                        <a:buFontTx/>
                        <a:buNone/>
                        <a:tabLst/>
                      </a:pPr>
                      <a:r>
                        <a:rPr kumimoji="0" lang="pl-PL" altLang="pl-PL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217</a:t>
                      </a:r>
                      <a:endParaRPr kumimoji="0" lang="pl-PL" alt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09" marB="45709" anchor="ctr" horzOverflow="overflow"/>
                </a:tc>
              </a:tr>
              <a:tr h="526053"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8000"/>
                        <a:buFontTx/>
                        <a:buNone/>
                        <a:tabLst/>
                      </a:pPr>
                      <a:r>
                        <a:rPr kumimoji="0" lang="pl-PL" altLang="pl-PL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TOTAL</a:t>
                      </a: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09" marB="45709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8000"/>
                        <a:buFontTx/>
                        <a:buNone/>
                        <a:tabLst/>
                      </a:pPr>
                      <a:r>
                        <a:rPr kumimoji="0" lang="pl-PL" altLang="pl-PL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981</a:t>
                      </a:r>
                      <a:endParaRPr kumimoji="0" lang="pl-PL" altLang="pl-PL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09" marB="45709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8000"/>
                        <a:buFontTx/>
                        <a:buNone/>
                        <a:tabLst/>
                      </a:pPr>
                      <a:r>
                        <a:rPr kumimoji="0" lang="pl-PL" altLang="pl-PL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1341</a:t>
                      </a:r>
                      <a:endParaRPr kumimoji="0" lang="pl-PL" alt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09" marB="45709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8000"/>
                        <a:buFontTx/>
                        <a:buNone/>
                        <a:tabLst/>
                      </a:pPr>
                      <a:r>
                        <a:rPr kumimoji="0" lang="pl-PL" altLang="pl-PL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2320</a:t>
                      </a:r>
                      <a:endParaRPr kumimoji="0" lang="pl-PL" alt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09" marB="45709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defRPr sz="23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1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7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itchFamily="18" charset="2"/>
                        <a:defRPr sz="1600">
                          <a:solidFill>
                            <a:schemeClr val="tx1"/>
                          </a:solidFill>
                          <a:latin typeface="Lucida Sans Unicode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8000"/>
                        <a:buFontTx/>
                        <a:buNone/>
                        <a:tabLst/>
                      </a:pPr>
                      <a:r>
                        <a:rPr kumimoji="0" lang="pl-PL" altLang="pl-PL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1105</a:t>
                      </a:r>
                      <a:endParaRPr kumimoji="0" lang="pl-PL" alt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09" marB="45709"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582642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6781800" cy="936104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pl-PL" dirty="0" smtClean="0"/>
              <a:t>International Activity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268760"/>
            <a:ext cx="7776864" cy="48965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Full </a:t>
            </a:r>
            <a:r>
              <a:rPr lang="pl-PL" dirty="0" err="1" smtClean="0"/>
              <a:t>membership</a:t>
            </a:r>
            <a:r>
              <a:rPr lang="pl-PL" dirty="0" smtClean="0"/>
              <a:t> of:</a:t>
            </a:r>
            <a:endParaRPr lang="pl-PL" dirty="0"/>
          </a:p>
          <a:p>
            <a:pPr algn="just"/>
            <a:r>
              <a:rPr lang="pl-PL" dirty="0"/>
              <a:t>Central and East </a:t>
            </a:r>
            <a:r>
              <a:rPr lang="pl-PL" dirty="0" err="1"/>
              <a:t>European</a:t>
            </a:r>
            <a:r>
              <a:rPr lang="pl-PL" dirty="0"/>
              <a:t> Network for </a:t>
            </a:r>
            <a:r>
              <a:rPr lang="pl-PL" dirty="0" err="1"/>
              <a:t>Quality</a:t>
            </a:r>
            <a:r>
              <a:rPr lang="pl-PL" dirty="0"/>
              <a:t> Assurance </a:t>
            </a:r>
            <a:r>
              <a:rPr lang="pl-PL" dirty="0" err="1"/>
              <a:t>Agencies</a:t>
            </a:r>
            <a:r>
              <a:rPr lang="pl-PL" dirty="0"/>
              <a:t> in </a:t>
            </a:r>
            <a:r>
              <a:rPr lang="pl-PL" dirty="0" err="1"/>
              <a:t>Higher</a:t>
            </a:r>
            <a:r>
              <a:rPr lang="pl-PL" dirty="0"/>
              <a:t> </a:t>
            </a:r>
            <a:r>
              <a:rPr lang="pl-PL" dirty="0" err="1"/>
              <a:t>Education</a:t>
            </a:r>
            <a:r>
              <a:rPr lang="pl-PL" dirty="0"/>
              <a:t> (</a:t>
            </a:r>
            <a:r>
              <a:rPr lang="pl-PL" dirty="0" smtClean="0"/>
              <a:t>CEENQA) </a:t>
            </a:r>
            <a:r>
              <a:rPr lang="pl-PL" dirty="0"/>
              <a:t>- </a:t>
            </a:r>
            <a:r>
              <a:rPr lang="pl-PL" dirty="0" err="1"/>
              <a:t>since</a:t>
            </a:r>
            <a:r>
              <a:rPr lang="pl-PL" dirty="0"/>
              <a:t> January </a:t>
            </a:r>
            <a:r>
              <a:rPr lang="pl-PL" dirty="0" smtClean="0"/>
              <a:t>2002</a:t>
            </a:r>
            <a:endParaRPr lang="pl-PL" dirty="0"/>
          </a:p>
          <a:p>
            <a:pPr algn="just"/>
            <a:r>
              <a:rPr lang="pl-PL" dirty="0" err="1"/>
              <a:t>European</a:t>
            </a:r>
            <a:r>
              <a:rPr lang="pl-PL" dirty="0"/>
              <a:t> </a:t>
            </a:r>
            <a:r>
              <a:rPr lang="pl-PL" dirty="0" err="1"/>
              <a:t>Consortium</a:t>
            </a:r>
            <a:r>
              <a:rPr lang="pl-PL" dirty="0"/>
              <a:t> for </a:t>
            </a:r>
            <a:r>
              <a:rPr lang="pl-PL" dirty="0" err="1"/>
              <a:t>Accreditation</a:t>
            </a:r>
            <a:r>
              <a:rPr lang="pl-PL" dirty="0"/>
              <a:t> (ECA) - </a:t>
            </a:r>
            <a:r>
              <a:rPr lang="pl-PL" dirty="0" err="1"/>
              <a:t>since</a:t>
            </a:r>
            <a:r>
              <a:rPr lang="pl-PL" dirty="0"/>
              <a:t> </a:t>
            </a:r>
            <a:r>
              <a:rPr lang="pl-PL" dirty="0" err="1"/>
              <a:t>December</a:t>
            </a:r>
            <a:r>
              <a:rPr lang="pl-PL" dirty="0"/>
              <a:t> </a:t>
            </a:r>
            <a:r>
              <a:rPr lang="pl-PL" dirty="0" smtClean="0"/>
              <a:t>2005</a:t>
            </a:r>
            <a:endParaRPr lang="pl-PL" dirty="0"/>
          </a:p>
          <a:p>
            <a:pPr algn="just"/>
            <a:r>
              <a:rPr lang="pl-PL" dirty="0"/>
              <a:t>International Network for </a:t>
            </a:r>
            <a:r>
              <a:rPr lang="pl-PL" dirty="0" err="1"/>
              <a:t>Quality</a:t>
            </a:r>
            <a:r>
              <a:rPr lang="pl-PL" dirty="0"/>
              <a:t> Assurance </a:t>
            </a:r>
            <a:r>
              <a:rPr lang="pl-PL" dirty="0" err="1"/>
              <a:t>Agencies</a:t>
            </a:r>
            <a:r>
              <a:rPr lang="pl-PL" dirty="0"/>
              <a:t> in </a:t>
            </a:r>
            <a:r>
              <a:rPr lang="pl-PL" dirty="0" err="1"/>
              <a:t>Higher</a:t>
            </a:r>
            <a:r>
              <a:rPr lang="pl-PL" dirty="0"/>
              <a:t> </a:t>
            </a:r>
            <a:r>
              <a:rPr lang="pl-PL" dirty="0" err="1"/>
              <a:t>Education</a:t>
            </a:r>
            <a:r>
              <a:rPr lang="pl-PL" dirty="0"/>
              <a:t> (INQAAHE) - </a:t>
            </a:r>
            <a:r>
              <a:rPr lang="pl-PL" dirty="0" err="1" smtClean="0"/>
              <a:t>since</a:t>
            </a:r>
            <a:r>
              <a:rPr lang="pl-PL" dirty="0" smtClean="0"/>
              <a:t> </a:t>
            </a:r>
            <a:r>
              <a:rPr lang="pl-PL" dirty="0"/>
              <a:t>May </a:t>
            </a:r>
            <a:r>
              <a:rPr lang="pl-PL" dirty="0" smtClean="0"/>
              <a:t>2007</a:t>
            </a:r>
            <a:endParaRPr lang="pl-PL" dirty="0"/>
          </a:p>
          <a:p>
            <a:pPr algn="just"/>
            <a:r>
              <a:rPr lang="pl-PL" dirty="0" err="1"/>
              <a:t>European</a:t>
            </a:r>
            <a:r>
              <a:rPr lang="pl-PL" dirty="0"/>
              <a:t> </a:t>
            </a:r>
            <a:r>
              <a:rPr lang="pl-PL" dirty="0" err="1"/>
              <a:t>Association</a:t>
            </a:r>
            <a:r>
              <a:rPr lang="pl-PL" dirty="0"/>
              <a:t> for </a:t>
            </a:r>
            <a:r>
              <a:rPr lang="pl-PL" dirty="0" err="1"/>
              <a:t>Quality</a:t>
            </a:r>
            <a:r>
              <a:rPr lang="pl-PL" dirty="0"/>
              <a:t> Assurance in </a:t>
            </a:r>
            <a:r>
              <a:rPr lang="pl-PL" dirty="0" err="1"/>
              <a:t>Higher</a:t>
            </a:r>
            <a:r>
              <a:rPr lang="pl-PL" dirty="0"/>
              <a:t> </a:t>
            </a:r>
            <a:r>
              <a:rPr lang="pl-PL" dirty="0" err="1"/>
              <a:t>Education</a:t>
            </a:r>
            <a:r>
              <a:rPr lang="pl-PL" dirty="0"/>
              <a:t> (ENQA)- </a:t>
            </a:r>
            <a:r>
              <a:rPr lang="pl-PL" dirty="0" err="1"/>
              <a:t>since</a:t>
            </a:r>
            <a:r>
              <a:rPr lang="pl-PL" dirty="0"/>
              <a:t> January </a:t>
            </a:r>
            <a:r>
              <a:rPr lang="pl-PL" dirty="0" smtClean="0"/>
              <a:t>2009</a:t>
            </a:r>
          </a:p>
          <a:p>
            <a:pPr algn="just"/>
            <a:r>
              <a:rPr lang="pl-PL" dirty="0" err="1" smtClean="0"/>
              <a:t>European</a:t>
            </a:r>
            <a:r>
              <a:rPr lang="pl-PL" dirty="0" smtClean="0"/>
              <a:t> </a:t>
            </a:r>
            <a:r>
              <a:rPr lang="pl-PL" dirty="0" err="1" smtClean="0"/>
              <a:t>Quality</a:t>
            </a:r>
            <a:r>
              <a:rPr lang="pl-PL" dirty="0" smtClean="0"/>
              <a:t> Assurance Register (EQAR) – </a:t>
            </a:r>
            <a:r>
              <a:rPr lang="pl-PL" dirty="0" err="1" smtClean="0"/>
              <a:t>since</a:t>
            </a:r>
            <a:r>
              <a:rPr lang="pl-PL" dirty="0" smtClean="0"/>
              <a:t> January 2009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649945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pl-PL" dirty="0" smtClean="0"/>
              <a:t>International </a:t>
            </a:r>
            <a:r>
              <a:rPr lang="pl-PL" dirty="0" err="1" smtClean="0"/>
              <a:t>activity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34076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 err="1"/>
              <a:t>B</a:t>
            </a:r>
            <a:r>
              <a:rPr lang="pl-PL" dirty="0" err="1" smtClean="0"/>
              <a:t>ilateral</a:t>
            </a:r>
            <a:r>
              <a:rPr lang="pl-PL" dirty="0" smtClean="0"/>
              <a:t> </a:t>
            </a:r>
            <a:r>
              <a:rPr lang="pl-PL" dirty="0" err="1"/>
              <a:t>agreements</a:t>
            </a:r>
            <a:r>
              <a:rPr lang="pl-PL" dirty="0"/>
              <a:t> </a:t>
            </a:r>
            <a:r>
              <a:rPr lang="pl-PL" dirty="0" smtClean="0"/>
              <a:t>:</a:t>
            </a:r>
            <a:endParaRPr lang="pl-PL" dirty="0"/>
          </a:p>
          <a:p>
            <a:pPr algn="just"/>
            <a:r>
              <a:rPr lang="pl-PL" dirty="0"/>
              <a:t>ANECA (</a:t>
            </a:r>
            <a:r>
              <a:rPr lang="pl-PL" dirty="0" err="1"/>
              <a:t>Spain</a:t>
            </a:r>
            <a:r>
              <a:rPr lang="pl-PL" dirty="0" smtClean="0"/>
              <a:t>);</a:t>
            </a:r>
            <a:endParaRPr lang="pl-PL" dirty="0"/>
          </a:p>
          <a:p>
            <a:pPr algn="just"/>
            <a:r>
              <a:rPr lang="pl-PL" dirty="0"/>
              <a:t>NVAO (</a:t>
            </a:r>
            <a:r>
              <a:rPr lang="pl-PL" dirty="0" err="1"/>
              <a:t>Netherlands</a:t>
            </a:r>
            <a:r>
              <a:rPr lang="pl-PL" dirty="0"/>
              <a:t>);</a:t>
            </a:r>
          </a:p>
          <a:p>
            <a:pPr algn="just"/>
            <a:r>
              <a:rPr lang="pl-PL" dirty="0" smtClean="0"/>
              <a:t>AQ Austria;</a:t>
            </a:r>
            <a:endParaRPr lang="pl-PL" dirty="0"/>
          </a:p>
          <a:p>
            <a:pPr algn="just"/>
            <a:r>
              <a:rPr lang="pl-PL" dirty="0"/>
              <a:t>ANQA (Armenia);</a:t>
            </a:r>
          </a:p>
          <a:p>
            <a:pPr algn="just"/>
            <a:r>
              <a:rPr lang="pl-PL" dirty="0"/>
              <a:t>SKVC (</a:t>
            </a:r>
            <a:r>
              <a:rPr lang="pl-PL" dirty="0" err="1"/>
              <a:t>Lithuania</a:t>
            </a:r>
            <a:r>
              <a:rPr lang="pl-PL" dirty="0"/>
              <a:t>);</a:t>
            </a:r>
          </a:p>
          <a:p>
            <a:pPr algn="just"/>
            <a:r>
              <a:rPr lang="pl-PL" dirty="0"/>
              <a:t>FIBAA (Germany</a:t>
            </a:r>
            <a:r>
              <a:rPr lang="pl-PL" dirty="0" smtClean="0"/>
              <a:t>);</a:t>
            </a:r>
          </a:p>
          <a:p>
            <a:pPr algn="just"/>
            <a:r>
              <a:rPr lang="pl-PL" dirty="0"/>
              <a:t>NEAA </a:t>
            </a:r>
            <a:r>
              <a:rPr lang="pl-PL" dirty="0" smtClean="0"/>
              <a:t>(</a:t>
            </a:r>
            <a:r>
              <a:rPr lang="en-029" dirty="0" smtClean="0"/>
              <a:t>Bulgaria</a:t>
            </a:r>
            <a:r>
              <a:rPr lang="pl-PL" dirty="0" smtClean="0"/>
              <a:t>);</a:t>
            </a:r>
          </a:p>
          <a:p>
            <a:pPr algn="just"/>
            <a:r>
              <a:rPr lang="pl-PL" dirty="0" smtClean="0"/>
              <a:t>NAKVIS (</a:t>
            </a:r>
            <a:r>
              <a:rPr lang="pl-PL" dirty="0" err="1" smtClean="0"/>
              <a:t>Slovenia</a:t>
            </a:r>
            <a:r>
              <a:rPr lang="pl-PL" dirty="0" smtClean="0"/>
              <a:t>)</a:t>
            </a:r>
          </a:p>
          <a:p>
            <a:pPr algn="just"/>
            <a:r>
              <a:rPr lang="pl-PL" dirty="0" smtClean="0"/>
              <a:t>AQAS (Germany)</a:t>
            </a:r>
          </a:p>
          <a:p>
            <a:pPr algn="just"/>
            <a:r>
              <a:rPr lang="pl-PL" dirty="0" smtClean="0"/>
              <a:t>ACSR (</a:t>
            </a:r>
            <a:r>
              <a:rPr lang="pl-PL" dirty="0" err="1" smtClean="0"/>
              <a:t>Slovakia</a:t>
            </a:r>
            <a:r>
              <a:rPr lang="pl-PL" dirty="0" smtClean="0"/>
              <a:t>)</a:t>
            </a: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MULTRA </a:t>
            </a:r>
            <a:r>
              <a:rPr lang="pl-PL" dirty="0" err="1" smtClean="0"/>
              <a:t>agreement</a:t>
            </a:r>
            <a:r>
              <a:rPr lang="pl-PL" dirty="0" smtClean="0"/>
              <a:t> </a:t>
            </a:r>
            <a:r>
              <a:rPr lang="pl-PL" dirty="0" err="1" smtClean="0"/>
              <a:t>signatory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3103261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Thank</a:t>
            </a:r>
            <a:r>
              <a:rPr lang="pl-PL" dirty="0" smtClean="0"/>
              <a:t> </a:t>
            </a:r>
            <a:r>
              <a:rPr lang="pl-PL" dirty="0" err="1" smtClean="0"/>
              <a:t>You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5240326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 education institutions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2487471"/>
              </p:ext>
            </p:extLst>
          </p:nvPr>
        </p:nvGraphicFramePr>
        <p:xfrm>
          <a:off x="611560" y="1556792"/>
          <a:ext cx="7776864" cy="417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758771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 education institutions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1113383"/>
              </p:ext>
            </p:extLst>
          </p:nvPr>
        </p:nvGraphicFramePr>
        <p:xfrm>
          <a:off x="755650" y="1557338"/>
          <a:ext cx="7543800" cy="4462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9977057"/>
      </p:ext>
    </p:extLst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 smtClean="0"/>
              <a:t>Types</a:t>
            </a:r>
            <a:r>
              <a:rPr lang="pl-PL" dirty="0" smtClean="0"/>
              <a:t> of </a:t>
            </a:r>
            <a:r>
              <a:rPr lang="pl-PL" dirty="0" err="1" smtClean="0"/>
              <a:t>HEIs</a:t>
            </a:r>
            <a:endParaRPr lang="pl-PL" dirty="0"/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8327784"/>
              </p:ext>
            </p:extLst>
          </p:nvPr>
        </p:nvGraphicFramePr>
        <p:xfrm>
          <a:off x="0" y="1052736"/>
          <a:ext cx="8924905" cy="4506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456414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students</a:t>
            </a:r>
            <a:endParaRPr lang="en-US" dirty="0"/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3518421"/>
              </p:ext>
            </p:extLst>
          </p:nvPr>
        </p:nvGraphicFramePr>
        <p:xfrm>
          <a:off x="149092" y="1196752"/>
          <a:ext cx="8964487" cy="4302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614564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pl-PL" dirty="0" smtClean="0"/>
              <a:t>General </a:t>
            </a:r>
            <a:r>
              <a:rPr lang="pl-PL" dirty="0" err="1" smtClean="0"/>
              <a:t>information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755576" y="1772816"/>
            <a:ext cx="7643192" cy="31683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/>
              <a:t>The Polish Accreditation Committee (PKA) </a:t>
            </a:r>
            <a:r>
              <a:rPr lang="en-US" dirty="0"/>
              <a:t>was established under the name of the State Accreditation Committee on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1 </a:t>
            </a:r>
            <a:r>
              <a:rPr lang="en-US" b="1" dirty="0"/>
              <a:t>January 2002.</a:t>
            </a:r>
            <a:r>
              <a:rPr lang="en-US" dirty="0"/>
              <a:t> </a:t>
            </a:r>
            <a:r>
              <a:rPr lang="en-US" dirty="0" smtClean="0"/>
              <a:t> 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PKA is public entity </a:t>
            </a:r>
            <a:r>
              <a:rPr lang="en-US" dirty="0" smtClean="0"/>
              <a:t>financed entirely </a:t>
            </a:r>
            <a:r>
              <a:rPr lang="en-US" dirty="0" smtClean="0"/>
              <a:t>from the state budget. 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Terms </a:t>
            </a:r>
            <a:r>
              <a:rPr lang="en-US" dirty="0"/>
              <a:t>of office is set to 4 years.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7971675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pl-PL" dirty="0" err="1">
                <a:solidFill>
                  <a:srgbClr val="000000"/>
                </a:solidFill>
              </a:rPr>
              <a:t>Composition</a:t>
            </a: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268760"/>
            <a:ext cx="7632848" cy="48965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PKA is composed of </a:t>
            </a:r>
            <a:r>
              <a:rPr lang="en-US" b="1" dirty="0"/>
              <a:t>70 - 90 members </a:t>
            </a:r>
            <a:r>
              <a:rPr lang="en-US" dirty="0"/>
              <a:t>appointed </a:t>
            </a:r>
            <a:r>
              <a:rPr lang="en-US" dirty="0" smtClean="0"/>
              <a:t>by the minister </a:t>
            </a:r>
            <a:r>
              <a:rPr lang="en-US" dirty="0"/>
              <a:t>responsible for higher education from among candidates nominated </a:t>
            </a:r>
            <a:r>
              <a:rPr lang="en-US" dirty="0" smtClean="0"/>
              <a:t>by</a:t>
            </a:r>
            <a:r>
              <a:rPr lang="pl-PL" dirty="0" smtClean="0"/>
              <a:t>:</a:t>
            </a:r>
          </a:p>
          <a:p>
            <a:pPr algn="just">
              <a:spcBef>
                <a:spcPts val="2376"/>
              </a:spcBef>
            </a:pPr>
            <a:r>
              <a:rPr lang="en-US" dirty="0" smtClean="0"/>
              <a:t>HEIs senates </a:t>
            </a:r>
            <a:endParaRPr lang="pl-PL" dirty="0" smtClean="0"/>
          </a:p>
          <a:p>
            <a:pPr algn="just"/>
            <a:r>
              <a:rPr lang="en-US" dirty="0" smtClean="0"/>
              <a:t>Conference </a:t>
            </a:r>
            <a:r>
              <a:rPr lang="en-US" dirty="0"/>
              <a:t>of Rectors of Academic Schools in </a:t>
            </a:r>
            <a:r>
              <a:rPr lang="en-US" dirty="0" smtClean="0"/>
              <a:t>Poland</a:t>
            </a:r>
            <a:endParaRPr lang="pl-PL" dirty="0" smtClean="0"/>
          </a:p>
          <a:p>
            <a:pPr algn="just"/>
            <a:r>
              <a:rPr lang="en-US" dirty="0" smtClean="0"/>
              <a:t>Conference </a:t>
            </a:r>
            <a:r>
              <a:rPr lang="en-US" dirty="0"/>
              <a:t>of Rectors of Non-University Higher </a:t>
            </a:r>
            <a:r>
              <a:rPr lang="en-US" dirty="0" smtClean="0"/>
              <a:t>Education </a:t>
            </a:r>
            <a:r>
              <a:rPr lang="en-US" dirty="0"/>
              <a:t>Institutions in </a:t>
            </a:r>
            <a:r>
              <a:rPr lang="en-US" dirty="0" smtClean="0"/>
              <a:t>Poland</a:t>
            </a:r>
            <a:endParaRPr lang="pl-PL" dirty="0" smtClean="0"/>
          </a:p>
          <a:p>
            <a:pPr algn="just"/>
            <a:r>
              <a:rPr lang="en-US" dirty="0" smtClean="0"/>
              <a:t>Students</a:t>
            </a:r>
            <a:r>
              <a:rPr lang="en-US" dirty="0"/>
              <a:t>' Parliament of the Republic of </a:t>
            </a:r>
            <a:r>
              <a:rPr lang="en-US" dirty="0" smtClean="0"/>
              <a:t>Poland</a:t>
            </a:r>
            <a:endParaRPr lang="pl-PL" dirty="0" smtClean="0"/>
          </a:p>
          <a:p>
            <a:pPr algn="just"/>
            <a:r>
              <a:rPr lang="en-US" dirty="0" smtClean="0"/>
              <a:t>national </a:t>
            </a:r>
            <a:r>
              <a:rPr lang="en-US" dirty="0"/>
              <a:t>scientific </a:t>
            </a:r>
            <a:r>
              <a:rPr lang="en-US" dirty="0" smtClean="0"/>
              <a:t>associations</a:t>
            </a:r>
          </a:p>
          <a:p>
            <a:pPr algn="just"/>
            <a:r>
              <a:rPr lang="en-GB" dirty="0" smtClean="0"/>
              <a:t>organisations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dirty="0" smtClean="0"/>
              <a:t>employers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4396697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-25463"/>
            <a:ext cx="8229600" cy="10636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4000" dirty="0" smtClean="0"/>
              <a:t>Organizational structure</a:t>
            </a:r>
            <a:endParaRPr lang="en-GB" sz="4000" dirty="0"/>
          </a:p>
        </p:txBody>
      </p:sp>
      <p:cxnSp>
        <p:nvCxnSpPr>
          <p:cNvPr id="5" name="Łącznik prosty 4"/>
          <p:cNvCxnSpPr/>
          <p:nvPr/>
        </p:nvCxnSpPr>
        <p:spPr>
          <a:xfrm>
            <a:off x="2411760" y="2132856"/>
            <a:ext cx="316835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" name="Łącznik prosty 2"/>
          <p:cNvCxnSpPr/>
          <p:nvPr/>
        </p:nvCxnSpPr>
        <p:spPr>
          <a:xfrm>
            <a:off x="4067944" y="1628800"/>
            <a:ext cx="0" cy="41044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Dowolny kształt 43"/>
          <p:cNvSpPr/>
          <p:nvPr/>
        </p:nvSpPr>
        <p:spPr>
          <a:xfrm>
            <a:off x="2627784" y="1124744"/>
            <a:ext cx="2880320" cy="503675"/>
          </a:xfrm>
          <a:custGeom>
            <a:avLst/>
            <a:gdLst>
              <a:gd name="connsiteX0" fmla="*/ 0 w 1269689"/>
              <a:gd name="connsiteY0" fmla="*/ 0 h 634844"/>
              <a:gd name="connsiteX1" fmla="*/ 1269689 w 1269689"/>
              <a:gd name="connsiteY1" fmla="*/ 0 h 634844"/>
              <a:gd name="connsiteX2" fmla="*/ 1269689 w 1269689"/>
              <a:gd name="connsiteY2" fmla="*/ 634844 h 634844"/>
              <a:gd name="connsiteX3" fmla="*/ 0 w 1269689"/>
              <a:gd name="connsiteY3" fmla="*/ 634844 h 634844"/>
              <a:gd name="connsiteX4" fmla="*/ 0 w 1269689"/>
              <a:gd name="connsiteY4" fmla="*/ 0 h 634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9689" h="634844">
                <a:moveTo>
                  <a:pt x="0" y="0"/>
                </a:moveTo>
                <a:lnTo>
                  <a:pt x="1269689" y="0"/>
                </a:lnTo>
                <a:lnTo>
                  <a:pt x="1269689" y="634844"/>
                </a:lnTo>
                <a:lnTo>
                  <a:pt x="0" y="63484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3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400" kern="1200" dirty="0" smtClean="0"/>
              <a:t>Plenary meeting</a:t>
            </a:r>
            <a:endParaRPr lang="en-GB" sz="2400" kern="1200" dirty="0"/>
          </a:p>
        </p:txBody>
      </p:sp>
      <p:sp>
        <p:nvSpPr>
          <p:cNvPr id="45" name="Dowolny kształt 44"/>
          <p:cNvSpPr/>
          <p:nvPr/>
        </p:nvSpPr>
        <p:spPr>
          <a:xfrm>
            <a:off x="1043608" y="3645024"/>
            <a:ext cx="2520272" cy="634844"/>
          </a:xfrm>
          <a:custGeom>
            <a:avLst/>
            <a:gdLst>
              <a:gd name="connsiteX0" fmla="*/ 0 w 2946467"/>
              <a:gd name="connsiteY0" fmla="*/ 0 h 634844"/>
              <a:gd name="connsiteX1" fmla="*/ 2946467 w 2946467"/>
              <a:gd name="connsiteY1" fmla="*/ 0 h 634844"/>
              <a:gd name="connsiteX2" fmla="*/ 2946467 w 2946467"/>
              <a:gd name="connsiteY2" fmla="*/ 634844 h 634844"/>
              <a:gd name="connsiteX3" fmla="*/ 0 w 2946467"/>
              <a:gd name="connsiteY3" fmla="*/ 634844 h 634844"/>
              <a:gd name="connsiteX4" fmla="*/ 0 w 2946467"/>
              <a:gd name="connsiteY4" fmla="*/ 0 h 634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6467" h="634844">
                <a:moveTo>
                  <a:pt x="0" y="0"/>
                </a:moveTo>
                <a:lnTo>
                  <a:pt x="2946467" y="0"/>
                </a:lnTo>
                <a:lnTo>
                  <a:pt x="2946467" y="634844"/>
                </a:lnTo>
                <a:lnTo>
                  <a:pt x="0" y="63484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3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600" dirty="0"/>
              <a:t>Economics</a:t>
            </a:r>
            <a:endParaRPr lang="pl-PL" sz="1600" kern="1200" dirty="0"/>
          </a:p>
        </p:txBody>
      </p:sp>
      <p:sp>
        <p:nvSpPr>
          <p:cNvPr id="46" name="Dowolny kształt 45"/>
          <p:cNvSpPr/>
          <p:nvPr/>
        </p:nvSpPr>
        <p:spPr>
          <a:xfrm>
            <a:off x="4572000" y="2852936"/>
            <a:ext cx="3168000" cy="648000"/>
          </a:xfrm>
          <a:custGeom>
            <a:avLst/>
            <a:gdLst>
              <a:gd name="connsiteX0" fmla="*/ 0 w 2716209"/>
              <a:gd name="connsiteY0" fmla="*/ 0 h 634844"/>
              <a:gd name="connsiteX1" fmla="*/ 2716209 w 2716209"/>
              <a:gd name="connsiteY1" fmla="*/ 0 h 634844"/>
              <a:gd name="connsiteX2" fmla="*/ 2716209 w 2716209"/>
              <a:gd name="connsiteY2" fmla="*/ 634844 h 634844"/>
              <a:gd name="connsiteX3" fmla="*/ 0 w 2716209"/>
              <a:gd name="connsiteY3" fmla="*/ 634844 h 634844"/>
              <a:gd name="connsiteX4" fmla="*/ 0 w 2716209"/>
              <a:gd name="connsiteY4" fmla="*/ 0 h 634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6209" h="634844">
                <a:moveTo>
                  <a:pt x="0" y="0"/>
                </a:moveTo>
                <a:lnTo>
                  <a:pt x="2716209" y="0"/>
                </a:lnTo>
                <a:lnTo>
                  <a:pt x="2716209" y="634844"/>
                </a:lnTo>
                <a:lnTo>
                  <a:pt x="0" y="63484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3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/>
            <a:r>
              <a:rPr lang="en-GB" sz="1600" dirty="0"/>
              <a:t>Social Sciences and Law</a:t>
            </a:r>
            <a:endParaRPr lang="pl-PL" sz="1600" dirty="0"/>
          </a:p>
        </p:txBody>
      </p:sp>
      <p:sp>
        <p:nvSpPr>
          <p:cNvPr id="47" name="Dowolny kształt 46"/>
          <p:cNvSpPr/>
          <p:nvPr/>
        </p:nvSpPr>
        <p:spPr>
          <a:xfrm>
            <a:off x="1043608" y="4533122"/>
            <a:ext cx="2520272" cy="634844"/>
          </a:xfrm>
          <a:custGeom>
            <a:avLst/>
            <a:gdLst>
              <a:gd name="connsiteX0" fmla="*/ 0 w 2935370"/>
              <a:gd name="connsiteY0" fmla="*/ 0 h 634844"/>
              <a:gd name="connsiteX1" fmla="*/ 2935370 w 2935370"/>
              <a:gd name="connsiteY1" fmla="*/ 0 h 634844"/>
              <a:gd name="connsiteX2" fmla="*/ 2935370 w 2935370"/>
              <a:gd name="connsiteY2" fmla="*/ 634844 h 634844"/>
              <a:gd name="connsiteX3" fmla="*/ 0 w 2935370"/>
              <a:gd name="connsiteY3" fmla="*/ 634844 h 634844"/>
              <a:gd name="connsiteX4" fmla="*/ 0 w 2935370"/>
              <a:gd name="connsiteY4" fmla="*/ 0 h 634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5370" h="634844">
                <a:moveTo>
                  <a:pt x="0" y="0"/>
                </a:moveTo>
                <a:lnTo>
                  <a:pt x="2935370" y="0"/>
                </a:lnTo>
                <a:lnTo>
                  <a:pt x="2935370" y="634844"/>
                </a:lnTo>
                <a:lnTo>
                  <a:pt x="0" y="63484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3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/>
            <a:r>
              <a:rPr lang="en-GB" sz="1600" dirty="0"/>
              <a:t>Mathematics, Physical </a:t>
            </a:r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1600" dirty="0" smtClean="0"/>
              <a:t>and </a:t>
            </a:r>
            <a:r>
              <a:rPr lang="en-GB" sz="1600" dirty="0"/>
              <a:t>Chemical Sciences</a:t>
            </a:r>
            <a:endParaRPr lang="pl-PL" sz="1600" dirty="0"/>
          </a:p>
        </p:txBody>
      </p:sp>
      <p:sp>
        <p:nvSpPr>
          <p:cNvPr id="48" name="Dowolny kształt 47"/>
          <p:cNvSpPr/>
          <p:nvPr/>
        </p:nvSpPr>
        <p:spPr>
          <a:xfrm>
            <a:off x="4572000" y="3645024"/>
            <a:ext cx="3168000" cy="648000"/>
          </a:xfrm>
          <a:custGeom>
            <a:avLst/>
            <a:gdLst>
              <a:gd name="connsiteX0" fmla="*/ 0 w 4018073"/>
              <a:gd name="connsiteY0" fmla="*/ 0 h 634844"/>
              <a:gd name="connsiteX1" fmla="*/ 4018073 w 4018073"/>
              <a:gd name="connsiteY1" fmla="*/ 0 h 634844"/>
              <a:gd name="connsiteX2" fmla="*/ 4018073 w 4018073"/>
              <a:gd name="connsiteY2" fmla="*/ 634844 h 634844"/>
              <a:gd name="connsiteX3" fmla="*/ 0 w 4018073"/>
              <a:gd name="connsiteY3" fmla="*/ 634844 h 634844"/>
              <a:gd name="connsiteX4" fmla="*/ 0 w 4018073"/>
              <a:gd name="connsiteY4" fmla="*/ 0 h 634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18073" h="634844">
                <a:moveTo>
                  <a:pt x="0" y="0"/>
                </a:moveTo>
                <a:lnTo>
                  <a:pt x="4018073" y="0"/>
                </a:lnTo>
                <a:lnTo>
                  <a:pt x="4018073" y="634844"/>
                </a:lnTo>
                <a:lnTo>
                  <a:pt x="0" y="63484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3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/>
            <a:r>
              <a:rPr lang="en-GB" sz="1600" dirty="0"/>
              <a:t>Biological, Earth, Agricultural,</a:t>
            </a:r>
            <a:r>
              <a:rPr lang="pl-PL" sz="1600" dirty="0"/>
              <a:t> </a:t>
            </a:r>
            <a:r>
              <a:rPr lang="en-GB" sz="1600" dirty="0"/>
              <a:t>Forestry and Veterinary Sciences</a:t>
            </a:r>
            <a:endParaRPr lang="pl-PL" sz="1600" dirty="0"/>
          </a:p>
        </p:txBody>
      </p:sp>
      <p:sp>
        <p:nvSpPr>
          <p:cNvPr id="49" name="Dowolny kształt 48"/>
          <p:cNvSpPr/>
          <p:nvPr/>
        </p:nvSpPr>
        <p:spPr>
          <a:xfrm>
            <a:off x="1043608" y="5373216"/>
            <a:ext cx="2520272" cy="634844"/>
          </a:xfrm>
          <a:custGeom>
            <a:avLst/>
            <a:gdLst>
              <a:gd name="connsiteX0" fmla="*/ 0 w 2859582"/>
              <a:gd name="connsiteY0" fmla="*/ 0 h 634844"/>
              <a:gd name="connsiteX1" fmla="*/ 2859582 w 2859582"/>
              <a:gd name="connsiteY1" fmla="*/ 0 h 634844"/>
              <a:gd name="connsiteX2" fmla="*/ 2859582 w 2859582"/>
              <a:gd name="connsiteY2" fmla="*/ 634844 h 634844"/>
              <a:gd name="connsiteX3" fmla="*/ 0 w 2859582"/>
              <a:gd name="connsiteY3" fmla="*/ 634844 h 634844"/>
              <a:gd name="connsiteX4" fmla="*/ 0 w 2859582"/>
              <a:gd name="connsiteY4" fmla="*/ 0 h 634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9582" h="634844">
                <a:moveTo>
                  <a:pt x="0" y="0"/>
                </a:moveTo>
                <a:lnTo>
                  <a:pt x="2859582" y="0"/>
                </a:lnTo>
                <a:lnTo>
                  <a:pt x="2859582" y="634844"/>
                </a:lnTo>
                <a:lnTo>
                  <a:pt x="0" y="63484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3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/>
            <a:r>
              <a:rPr lang="en-GB" sz="1600" dirty="0"/>
              <a:t>Engineering and Technology</a:t>
            </a:r>
            <a:endParaRPr lang="pl-PL" sz="1600" dirty="0"/>
          </a:p>
        </p:txBody>
      </p:sp>
      <p:sp>
        <p:nvSpPr>
          <p:cNvPr id="50" name="Dowolny kształt 49"/>
          <p:cNvSpPr/>
          <p:nvPr/>
        </p:nvSpPr>
        <p:spPr>
          <a:xfrm>
            <a:off x="4572000" y="4533122"/>
            <a:ext cx="3168000" cy="648000"/>
          </a:xfrm>
          <a:custGeom>
            <a:avLst/>
            <a:gdLst>
              <a:gd name="connsiteX0" fmla="*/ 0 w 3831733"/>
              <a:gd name="connsiteY0" fmla="*/ 0 h 634844"/>
              <a:gd name="connsiteX1" fmla="*/ 3831733 w 3831733"/>
              <a:gd name="connsiteY1" fmla="*/ 0 h 634844"/>
              <a:gd name="connsiteX2" fmla="*/ 3831733 w 3831733"/>
              <a:gd name="connsiteY2" fmla="*/ 634844 h 634844"/>
              <a:gd name="connsiteX3" fmla="*/ 0 w 3831733"/>
              <a:gd name="connsiteY3" fmla="*/ 634844 h 634844"/>
              <a:gd name="connsiteX4" fmla="*/ 0 w 3831733"/>
              <a:gd name="connsiteY4" fmla="*/ 0 h 634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31733" h="634844">
                <a:moveTo>
                  <a:pt x="0" y="0"/>
                </a:moveTo>
                <a:lnTo>
                  <a:pt x="3831733" y="0"/>
                </a:lnTo>
                <a:lnTo>
                  <a:pt x="3831733" y="634844"/>
                </a:lnTo>
                <a:lnTo>
                  <a:pt x="0" y="63484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3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/>
            <a:r>
              <a:rPr lang="en-GB" sz="1600" dirty="0"/>
              <a:t>Medical, Pharmaceutical, Health </a:t>
            </a:r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1600" dirty="0" smtClean="0"/>
              <a:t>and </a:t>
            </a:r>
            <a:r>
              <a:rPr lang="en-GB" sz="1600" dirty="0"/>
              <a:t>Physical Culture Sciences</a:t>
            </a:r>
            <a:endParaRPr lang="pl-PL" sz="1600" dirty="0"/>
          </a:p>
        </p:txBody>
      </p:sp>
      <p:sp>
        <p:nvSpPr>
          <p:cNvPr id="51" name="Dowolny kształt 50"/>
          <p:cNvSpPr/>
          <p:nvPr/>
        </p:nvSpPr>
        <p:spPr>
          <a:xfrm>
            <a:off x="4572000" y="5373216"/>
            <a:ext cx="3168000" cy="648000"/>
          </a:xfrm>
          <a:custGeom>
            <a:avLst/>
            <a:gdLst>
              <a:gd name="connsiteX0" fmla="*/ 0 w 3873316"/>
              <a:gd name="connsiteY0" fmla="*/ 0 h 634844"/>
              <a:gd name="connsiteX1" fmla="*/ 3873316 w 3873316"/>
              <a:gd name="connsiteY1" fmla="*/ 0 h 634844"/>
              <a:gd name="connsiteX2" fmla="*/ 3873316 w 3873316"/>
              <a:gd name="connsiteY2" fmla="*/ 634844 h 634844"/>
              <a:gd name="connsiteX3" fmla="*/ 0 w 3873316"/>
              <a:gd name="connsiteY3" fmla="*/ 634844 h 634844"/>
              <a:gd name="connsiteX4" fmla="*/ 0 w 3873316"/>
              <a:gd name="connsiteY4" fmla="*/ 0 h 634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73316" h="634844">
                <a:moveTo>
                  <a:pt x="0" y="0"/>
                </a:moveTo>
                <a:lnTo>
                  <a:pt x="3873316" y="0"/>
                </a:lnTo>
                <a:lnTo>
                  <a:pt x="3873316" y="634844"/>
                </a:lnTo>
                <a:lnTo>
                  <a:pt x="0" y="63484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3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/>
            <a:r>
              <a:rPr lang="en-GB" sz="1600" dirty="0"/>
              <a:t>Film, Music, Visual Art and Theatre Sciences</a:t>
            </a:r>
            <a:endParaRPr lang="pl-PL" sz="1600" dirty="0"/>
          </a:p>
        </p:txBody>
      </p:sp>
      <p:sp>
        <p:nvSpPr>
          <p:cNvPr id="52" name="Dowolny kształt 51"/>
          <p:cNvSpPr/>
          <p:nvPr/>
        </p:nvSpPr>
        <p:spPr>
          <a:xfrm>
            <a:off x="1043608" y="2852936"/>
            <a:ext cx="2520272" cy="634844"/>
          </a:xfrm>
          <a:custGeom>
            <a:avLst/>
            <a:gdLst>
              <a:gd name="connsiteX0" fmla="*/ 0 w 2989548"/>
              <a:gd name="connsiteY0" fmla="*/ 0 h 634844"/>
              <a:gd name="connsiteX1" fmla="*/ 2989548 w 2989548"/>
              <a:gd name="connsiteY1" fmla="*/ 0 h 634844"/>
              <a:gd name="connsiteX2" fmla="*/ 2989548 w 2989548"/>
              <a:gd name="connsiteY2" fmla="*/ 634844 h 634844"/>
              <a:gd name="connsiteX3" fmla="*/ 0 w 2989548"/>
              <a:gd name="connsiteY3" fmla="*/ 634844 h 634844"/>
              <a:gd name="connsiteX4" fmla="*/ 0 w 2989548"/>
              <a:gd name="connsiteY4" fmla="*/ 0 h 634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9548" h="634844">
                <a:moveTo>
                  <a:pt x="0" y="0"/>
                </a:moveTo>
                <a:lnTo>
                  <a:pt x="2989548" y="0"/>
                </a:lnTo>
                <a:lnTo>
                  <a:pt x="2989548" y="634844"/>
                </a:lnTo>
                <a:lnTo>
                  <a:pt x="0" y="63484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3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/>
            <a:r>
              <a:rPr lang="en-GB" sz="1600" dirty="0"/>
              <a:t>Humanities and Theology</a:t>
            </a:r>
            <a:endParaRPr lang="pl-PL" sz="1600" dirty="0"/>
          </a:p>
        </p:txBody>
      </p:sp>
      <p:sp>
        <p:nvSpPr>
          <p:cNvPr id="53" name="Dowolny kształt 52"/>
          <p:cNvSpPr/>
          <p:nvPr/>
        </p:nvSpPr>
        <p:spPr>
          <a:xfrm>
            <a:off x="5436096" y="1844824"/>
            <a:ext cx="2232244" cy="612000"/>
          </a:xfrm>
          <a:custGeom>
            <a:avLst/>
            <a:gdLst>
              <a:gd name="connsiteX0" fmla="*/ 0 w 1794414"/>
              <a:gd name="connsiteY0" fmla="*/ 0 h 634844"/>
              <a:gd name="connsiteX1" fmla="*/ 1794414 w 1794414"/>
              <a:gd name="connsiteY1" fmla="*/ 0 h 634844"/>
              <a:gd name="connsiteX2" fmla="*/ 1794414 w 1794414"/>
              <a:gd name="connsiteY2" fmla="*/ 634844 h 634844"/>
              <a:gd name="connsiteX3" fmla="*/ 0 w 1794414"/>
              <a:gd name="connsiteY3" fmla="*/ 634844 h 634844"/>
              <a:gd name="connsiteX4" fmla="*/ 0 w 1794414"/>
              <a:gd name="connsiteY4" fmla="*/ 0 h 634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4414" h="634844">
                <a:moveTo>
                  <a:pt x="0" y="0"/>
                </a:moveTo>
                <a:lnTo>
                  <a:pt x="1794414" y="0"/>
                </a:lnTo>
                <a:lnTo>
                  <a:pt x="1794414" y="634844"/>
                </a:lnTo>
                <a:lnTo>
                  <a:pt x="0" y="63484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3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000" kern="1200" dirty="0" smtClean="0"/>
              <a:t>Secretary general</a:t>
            </a:r>
            <a:endParaRPr lang="en-GB" sz="2000" kern="1200" dirty="0"/>
          </a:p>
        </p:txBody>
      </p:sp>
      <p:sp>
        <p:nvSpPr>
          <p:cNvPr id="54" name="Dowolny kształt 53"/>
          <p:cNvSpPr/>
          <p:nvPr/>
        </p:nvSpPr>
        <p:spPr>
          <a:xfrm>
            <a:off x="395536" y="1844824"/>
            <a:ext cx="2232247" cy="612000"/>
          </a:xfrm>
          <a:custGeom>
            <a:avLst/>
            <a:gdLst>
              <a:gd name="connsiteX0" fmla="*/ 0 w 2713657"/>
              <a:gd name="connsiteY0" fmla="*/ 0 h 634844"/>
              <a:gd name="connsiteX1" fmla="*/ 2713657 w 2713657"/>
              <a:gd name="connsiteY1" fmla="*/ 0 h 634844"/>
              <a:gd name="connsiteX2" fmla="*/ 2713657 w 2713657"/>
              <a:gd name="connsiteY2" fmla="*/ 634844 h 634844"/>
              <a:gd name="connsiteX3" fmla="*/ 0 w 2713657"/>
              <a:gd name="connsiteY3" fmla="*/ 634844 h 634844"/>
              <a:gd name="connsiteX4" fmla="*/ 0 w 2713657"/>
              <a:gd name="connsiteY4" fmla="*/ 0 h 634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3657" h="634844">
                <a:moveTo>
                  <a:pt x="0" y="0"/>
                </a:moveTo>
                <a:lnTo>
                  <a:pt x="2713657" y="0"/>
                </a:lnTo>
                <a:lnTo>
                  <a:pt x="2713657" y="634844"/>
                </a:lnTo>
                <a:lnTo>
                  <a:pt x="0" y="63484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3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000" kern="1200" dirty="0" smtClean="0"/>
              <a:t>President</a:t>
            </a:r>
            <a:r>
              <a:rPr lang="pl-PL" sz="2000" kern="1200" dirty="0" smtClean="0"/>
              <a:t> of PKA</a:t>
            </a:r>
            <a:endParaRPr lang="pl-PL" sz="2000" kern="1200" dirty="0"/>
          </a:p>
        </p:txBody>
      </p:sp>
      <p:sp>
        <p:nvSpPr>
          <p:cNvPr id="55" name="Dowolny kształt 54"/>
          <p:cNvSpPr/>
          <p:nvPr/>
        </p:nvSpPr>
        <p:spPr>
          <a:xfrm>
            <a:off x="3072114" y="1844824"/>
            <a:ext cx="1991661" cy="612000"/>
          </a:xfrm>
          <a:custGeom>
            <a:avLst/>
            <a:gdLst>
              <a:gd name="connsiteX0" fmla="*/ 0 w 1991661"/>
              <a:gd name="connsiteY0" fmla="*/ 0 h 634844"/>
              <a:gd name="connsiteX1" fmla="*/ 1991661 w 1991661"/>
              <a:gd name="connsiteY1" fmla="*/ 0 h 634844"/>
              <a:gd name="connsiteX2" fmla="*/ 1991661 w 1991661"/>
              <a:gd name="connsiteY2" fmla="*/ 634844 h 634844"/>
              <a:gd name="connsiteX3" fmla="*/ 0 w 1991661"/>
              <a:gd name="connsiteY3" fmla="*/ 634844 h 634844"/>
              <a:gd name="connsiteX4" fmla="*/ 0 w 1991661"/>
              <a:gd name="connsiteY4" fmla="*/ 0 h 634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1661" h="634844">
                <a:moveTo>
                  <a:pt x="0" y="0"/>
                </a:moveTo>
                <a:lnTo>
                  <a:pt x="1991661" y="0"/>
                </a:lnTo>
                <a:lnTo>
                  <a:pt x="1991661" y="634844"/>
                </a:lnTo>
                <a:lnTo>
                  <a:pt x="0" y="63484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3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000" kern="1200" dirty="0" smtClean="0"/>
              <a:t>Presidium</a:t>
            </a:r>
            <a:endParaRPr lang="en-GB" sz="2000" kern="1200" dirty="0"/>
          </a:p>
        </p:txBody>
      </p:sp>
      <p:cxnSp>
        <p:nvCxnSpPr>
          <p:cNvPr id="7" name="Łącznik prosty 6"/>
          <p:cNvCxnSpPr/>
          <p:nvPr/>
        </p:nvCxnSpPr>
        <p:spPr>
          <a:xfrm>
            <a:off x="3563888" y="3212976"/>
            <a:ext cx="10081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30"/>
          <p:cNvCxnSpPr/>
          <p:nvPr/>
        </p:nvCxnSpPr>
        <p:spPr>
          <a:xfrm>
            <a:off x="3563888" y="4869160"/>
            <a:ext cx="10081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31"/>
          <p:cNvCxnSpPr/>
          <p:nvPr/>
        </p:nvCxnSpPr>
        <p:spPr>
          <a:xfrm>
            <a:off x="3563888" y="4005064"/>
            <a:ext cx="10081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32"/>
          <p:cNvCxnSpPr/>
          <p:nvPr/>
        </p:nvCxnSpPr>
        <p:spPr>
          <a:xfrm>
            <a:off x="3563888" y="5733256"/>
            <a:ext cx="10081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150868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200"/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2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200"/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"/>
                            </p:stCondLst>
                            <p:childTnLst>
                              <p:par>
                                <p:cTn id="3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200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2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200"/>
                            </p:stCondLst>
                            <p:childTnLst>
                              <p:par>
                                <p:cTn id="4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200"/>
                                        <p:tgtEl>
                                          <p:spTgt spid="4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400"/>
                            </p:stCondLst>
                            <p:childTnLst>
                              <p:par>
                                <p:cTn id="4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2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600"/>
                            </p:stCondLst>
                            <p:childTnLst>
                              <p:par>
                                <p:cTn id="5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200"/>
                                        <p:tgtEl>
                                          <p:spTgt spid="4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800"/>
                            </p:stCondLst>
                            <p:childTnLst>
                              <p:par>
                                <p:cTn id="5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2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200"/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200"/>
                            </p:stCondLst>
                            <p:childTnLst>
                              <p:par>
                                <p:cTn id="6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2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400"/>
                            </p:stCondLst>
                            <p:childTnLst>
                              <p:par>
                                <p:cTn id="6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200"/>
                                        <p:tgtEl>
                                          <p:spTgt spid="5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600"/>
                            </p:stCondLst>
                            <p:childTnLst>
                              <p:par>
                                <p:cTn id="7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2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800"/>
                            </p:stCondLst>
                            <p:childTnLst>
                              <p:par>
                                <p:cTn id="7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200"/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2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1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1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1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build="p" animBg="1"/>
      <p:bldP spid="46" grpId="0" build="p" animBg="1"/>
      <p:bldP spid="47" grpId="0" build="p" animBg="1"/>
      <p:bldP spid="48" grpId="0" build="p" animBg="1"/>
      <p:bldP spid="49" grpId="0" build="p" animBg="1"/>
      <p:bldP spid="50" grpId="0" build="p" animBg="1"/>
      <p:bldP spid="51" grpId="0" build="p" animBg="1"/>
      <p:bldP spid="52" grpId="0" build="p" animBg="1"/>
      <p:bldP spid="53" grpId="0" animBg="1"/>
      <p:bldP spid="54" grpId="0" animBg="1"/>
      <p:bldP spid="5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672190901"/>
              </p:ext>
            </p:extLst>
          </p:nvPr>
        </p:nvGraphicFramePr>
        <p:xfrm>
          <a:off x="-108519" y="1268760"/>
          <a:ext cx="7200799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Zaokrąglony prostokąt 13"/>
          <p:cNvSpPr/>
          <p:nvPr/>
        </p:nvSpPr>
        <p:spPr>
          <a:xfrm>
            <a:off x="6804248" y="1916832"/>
            <a:ext cx="1872208" cy="367240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  <a:buFont typeface="Arial"/>
              <a:buChar char="•"/>
            </a:pPr>
            <a:r>
              <a:rPr lang="pl-PL" dirty="0" err="1"/>
              <a:t>Free</a:t>
            </a:r>
            <a:r>
              <a:rPr lang="pl-PL" dirty="0"/>
              <a:t> of </a:t>
            </a:r>
            <a:r>
              <a:rPr lang="pl-PL" dirty="0" err="1"/>
              <a:t>charge</a:t>
            </a:r>
            <a:endParaRPr lang="pl-PL" dirty="0"/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pl-PL" dirty="0" err="1"/>
              <a:t>Obligatory</a:t>
            </a:r>
            <a:endParaRPr lang="pl-PL" dirty="0"/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pl-PL" dirty="0" err="1"/>
              <a:t>Cyclical</a:t>
            </a:r>
            <a:endParaRPr lang="pl-PL" dirty="0"/>
          </a:p>
          <a:p>
            <a:pPr marL="285750" indent="-285750" algn="ctr">
              <a:buFont typeface="Arial"/>
              <a:buChar char="•"/>
            </a:pPr>
            <a:endParaRPr lang="pl-PL" dirty="0"/>
          </a:p>
        </p:txBody>
      </p:sp>
      <p:sp>
        <p:nvSpPr>
          <p:cNvPr id="15" name="Tytuł 14"/>
          <p:cNvSpPr>
            <a:spLocks noGrp="1"/>
          </p:cNvSpPr>
          <p:nvPr>
            <p:ph type="title"/>
          </p:nvPr>
        </p:nvSpPr>
        <p:spPr>
          <a:xfrm>
            <a:off x="755576" y="116632"/>
            <a:ext cx="6781800" cy="936104"/>
          </a:xfrm>
        </p:spPr>
        <p:txBody>
          <a:bodyPr/>
          <a:lstStyle/>
          <a:p>
            <a:r>
              <a:rPr lang="pl-PL" sz="4000" dirty="0" err="1" smtClean="0"/>
              <a:t>Types</a:t>
            </a:r>
            <a:r>
              <a:rPr lang="pl-PL" dirty="0" smtClean="0"/>
              <a:t> of </a:t>
            </a:r>
            <a:r>
              <a:rPr lang="pl-PL" dirty="0" err="1" smtClean="0"/>
              <a:t>procedures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6304112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6BF157D-39E3-5C47-A6E0-5E9169E64A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dgm id="{76BF157D-39E3-5C47-A6E0-5E9169E64A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EAE5D05-D132-3449-A725-130F29DDA9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>
                                            <p:graphicEl>
                                              <a:dgm id="{3EAE5D05-D132-3449-A725-130F29DDA9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412E7F0-21AC-CF4E-9184-D4DCF7AABF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>
                                            <p:graphicEl>
                                              <a:dgm id="{0412E7F0-21AC-CF4E-9184-D4DCF7AABF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AA71827-F725-C844-8FC6-54D34372FB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>
                                            <p:graphicEl>
                                              <a:dgm id="{4AA71827-F725-C844-8FC6-54D34372FB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lvlAtOnce"/>
        </p:bldSub>
      </p:bldGraphic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KA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szablon_ppt.potx</Template>
  <TotalTime>2146</TotalTime>
  <Words>394</Words>
  <Application>Microsoft Macintosh PowerPoint</Application>
  <PresentationFormat>On-screen Show (4:3)</PresentationFormat>
  <Paragraphs>135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Lucida Sans Unicode</vt:lpstr>
      <vt:lpstr>Times New Roman</vt:lpstr>
      <vt:lpstr>Arial</vt:lpstr>
      <vt:lpstr>PKA</vt:lpstr>
      <vt:lpstr>Polish Accreditation Committee </vt:lpstr>
      <vt:lpstr>Higher education institutions</vt:lpstr>
      <vt:lpstr>Higher education institutions</vt:lpstr>
      <vt:lpstr>Types of HEIs</vt:lpstr>
      <vt:lpstr>Number of students</vt:lpstr>
      <vt:lpstr>General information</vt:lpstr>
      <vt:lpstr>Composition</vt:lpstr>
      <vt:lpstr>Organizational structure</vt:lpstr>
      <vt:lpstr>Types of procedures</vt:lpstr>
      <vt:lpstr>Assessment scale</vt:lpstr>
      <vt:lpstr>Statistics</vt:lpstr>
      <vt:lpstr>Ex post procedures</vt:lpstr>
      <vt:lpstr>International Activity</vt:lpstr>
      <vt:lpstr>International activity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Izabela Kwiatkowska-Sujka</dc:creator>
  <cp:lastModifiedBy>Maciej Markowski</cp:lastModifiedBy>
  <cp:revision>108</cp:revision>
  <cp:lastPrinted>2014-11-24T08:46:07Z</cp:lastPrinted>
  <dcterms:created xsi:type="dcterms:W3CDTF">2014-06-21T18:09:47Z</dcterms:created>
  <dcterms:modified xsi:type="dcterms:W3CDTF">2016-01-18T12:24:47Z</dcterms:modified>
</cp:coreProperties>
</file>