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4" r:id="rId18"/>
    <p:sldId id="275" r:id="rId19"/>
    <p:sldId id="279" r:id="rId20"/>
    <p:sldId id="280" r:id="rId21"/>
    <p:sldId id="281" r:id="rId22"/>
    <p:sldId id="282" r:id="rId23"/>
    <p:sldId id="283" r:id="rId24"/>
    <p:sldId id="286" r:id="rId25"/>
    <p:sldId id="287" r:id="rId26"/>
    <p:sldId id="288" r:id="rId27"/>
    <p:sldId id="289" r:id="rId28"/>
    <p:sldId id="290" r:id="rId29"/>
    <p:sldId id="291" r:id="rId30"/>
    <p:sldId id="292" r:id="rId31"/>
    <p:sldId id="293" r:id="rId32"/>
    <p:sldId id="294" r:id="rId33"/>
    <p:sldId id="295" r:id="rId34"/>
    <p:sldId id="296" r:id="rId35"/>
    <p:sldId id="315" r:id="rId36"/>
    <p:sldId id="314" r:id="rId37"/>
    <p:sldId id="313" r:id="rId38"/>
    <p:sldId id="312" r:id="rId39"/>
    <p:sldId id="311" r:id="rId40"/>
    <p:sldId id="309" r:id="rId41"/>
    <p:sldId id="308" r:id="rId42"/>
    <p:sldId id="316" r:id="rId43"/>
    <p:sldId id="322" r:id="rId44"/>
    <p:sldId id="321" r:id="rId45"/>
    <p:sldId id="320" r:id="rId46"/>
    <p:sldId id="319" r:id="rId47"/>
    <p:sldId id="318" r:id="rId48"/>
    <p:sldId id="317" r:id="rId49"/>
    <p:sldId id="297" r:id="rId50"/>
    <p:sldId id="298" r:id="rId51"/>
    <p:sldId id="299" r:id="rId52"/>
    <p:sldId id="284" r:id="rId53"/>
    <p:sldId id="285" r:id="rId54"/>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howGuides="1">
      <p:cViewPr varScale="1">
        <p:scale>
          <a:sx n="69" d="100"/>
          <a:sy n="69" d="100"/>
        </p:scale>
        <p:origin x="59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33297B36-7B51-4922-B19E-21C9C2E07403}" type="datetimeFigureOut">
              <a:rPr lang="bg-BG" smtClean="0"/>
              <a:pPr/>
              <a:t>14.7.2015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D600623-DC00-49AD-8C7E-5E0D1BCB7C1E}" type="slidenum">
              <a:rPr lang="bg-BG" smtClean="0"/>
              <a:pPr/>
              <a:t>‹#›</a:t>
            </a:fld>
            <a:endParaRPr lang="bg-BG"/>
          </a:p>
        </p:txBody>
      </p:sp>
    </p:spTree>
    <p:extLst>
      <p:ext uri="{BB962C8B-B14F-4D97-AF65-F5344CB8AC3E}">
        <p14:creationId xmlns:p14="http://schemas.microsoft.com/office/powerpoint/2010/main" val="544587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33297B36-7B51-4922-B19E-21C9C2E07403}" type="datetimeFigureOut">
              <a:rPr lang="bg-BG" smtClean="0"/>
              <a:pPr/>
              <a:t>14.7.2015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D600623-DC00-49AD-8C7E-5E0D1BCB7C1E}" type="slidenum">
              <a:rPr lang="bg-BG" smtClean="0"/>
              <a:pPr/>
              <a:t>‹#›</a:t>
            </a:fld>
            <a:endParaRPr lang="bg-BG"/>
          </a:p>
        </p:txBody>
      </p:sp>
    </p:spTree>
    <p:extLst>
      <p:ext uri="{BB962C8B-B14F-4D97-AF65-F5344CB8AC3E}">
        <p14:creationId xmlns:p14="http://schemas.microsoft.com/office/powerpoint/2010/main" val="734974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33297B36-7B51-4922-B19E-21C9C2E07403}" type="datetimeFigureOut">
              <a:rPr lang="bg-BG" smtClean="0"/>
              <a:pPr/>
              <a:t>14.7.2015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D600623-DC00-49AD-8C7E-5E0D1BCB7C1E}" type="slidenum">
              <a:rPr lang="bg-BG" smtClean="0"/>
              <a:pPr/>
              <a:t>‹#›</a:t>
            </a:fld>
            <a:endParaRPr lang="bg-BG"/>
          </a:p>
        </p:txBody>
      </p:sp>
    </p:spTree>
    <p:extLst>
      <p:ext uri="{BB962C8B-B14F-4D97-AF65-F5344CB8AC3E}">
        <p14:creationId xmlns:p14="http://schemas.microsoft.com/office/powerpoint/2010/main" val="3634646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33297B36-7B51-4922-B19E-21C9C2E07403}" type="datetimeFigureOut">
              <a:rPr lang="bg-BG" smtClean="0"/>
              <a:pPr/>
              <a:t>14.7.2015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D600623-DC00-49AD-8C7E-5E0D1BCB7C1E}" type="slidenum">
              <a:rPr lang="bg-BG" smtClean="0"/>
              <a:pPr/>
              <a:t>‹#›</a:t>
            </a:fld>
            <a:endParaRPr lang="bg-BG"/>
          </a:p>
        </p:txBody>
      </p:sp>
    </p:spTree>
    <p:extLst>
      <p:ext uri="{BB962C8B-B14F-4D97-AF65-F5344CB8AC3E}">
        <p14:creationId xmlns:p14="http://schemas.microsoft.com/office/powerpoint/2010/main" val="55023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297B36-7B51-4922-B19E-21C9C2E07403}" type="datetimeFigureOut">
              <a:rPr lang="bg-BG" smtClean="0"/>
              <a:pPr/>
              <a:t>14.7.2015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D600623-DC00-49AD-8C7E-5E0D1BCB7C1E}" type="slidenum">
              <a:rPr lang="bg-BG" smtClean="0"/>
              <a:pPr/>
              <a:t>‹#›</a:t>
            </a:fld>
            <a:endParaRPr lang="bg-BG"/>
          </a:p>
        </p:txBody>
      </p:sp>
    </p:spTree>
    <p:extLst>
      <p:ext uri="{BB962C8B-B14F-4D97-AF65-F5344CB8AC3E}">
        <p14:creationId xmlns:p14="http://schemas.microsoft.com/office/powerpoint/2010/main" val="328447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33297B36-7B51-4922-B19E-21C9C2E07403}" type="datetimeFigureOut">
              <a:rPr lang="bg-BG" smtClean="0"/>
              <a:pPr/>
              <a:t>14.7.2015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FD600623-DC00-49AD-8C7E-5E0D1BCB7C1E}" type="slidenum">
              <a:rPr lang="bg-BG" smtClean="0"/>
              <a:pPr/>
              <a:t>‹#›</a:t>
            </a:fld>
            <a:endParaRPr lang="bg-BG"/>
          </a:p>
        </p:txBody>
      </p:sp>
    </p:spTree>
    <p:extLst>
      <p:ext uri="{BB962C8B-B14F-4D97-AF65-F5344CB8AC3E}">
        <p14:creationId xmlns:p14="http://schemas.microsoft.com/office/powerpoint/2010/main" val="2216320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33297B36-7B51-4922-B19E-21C9C2E07403}" type="datetimeFigureOut">
              <a:rPr lang="bg-BG" smtClean="0"/>
              <a:pPr/>
              <a:t>14.7.2015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FD600623-DC00-49AD-8C7E-5E0D1BCB7C1E}" type="slidenum">
              <a:rPr lang="bg-BG" smtClean="0"/>
              <a:pPr/>
              <a:t>‹#›</a:t>
            </a:fld>
            <a:endParaRPr lang="bg-BG"/>
          </a:p>
        </p:txBody>
      </p:sp>
    </p:spTree>
    <p:extLst>
      <p:ext uri="{BB962C8B-B14F-4D97-AF65-F5344CB8AC3E}">
        <p14:creationId xmlns:p14="http://schemas.microsoft.com/office/powerpoint/2010/main" val="1859419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33297B36-7B51-4922-B19E-21C9C2E07403}" type="datetimeFigureOut">
              <a:rPr lang="bg-BG" smtClean="0"/>
              <a:pPr/>
              <a:t>14.7.2015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FD600623-DC00-49AD-8C7E-5E0D1BCB7C1E}" type="slidenum">
              <a:rPr lang="bg-BG" smtClean="0"/>
              <a:pPr/>
              <a:t>‹#›</a:t>
            </a:fld>
            <a:endParaRPr lang="bg-BG"/>
          </a:p>
        </p:txBody>
      </p:sp>
    </p:spTree>
    <p:extLst>
      <p:ext uri="{BB962C8B-B14F-4D97-AF65-F5344CB8AC3E}">
        <p14:creationId xmlns:p14="http://schemas.microsoft.com/office/powerpoint/2010/main" val="147207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97B36-7B51-4922-B19E-21C9C2E07403}" type="datetimeFigureOut">
              <a:rPr lang="bg-BG" smtClean="0"/>
              <a:pPr/>
              <a:t>14.7.2015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FD600623-DC00-49AD-8C7E-5E0D1BCB7C1E}" type="slidenum">
              <a:rPr lang="bg-BG" smtClean="0"/>
              <a:pPr/>
              <a:t>‹#›</a:t>
            </a:fld>
            <a:endParaRPr lang="bg-BG"/>
          </a:p>
        </p:txBody>
      </p:sp>
    </p:spTree>
    <p:extLst>
      <p:ext uri="{BB962C8B-B14F-4D97-AF65-F5344CB8AC3E}">
        <p14:creationId xmlns:p14="http://schemas.microsoft.com/office/powerpoint/2010/main" val="2743049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97B36-7B51-4922-B19E-21C9C2E07403}" type="datetimeFigureOut">
              <a:rPr lang="bg-BG" smtClean="0"/>
              <a:pPr/>
              <a:t>14.7.2015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FD600623-DC00-49AD-8C7E-5E0D1BCB7C1E}" type="slidenum">
              <a:rPr lang="bg-BG" smtClean="0"/>
              <a:pPr/>
              <a:t>‹#›</a:t>
            </a:fld>
            <a:endParaRPr lang="bg-BG"/>
          </a:p>
        </p:txBody>
      </p:sp>
    </p:spTree>
    <p:extLst>
      <p:ext uri="{BB962C8B-B14F-4D97-AF65-F5344CB8AC3E}">
        <p14:creationId xmlns:p14="http://schemas.microsoft.com/office/powerpoint/2010/main" val="3229517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97B36-7B51-4922-B19E-21C9C2E07403}" type="datetimeFigureOut">
              <a:rPr lang="bg-BG" smtClean="0"/>
              <a:pPr/>
              <a:t>14.7.2015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FD600623-DC00-49AD-8C7E-5E0D1BCB7C1E}" type="slidenum">
              <a:rPr lang="bg-BG" smtClean="0"/>
              <a:pPr/>
              <a:t>‹#›</a:t>
            </a:fld>
            <a:endParaRPr lang="bg-BG"/>
          </a:p>
        </p:txBody>
      </p:sp>
    </p:spTree>
    <p:extLst>
      <p:ext uri="{BB962C8B-B14F-4D97-AF65-F5344CB8AC3E}">
        <p14:creationId xmlns:p14="http://schemas.microsoft.com/office/powerpoint/2010/main" val="1778069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97B36-7B51-4922-B19E-21C9C2E07403}" type="datetimeFigureOut">
              <a:rPr lang="bg-BG" smtClean="0"/>
              <a:pPr/>
              <a:t>14.7.2015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00623-DC00-49AD-8C7E-5E0D1BCB7C1E}" type="slidenum">
              <a:rPr lang="bg-BG" smtClean="0"/>
              <a:pPr/>
              <a:t>‹#›</a:t>
            </a:fld>
            <a:endParaRPr lang="bg-BG"/>
          </a:p>
        </p:txBody>
      </p:sp>
    </p:spTree>
    <p:extLst>
      <p:ext uri="{BB962C8B-B14F-4D97-AF65-F5344CB8AC3E}">
        <p14:creationId xmlns:p14="http://schemas.microsoft.com/office/powerpoint/2010/main" val="3331527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785926"/>
            <a:ext cx="7772400" cy="1470025"/>
          </a:xfrm>
        </p:spPr>
        <p:txBody>
          <a:bodyPr/>
          <a:lstStyle/>
          <a:p>
            <a:r>
              <a:rPr lang="en-US" dirty="0" smtClean="0"/>
              <a:t>Internal Quality Assurance at Sofia University </a:t>
            </a:r>
            <a:endParaRPr lang="bg-BG" dirty="0"/>
          </a:p>
        </p:txBody>
      </p:sp>
      <p:sp>
        <p:nvSpPr>
          <p:cNvPr id="3" name="Subtitle 2"/>
          <p:cNvSpPr>
            <a:spLocks noGrp="1"/>
          </p:cNvSpPr>
          <p:nvPr>
            <p:ph type="subTitle" idx="1"/>
          </p:nvPr>
        </p:nvSpPr>
        <p:spPr>
          <a:xfrm>
            <a:off x="1357290" y="3500438"/>
            <a:ext cx="6400800" cy="1752600"/>
          </a:xfrm>
        </p:spPr>
        <p:txBody>
          <a:bodyPr/>
          <a:lstStyle/>
          <a:p>
            <a:endParaRPr lang="en-US" dirty="0" smtClean="0">
              <a:solidFill>
                <a:schemeClr val="tx1"/>
              </a:solidFill>
            </a:endParaRPr>
          </a:p>
          <a:p>
            <a:r>
              <a:rPr lang="en-US" dirty="0" smtClean="0">
                <a:solidFill>
                  <a:schemeClr val="tx1"/>
                </a:solidFill>
              </a:rPr>
              <a:t>Prof. </a:t>
            </a:r>
            <a:r>
              <a:rPr lang="en-US" dirty="0" err="1" smtClean="0">
                <a:solidFill>
                  <a:schemeClr val="tx1"/>
                </a:solidFill>
              </a:rPr>
              <a:t>Anastas</a:t>
            </a:r>
            <a:r>
              <a:rPr lang="en-US" dirty="0" smtClean="0">
                <a:solidFill>
                  <a:schemeClr val="tx1"/>
                </a:solidFill>
              </a:rPr>
              <a:t> </a:t>
            </a:r>
            <a:r>
              <a:rPr lang="en-US" dirty="0" err="1" smtClean="0">
                <a:solidFill>
                  <a:schemeClr val="tx1"/>
                </a:solidFill>
              </a:rPr>
              <a:t>Gerdjikov</a:t>
            </a:r>
            <a:endParaRPr lang="en-US" dirty="0" smtClean="0">
              <a:solidFill>
                <a:schemeClr val="tx1"/>
              </a:solidFill>
            </a:endParaRPr>
          </a:p>
          <a:p>
            <a:r>
              <a:rPr lang="en-US" dirty="0" smtClean="0">
                <a:solidFill>
                  <a:schemeClr val="tx1"/>
                </a:solidFill>
              </a:rPr>
              <a:t>Vice-rector, Sofia University</a:t>
            </a:r>
            <a:endParaRPr lang="bg-BG" dirty="0">
              <a:solidFill>
                <a:schemeClr val="tx1"/>
              </a:solidFill>
            </a:endParaRPr>
          </a:p>
        </p:txBody>
      </p:sp>
    </p:spTree>
    <p:extLst>
      <p:ext uri="{BB962C8B-B14F-4D97-AF65-F5344CB8AC3E}">
        <p14:creationId xmlns:p14="http://schemas.microsoft.com/office/powerpoint/2010/main" val="86264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sz="3600" b="1" dirty="0"/>
              <a:t>Some Problems with the Evaluation and Accreditation</a:t>
            </a:r>
            <a:r>
              <a:rPr lang="en-US" sz="3600" b="1" dirty="0"/>
              <a:t> </a:t>
            </a:r>
            <a:r>
              <a:rPr lang="en-US" sz="3600" b="1" dirty="0" smtClean="0"/>
              <a:t>2/2</a:t>
            </a:r>
            <a:endParaRPr lang="bg-BG" dirty="0"/>
          </a:p>
        </p:txBody>
      </p:sp>
      <p:sp>
        <p:nvSpPr>
          <p:cNvPr id="3" name="Content Placeholder 2"/>
          <p:cNvSpPr>
            <a:spLocks noGrp="1"/>
          </p:cNvSpPr>
          <p:nvPr>
            <p:ph idx="1"/>
          </p:nvPr>
        </p:nvSpPr>
        <p:spPr/>
        <p:txBody>
          <a:bodyPr>
            <a:normAutofit/>
          </a:bodyPr>
          <a:lstStyle/>
          <a:p>
            <a:pPr lvl="1" algn="just">
              <a:lnSpc>
                <a:spcPct val="150000"/>
              </a:lnSpc>
              <a:spcBef>
                <a:spcPts val="600"/>
              </a:spcBef>
              <a:buFont typeface="Symbol"/>
              <a:buChar char=""/>
              <a:tabLst>
                <a:tab pos="571500" algn="l"/>
              </a:tabLst>
            </a:pPr>
            <a:r>
              <a:rPr lang="bg-BG" sz="1800" dirty="0" smtClean="0">
                <a:effectLst/>
                <a:latin typeface="Arial"/>
                <a:ea typeface="Calibri"/>
                <a:cs typeface="Times New Roman"/>
              </a:rPr>
              <a:t>The information </a:t>
            </a:r>
            <a:r>
              <a:rPr lang="en-US" sz="1800" dirty="0" smtClean="0">
                <a:effectLst/>
                <a:latin typeface="Arial"/>
                <a:ea typeface="Calibri"/>
                <a:cs typeface="Times New Roman"/>
              </a:rPr>
              <a:t>required for</a:t>
            </a:r>
            <a:r>
              <a:rPr lang="bg-BG" sz="1800" dirty="0" smtClean="0">
                <a:effectLst/>
                <a:latin typeface="Arial"/>
                <a:ea typeface="Calibri"/>
                <a:cs typeface="Times New Roman"/>
              </a:rPr>
              <a:t> institutional and program</a:t>
            </a:r>
            <a:r>
              <a:rPr lang="en-US" sz="1800" dirty="0" smtClean="0">
                <a:effectLst/>
                <a:latin typeface="Arial"/>
                <a:ea typeface="Calibri"/>
                <a:cs typeface="Times New Roman"/>
              </a:rPr>
              <a:t>me</a:t>
            </a:r>
            <a:r>
              <a:rPr lang="bg-BG" sz="1800" dirty="0" smtClean="0">
                <a:effectLst/>
                <a:latin typeface="Arial"/>
                <a:ea typeface="Calibri"/>
                <a:cs typeface="Times New Roman"/>
              </a:rPr>
              <a:t> accreditation is duplicated</a:t>
            </a:r>
            <a:r>
              <a:rPr lang="en-US" sz="1800" dirty="0" smtClean="0">
                <a:effectLst/>
                <a:latin typeface="Arial"/>
                <a:ea typeface="Calibri"/>
                <a:cs typeface="Times New Roman"/>
              </a:rPr>
              <a:t>. </a:t>
            </a:r>
            <a:r>
              <a:rPr lang="bg-BG" sz="1800" dirty="0" smtClean="0">
                <a:effectLst/>
                <a:latin typeface="Arial"/>
                <a:ea typeface="Calibri"/>
                <a:cs typeface="Times New Roman"/>
              </a:rPr>
              <a:t>In universities with many professional </a:t>
            </a:r>
            <a:r>
              <a:rPr lang="en-US" sz="1800" dirty="0" smtClean="0">
                <a:effectLst/>
                <a:latin typeface="Arial"/>
                <a:ea typeface="Calibri"/>
                <a:cs typeface="Times New Roman"/>
              </a:rPr>
              <a:t>branches</a:t>
            </a:r>
            <a:r>
              <a:rPr lang="bg-BG" sz="1800" dirty="0" smtClean="0">
                <a:effectLst/>
                <a:latin typeface="Arial"/>
                <a:ea typeface="Calibri"/>
                <a:cs typeface="Times New Roman"/>
              </a:rPr>
              <a:t> the same activities are repeatedly performed, </a:t>
            </a:r>
            <a:r>
              <a:rPr lang="en-US" sz="1800" dirty="0" smtClean="0">
                <a:effectLst/>
                <a:latin typeface="Arial"/>
                <a:ea typeface="Calibri"/>
                <a:cs typeface="Times New Roman"/>
              </a:rPr>
              <a:t>many</a:t>
            </a:r>
            <a:r>
              <a:rPr lang="bg-BG" sz="1800" dirty="0" smtClean="0">
                <a:effectLst/>
                <a:latin typeface="Arial"/>
                <a:ea typeface="Calibri"/>
                <a:cs typeface="Times New Roman"/>
              </a:rPr>
              <a:t> of which repeat the institutional accreditation. On the other hand the National Evaluation and Accreditation Agency is experiencing difficulties in securing </a:t>
            </a:r>
            <a:r>
              <a:rPr lang="en-US" sz="1800" dirty="0" smtClean="0">
                <a:effectLst/>
                <a:latin typeface="Arial"/>
                <a:ea typeface="Calibri"/>
                <a:cs typeface="Times New Roman"/>
              </a:rPr>
              <a:t>the </a:t>
            </a:r>
            <a:r>
              <a:rPr lang="bg-BG" sz="1800" dirty="0" smtClean="0">
                <a:effectLst/>
                <a:latin typeface="Arial"/>
                <a:ea typeface="Calibri"/>
                <a:cs typeface="Times New Roman"/>
              </a:rPr>
              <a:t>hundreds of experts </a:t>
            </a:r>
            <a:r>
              <a:rPr lang="en-US" sz="1800" dirty="0" smtClean="0">
                <a:effectLst/>
                <a:latin typeface="Arial"/>
                <a:ea typeface="Calibri"/>
                <a:cs typeface="Times New Roman"/>
              </a:rPr>
              <a:t>needed</a:t>
            </a:r>
            <a:r>
              <a:rPr lang="bg-BG" sz="1800" dirty="0" smtClean="0">
                <a:effectLst/>
                <a:latin typeface="Arial"/>
                <a:ea typeface="Calibri"/>
                <a:cs typeface="Times New Roman"/>
              </a:rPr>
              <a:t>. This makes it necessary to seek </a:t>
            </a:r>
            <a:r>
              <a:rPr lang="en-US" sz="1800" dirty="0" smtClean="0">
                <a:effectLst/>
                <a:latin typeface="Arial"/>
                <a:ea typeface="Calibri"/>
                <a:cs typeface="Times New Roman"/>
              </a:rPr>
              <a:t>a </a:t>
            </a:r>
            <a:r>
              <a:rPr lang="bg-BG" sz="1800" dirty="0" smtClean="0">
                <a:effectLst/>
                <a:latin typeface="Arial"/>
                <a:ea typeface="Calibri"/>
                <a:cs typeface="Times New Roman"/>
              </a:rPr>
              <a:t>more rational accreditation model by creating an integrated system of institutional and programme accreditation. For that purpose the necessary l</a:t>
            </a:r>
            <a:r>
              <a:rPr lang="en-US" sz="1800" dirty="0" smtClean="0">
                <a:effectLst/>
                <a:latin typeface="Arial"/>
                <a:ea typeface="Calibri"/>
                <a:cs typeface="Times New Roman"/>
              </a:rPr>
              <a:t>e</a:t>
            </a:r>
            <a:r>
              <a:rPr lang="bg-BG" sz="1800" dirty="0" smtClean="0">
                <a:effectLst/>
                <a:latin typeface="Arial"/>
                <a:ea typeface="Calibri"/>
                <a:cs typeface="Times New Roman"/>
              </a:rPr>
              <a:t>gislative changes should be made.</a:t>
            </a:r>
            <a:endParaRPr lang="bg-BG" sz="1800" dirty="0">
              <a:ea typeface="Calibri"/>
              <a:cs typeface="Times New Roman"/>
            </a:endParaRPr>
          </a:p>
          <a:p>
            <a:pPr marL="0" indent="0">
              <a:buNone/>
            </a:pPr>
            <a:endParaRPr lang="bg-BG" dirty="0"/>
          </a:p>
        </p:txBody>
      </p:sp>
    </p:spTree>
    <p:extLst>
      <p:ext uri="{BB962C8B-B14F-4D97-AF65-F5344CB8AC3E}">
        <p14:creationId xmlns:p14="http://schemas.microsoft.com/office/powerpoint/2010/main" val="2459059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Paradigm Change</a:t>
            </a:r>
            <a:r>
              <a:rPr lang="en-US" sz="3200" b="1" dirty="0"/>
              <a:t> </a:t>
            </a:r>
            <a:r>
              <a:rPr lang="en-US" sz="3200" b="1" dirty="0" smtClean="0"/>
              <a:t>1/4</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Calibri"/>
                <a:cs typeface="Times New Roman"/>
              </a:rPr>
              <a:t>	The focus of institutional accreditation shifted from conformity with the law to internal quality assurance and quality enhancement arrangements set by the institution. Before</a:t>
            </a:r>
            <a:r>
              <a:rPr lang="bg-BG" sz="1800" dirty="0" smtClean="0">
                <a:effectLst/>
                <a:latin typeface="Arial"/>
                <a:ea typeface="Calibri"/>
                <a:cs typeface="Times New Roman"/>
              </a:rPr>
              <a:t> quality as such is assessed, </a:t>
            </a:r>
            <a:r>
              <a:rPr lang="en-US" sz="1800" dirty="0" smtClean="0">
                <a:effectLst/>
                <a:latin typeface="Arial"/>
                <a:ea typeface="Calibri"/>
                <a:cs typeface="Times New Roman"/>
              </a:rPr>
              <a:t>evidence for</a:t>
            </a:r>
            <a:r>
              <a:rPr lang="bg-BG" sz="1800" dirty="0" smtClean="0">
                <a:effectLst/>
                <a:latin typeface="Arial"/>
                <a:ea typeface="Calibri"/>
                <a:cs typeface="Times New Roman"/>
              </a:rPr>
              <a:t> the institution’s capacity to monitor, assess and improve quality itself</a:t>
            </a:r>
            <a:r>
              <a:rPr lang="en-US" sz="1800" dirty="0" smtClean="0">
                <a:effectLst/>
                <a:latin typeface="Arial"/>
                <a:ea typeface="Calibri"/>
                <a:cs typeface="Times New Roman"/>
              </a:rPr>
              <a:t> is required.</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In programme accreditation, the evaluation of student learning experience is in focus, rather than compliance with the uniform state requirements, designed in a prescriptive form of national curricula.</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Responsibility for quality lies within the HEIs.</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2692890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Paradigm Change</a:t>
            </a:r>
            <a:r>
              <a:rPr lang="en-US" sz="3200" b="1" dirty="0" smtClean="0"/>
              <a:t> 2/4</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Times New Roman"/>
              </a:rPr>
              <a:t>Higher Education Act</a:t>
            </a:r>
            <a:endParaRPr lang="bg-BG" sz="1800" dirty="0" smtClean="0">
              <a:effectLst/>
              <a:latin typeface="Times New Roman"/>
              <a:ea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rPr>
              <a:t>	</a:t>
            </a:r>
            <a:r>
              <a:rPr lang="bg-BG" sz="1800" dirty="0" smtClean="0">
                <a:effectLst/>
                <a:latin typeface="Arial"/>
                <a:ea typeface="Times New Roman"/>
              </a:rPr>
              <a:t>Art. 6. (4) The higher school shall provide the quality of education and scientific research through </a:t>
            </a:r>
            <a:r>
              <a:rPr lang="bg-BG" sz="1800" b="1" dirty="0" smtClean="0">
                <a:effectLst/>
                <a:latin typeface="Arial"/>
                <a:ea typeface="Times New Roman"/>
              </a:rPr>
              <a:t>internal system of assessment and maintenance of the quality</a:t>
            </a:r>
            <a:r>
              <a:rPr lang="bg-BG" sz="1800" dirty="0" smtClean="0">
                <a:effectLst/>
                <a:latin typeface="Arial"/>
                <a:ea typeface="Times New Roman"/>
              </a:rPr>
              <a:t> of education and of the academic staff, including also </a:t>
            </a:r>
            <a:r>
              <a:rPr lang="en-US" sz="1800" dirty="0" smtClean="0">
                <a:effectLst/>
                <a:latin typeface="Arial"/>
                <a:ea typeface="Times New Roman"/>
              </a:rPr>
              <a:t>the </a:t>
            </a:r>
            <a:r>
              <a:rPr lang="bg-BG" sz="1800" dirty="0" smtClean="0">
                <a:effectLst/>
                <a:latin typeface="Arial"/>
                <a:ea typeface="Times New Roman"/>
              </a:rPr>
              <a:t>student's opinion pools at least once in an academic year.</a:t>
            </a:r>
            <a:endParaRPr lang="bg-BG" sz="1800" dirty="0" smtClean="0">
              <a:effectLst/>
              <a:latin typeface="Times New Roman"/>
              <a:ea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rPr>
              <a:t>	</a:t>
            </a:r>
            <a:r>
              <a:rPr lang="bg-BG" sz="1800" dirty="0" smtClean="0">
                <a:effectLst/>
                <a:latin typeface="Arial"/>
                <a:ea typeface="Times New Roman"/>
              </a:rPr>
              <a:t>(5) The objective of the system under para 4 is to control, maintain and manage the quality of education in the offered spheres of the higher education and professional sectors, as well as of the academic staff.</a:t>
            </a:r>
            <a:endParaRPr lang="bg-BG" sz="1800" dirty="0" smtClean="0">
              <a:effectLst/>
              <a:latin typeface="Times New Roman"/>
              <a:ea typeface="Times New Roman"/>
            </a:endParaRPr>
          </a:p>
          <a:p>
            <a:pPr marL="0" indent="0">
              <a:buNone/>
            </a:pPr>
            <a:endParaRPr lang="bg-BG" sz="1800" dirty="0"/>
          </a:p>
        </p:txBody>
      </p:sp>
    </p:spTree>
    <p:extLst>
      <p:ext uri="{BB962C8B-B14F-4D97-AF65-F5344CB8AC3E}">
        <p14:creationId xmlns:p14="http://schemas.microsoft.com/office/powerpoint/2010/main" val="3363104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Paradigm Change</a:t>
            </a:r>
            <a:r>
              <a:rPr lang="en-US" sz="3200" b="1" dirty="0" smtClean="0"/>
              <a:t> 3/4</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dirty="0" smtClean="0">
                <a:effectLst/>
                <a:latin typeface="Arial"/>
                <a:ea typeface="Times New Roman"/>
              </a:rPr>
              <a:t>Chapter ten – Accreditation of the Higher Schools</a:t>
            </a:r>
            <a:endParaRPr lang="bg-BG" sz="1800" dirty="0" smtClean="0">
              <a:effectLst/>
              <a:latin typeface="Times New Roman"/>
              <a:ea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rPr>
              <a:t>	</a:t>
            </a:r>
            <a:r>
              <a:rPr lang="bg-BG" sz="1800" dirty="0" smtClean="0">
                <a:effectLst/>
                <a:latin typeface="Arial"/>
                <a:ea typeface="Times New Roman"/>
              </a:rPr>
              <a:t>Art. 77. (2) The assessment at the institutional accreditation shall be directed to check of the effectiveness of:</a:t>
            </a:r>
            <a:endParaRPr lang="bg-BG" sz="1800" dirty="0" smtClean="0">
              <a:effectLst/>
              <a:latin typeface="Times New Roman"/>
              <a:ea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rPr>
              <a:t>	</a:t>
            </a:r>
            <a:r>
              <a:rPr lang="bg-BG" sz="1800" dirty="0" smtClean="0">
                <a:effectLst/>
                <a:latin typeface="Arial"/>
                <a:ea typeface="Times New Roman"/>
              </a:rPr>
              <a:t>1. the </a:t>
            </a:r>
            <a:r>
              <a:rPr lang="bg-BG" sz="1800" b="1" dirty="0" smtClean="0">
                <a:effectLst/>
                <a:latin typeface="Arial"/>
                <a:ea typeface="Times New Roman"/>
              </a:rPr>
              <a:t>internal system for assessment and maintenance of the quality</a:t>
            </a:r>
            <a:r>
              <a:rPr lang="bg-BG" sz="1800" dirty="0" smtClean="0">
                <a:effectLst/>
                <a:latin typeface="Arial"/>
                <a:ea typeface="Times New Roman"/>
              </a:rPr>
              <a:t> of education;</a:t>
            </a:r>
            <a:endParaRPr lang="bg-BG" sz="1800" dirty="0" smtClean="0">
              <a:effectLst/>
              <a:latin typeface="Times New Roman"/>
              <a:ea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rPr>
              <a:t>	</a:t>
            </a:r>
            <a:r>
              <a:rPr lang="bg-BG" sz="1800" dirty="0" smtClean="0">
                <a:effectLst/>
                <a:latin typeface="Arial"/>
                <a:ea typeface="Times New Roman"/>
              </a:rPr>
              <a:t>2. the procedures for approval, monitoring and updating of the study plans and programmes;</a:t>
            </a:r>
            <a:endParaRPr lang="bg-BG" sz="1800" dirty="0" smtClean="0">
              <a:effectLst/>
              <a:latin typeface="Times New Roman"/>
              <a:ea typeface="Times New Roman"/>
            </a:endParaRPr>
          </a:p>
          <a:p>
            <a:pPr marL="0" indent="0">
              <a:buNone/>
            </a:pPr>
            <a:endParaRPr lang="bg-BG" sz="1800" dirty="0"/>
          </a:p>
        </p:txBody>
      </p:sp>
    </p:spTree>
    <p:extLst>
      <p:ext uri="{BB962C8B-B14F-4D97-AF65-F5344CB8AC3E}">
        <p14:creationId xmlns:p14="http://schemas.microsoft.com/office/powerpoint/2010/main" val="2863636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Paradigm Change</a:t>
            </a:r>
            <a:r>
              <a:rPr lang="en-US" sz="3200" b="1" dirty="0" smtClean="0"/>
              <a:t> 4/4</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Times New Roman"/>
              </a:rPr>
              <a:t>	</a:t>
            </a:r>
            <a:r>
              <a:rPr lang="bg-BG" sz="1800" dirty="0" smtClean="0">
                <a:effectLst/>
                <a:latin typeface="Arial"/>
                <a:ea typeface="Times New Roman"/>
              </a:rPr>
              <a:t>Art. 78. (3) Subject of assessment at the programme accreditation shall be:</a:t>
            </a:r>
            <a:endParaRPr lang="bg-BG" sz="1800" dirty="0" smtClean="0">
              <a:effectLst/>
              <a:latin typeface="Times New Roman"/>
              <a:ea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rPr>
              <a:t>	</a:t>
            </a:r>
            <a:r>
              <a:rPr lang="bg-BG" sz="1800" dirty="0" smtClean="0">
                <a:effectLst/>
                <a:latin typeface="Arial"/>
                <a:ea typeface="Times New Roman"/>
              </a:rPr>
              <a:t>5. the </a:t>
            </a:r>
            <a:r>
              <a:rPr lang="bg-BG" sz="1800" b="1" dirty="0" smtClean="0">
                <a:effectLst/>
                <a:latin typeface="Arial"/>
                <a:ea typeface="Times New Roman"/>
              </a:rPr>
              <a:t>quality management</a:t>
            </a:r>
            <a:r>
              <a:rPr lang="bg-BG" sz="1800" dirty="0" smtClean="0">
                <a:effectLst/>
                <a:latin typeface="Arial"/>
                <a:ea typeface="Times New Roman"/>
              </a:rPr>
              <a:t> of the education;</a:t>
            </a:r>
            <a:endParaRPr lang="bg-BG" sz="1800" dirty="0" smtClean="0">
              <a:effectLst/>
              <a:latin typeface="Times New Roman"/>
              <a:ea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rPr>
              <a:t>	</a:t>
            </a:r>
            <a:r>
              <a:rPr lang="bg-BG" sz="1800" dirty="0" smtClean="0">
                <a:effectLst/>
                <a:latin typeface="Arial"/>
                <a:ea typeface="Times New Roman"/>
              </a:rPr>
              <a:t>Art. 11. (4) The National Evaluation </a:t>
            </a:r>
            <a:r>
              <a:rPr lang="en-US" sz="1800" dirty="0" smtClean="0">
                <a:effectLst/>
                <a:latin typeface="Arial"/>
                <a:ea typeface="Times New Roman"/>
              </a:rPr>
              <a:t>and </a:t>
            </a:r>
            <a:r>
              <a:rPr lang="bg-BG" sz="1800" dirty="0" smtClean="0">
                <a:effectLst/>
                <a:latin typeface="Arial"/>
                <a:ea typeface="Times New Roman"/>
              </a:rPr>
              <a:t>Accreditation Agency shall carry out post-accreditation monitoring and control over:</a:t>
            </a:r>
            <a:endParaRPr lang="bg-BG" sz="1800" dirty="0" smtClean="0">
              <a:effectLst/>
              <a:latin typeface="Times New Roman"/>
              <a:ea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rPr>
              <a:t>	</a:t>
            </a:r>
            <a:r>
              <a:rPr lang="bg-BG" sz="1800" dirty="0" smtClean="0">
                <a:effectLst/>
                <a:latin typeface="Arial"/>
                <a:ea typeface="Times New Roman"/>
              </a:rPr>
              <a:t>1. the ability of the institution and its main units and branches to provide </a:t>
            </a:r>
            <a:r>
              <a:rPr lang="en-US" sz="1800" dirty="0" smtClean="0">
                <a:effectLst/>
                <a:latin typeface="Arial"/>
                <a:ea typeface="Times New Roman"/>
              </a:rPr>
              <a:t>a </a:t>
            </a:r>
            <a:r>
              <a:rPr lang="bg-BG" sz="1800" dirty="0" smtClean="0">
                <a:effectLst/>
                <a:latin typeface="Arial"/>
                <a:ea typeface="Times New Roman"/>
              </a:rPr>
              <a:t>high quality of education and scientific research through </a:t>
            </a:r>
            <a:r>
              <a:rPr lang="bg-BG" sz="1800" b="1" dirty="0" smtClean="0">
                <a:effectLst/>
                <a:latin typeface="Arial"/>
                <a:ea typeface="Times New Roman"/>
              </a:rPr>
              <a:t>an internal system of assessment and maintenance of the quality</a:t>
            </a:r>
            <a:r>
              <a:rPr lang="bg-BG" sz="1800" dirty="0" smtClean="0">
                <a:effectLst/>
                <a:latin typeface="Arial"/>
                <a:ea typeface="Times New Roman"/>
              </a:rPr>
              <a:t>;</a:t>
            </a:r>
            <a:endParaRPr lang="bg-BG" sz="1800" dirty="0" smtClean="0">
              <a:effectLst/>
              <a:latin typeface="Times New Roman"/>
              <a:ea typeface="Times New Roman"/>
            </a:endParaRPr>
          </a:p>
          <a:p>
            <a:endParaRPr lang="bg-BG" sz="1800" dirty="0"/>
          </a:p>
        </p:txBody>
      </p:sp>
    </p:spTree>
    <p:extLst>
      <p:ext uri="{BB962C8B-B14F-4D97-AF65-F5344CB8AC3E}">
        <p14:creationId xmlns:p14="http://schemas.microsoft.com/office/powerpoint/2010/main" val="556231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sz="3600" b="1" dirty="0"/>
              <a:t>Internal Systems of Assessment and Maintenance of the Quality</a:t>
            </a:r>
            <a:r>
              <a:rPr lang="en-US" sz="3600" b="1" dirty="0"/>
              <a:t> </a:t>
            </a:r>
            <a:r>
              <a:rPr lang="en-US" sz="3600" b="1" dirty="0" smtClean="0"/>
              <a:t>1/2</a:t>
            </a:r>
            <a:endParaRPr lang="bg-BG"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Times New Roman"/>
              </a:rPr>
              <a:t>	</a:t>
            </a:r>
            <a:r>
              <a:rPr lang="bg-BG" sz="1800" dirty="0" smtClean="0">
                <a:effectLst/>
                <a:latin typeface="Arial"/>
                <a:ea typeface="Times New Roman"/>
              </a:rPr>
              <a:t>The higher </a:t>
            </a:r>
            <a:r>
              <a:rPr lang="en-US" sz="1800" dirty="0" smtClean="0">
                <a:effectLst/>
                <a:latin typeface="Arial"/>
                <a:ea typeface="Times New Roman"/>
              </a:rPr>
              <a:t>education institutions are obliged to</a:t>
            </a:r>
            <a:r>
              <a:rPr lang="bg-BG" sz="1800" dirty="0" smtClean="0">
                <a:effectLst/>
                <a:latin typeface="Arial"/>
                <a:ea typeface="Times New Roman"/>
              </a:rPr>
              <a:t> provide the quality of education and scientific research through internal system</a:t>
            </a:r>
            <a:r>
              <a:rPr lang="en-US" sz="1800" dirty="0" smtClean="0">
                <a:effectLst/>
                <a:latin typeface="Arial"/>
                <a:ea typeface="Times New Roman"/>
              </a:rPr>
              <a:t>s</a:t>
            </a:r>
            <a:r>
              <a:rPr lang="bg-BG" sz="1800" dirty="0" smtClean="0">
                <a:effectLst/>
                <a:latin typeface="Arial"/>
                <a:ea typeface="Times New Roman"/>
              </a:rPr>
              <a:t> of assessment and maintenance of the quality of education.</a:t>
            </a:r>
            <a:endParaRPr lang="bg-BG" sz="1800" dirty="0" smtClean="0">
              <a:effectLst/>
              <a:latin typeface="Times New Roman"/>
              <a:ea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rPr>
              <a:t>	Some </a:t>
            </a:r>
            <a:r>
              <a:rPr lang="bg-BG" sz="1800" dirty="0" smtClean="0">
                <a:effectLst/>
                <a:latin typeface="Arial"/>
                <a:ea typeface="Times New Roman"/>
              </a:rPr>
              <a:t>HEls established </a:t>
            </a:r>
            <a:r>
              <a:rPr lang="en-US" sz="1800" dirty="0" smtClean="0">
                <a:effectLst/>
                <a:latin typeface="Arial"/>
                <a:ea typeface="Times New Roman"/>
              </a:rPr>
              <a:t>IQA </a:t>
            </a:r>
            <a:r>
              <a:rPr lang="bg-BG" sz="1800" dirty="0" smtClean="0">
                <a:effectLst/>
                <a:latin typeface="Arial"/>
                <a:ea typeface="Times New Roman"/>
              </a:rPr>
              <a:t>system</a:t>
            </a:r>
            <a:r>
              <a:rPr lang="en-US" sz="1800" dirty="0" smtClean="0">
                <a:effectLst/>
                <a:latin typeface="Arial"/>
                <a:ea typeface="Times New Roman"/>
              </a:rPr>
              <a:t>s</a:t>
            </a:r>
            <a:r>
              <a:rPr lang="bg-BG" sz="1800" dirty="0" smtClean="0">
                <a:effectLst/>
                <a:latin typeface="Arial"/>
                <a:ea typeface="Times New Roman"/>
              </a:rPr>
              <a:t> before </a:t>
            </a:r>
            <a:r>
              <a:rPr lang="en-US" sz="1800" dirty="0" smtClean="0">
                <a:effectLst/>
                <a:latin typeface="Arial"/>
                <a:ea typeface="Times New Roman"/>
              </a:rPr>
              <a:t>the adoption of the </a:t>
            </a:r>
            <a:r>
              <a:rPr lang="bg-BG" sz="1800" dirty="0" smtClean="0">
                <a:effectLst/>
                <a:latin typeface="Arial"/>
                <a:ea typeface="Times New Roman"/>
              </a:rPr>
              <a:t>requirements </a:t>
            </a:r>
            <a:r>
              <a:rPr lang="en-US" sz="1800" dirty="0" smtClean="0">
                <a:effectLst/>
                <a:latin typeface="Arial"/>
                <a:ea typeface="Times New Roman"/>
              </a:rPr>
              <a:t>in the Higher Education Act in 2004.</a:t>
            </a:r>
            <a:endParaRPr lang="bg-BG" sz="1800" dirty="0" smtClean="0">
              <a:effectLst/>
              <a:latin typeface="Times New Roman"/>
              <a:ea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rPr>
              <a:t>	In 2004 IQA </a:t>
            </a:r>
            <a:r>
              <a:rPr lang="bg-BG" sz="1800" dirty="0" smtClean="0">
                <a:effectLst/>
                <a:latin typeface="Arial"/>
                <a:ea typeface="Times New Roman"/>
              </a:rPr>
              <a:t>system</a:t>
            </a:r>
            <a:r>
              <a:rPr lang="en-US" sz="1800" dirty="0" smtClean="0">
                <a:effectLst/>
                <a:latin typeface="Arial"/>
                <a:ea typeface="Times New Roman"/>
              </a:rPr>
              <a:t>s were introduced </a:t>
            </a:r>
            <a:r>
              <a:rPr lang="bg-BG" sz="1800" dirty="0" smtClean="0">
                <a:effectLst/>
                <a:latin typeface="Arial"/>
                <a:ea typeface="Times New Roman"/>
              </a:rPr>
              <a:t>in national legislation</a:t>
            </a:r>
            <a:r>
              <a:rPr lang="en-US" sz="1800" dirty="0" smtClean="0">
                <a:effectLst/>
                <a:latin typeface="Arial"/>
                <a:ea typeface="Times New Roman"/>
              </a:rPr>
              <a:t> and later in the </a:t>
            </a:r>
            <a:r>
              <a:rPr lang="bg-BG" sz="1800" dirty="0" smtClean="0">
                <a:effectLst/>
                <a:latin typeface="Arial"/>
                <a:ea typeface="Times New Roman"/>
              </a:rPr>
              <a:t>evaluation criteria of the National </a:t>
            </a:r>
            <a:r>
              <a:rPr lang="en-US" sz="1800" dirty="0" smtClean="0">
                <a:effectLst/>
                <a:latin typeface="Arial"/>
                <a:ea typeface="Times New Roman"/>
              </a:rPr>
              <a:t>Evaluation and Accreditation </a:t>
            </a:r>
            <a:r>
              <a:rPr lang="bg-BG" sz="1800" dirty="0" smtClean="0">
                <a:effectLst/>
                <a:latin typeface="Arial"/>
                <a:ea typeface="Times New Roman"/>
              </a:rPr>
              <a:t>Agency</a:t>
            </a:r>
            <a:r>
              <a:rPr lang="en-US" sz="1800" dirty="0" smtClean="0">
                <a:effectLst/>
                <a:latin typeface="Arial"/>
                <a:ea typeface="Times New Roman"/>
              </a:rPr>
              <a:t>.</a:t>
            </a:r>
            <a:endParaRPr lang="bg-BG" sz="1800" dirty="0" smtClean="0">
              <a:effectLst/>
              <a:latin typeface="Times New Roman"/>
              <a:ea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rPr>
              <a:t>	</a:t>
            </a:r>
            <a:r>
              <a:rPr lang="bg-BG" sz="1800" dirty="0" smtClean="0">
                <a:effectLst/>
                <a:latin typeface="Arial"/>
                <a:ea typeface="Times New Roman"/>
              </a:rPr>
              <a:t>In 2011 all universities had their IQA systems </a:t>
            </a:r>
            <a:r>
              <a:rPr lang="en-US" sz="1800" dirty="0" smtClean="0">
                <a:effectLst/>
                <a:latin typeface="Arial"/>
                <a:ea typeface="Times New Roman"/>
              </a:rPr>
              <a:t>established and most of</a:t>
            </a:r>
            <a:r>
              <a:rPr lang="bg-BG" sz="1800" dirty="0" smtClean="0">
                <a:effectLst/>
                <a:latin typeface="Arial"/>
                <a:ea typeface="Times New Roman"/>
              </a:rPr>
              <a:t> the higher schools have their own IQA Manual.</a:t>
            </a:r>
            <a:endParaRPr lang="bg-BG" sz="1800" dirty="0" smtClean="0">
              <a:effectLst/>
              <a:latin typeface="Times New Roman"/>
              <a:ea typeface="Times New Roman"/>
            </a:endParaRPr>
          </a:p>
          <a:p>
            <a:endParaRPr lang="bg-BG" sz="1800" dirty="0"/>
          </a:p>
        </p:txBody>
      </p:sp>
    </p:spTree>
    <p:extLst>
      <p:ext uri="{BB962C8B-B14F-4D97-AF65-F5344CB8AC3E}">
        <p14:creationId xmlns:p14="http://schemas.microsoft.com/office/powerpoint/2010/main" val="3187102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Internal Systems of Assessment and Maintenance of the Quality</a:t>
            </a:r>
            <a:r>
              <a:rPr lang="en-US" sz="3200" b="1" dirty="0"/>
              <a:t> </a:t>
            </a:r>
            <a:r>
              <a:rPr lang="en-US" sz="3200" b="1" dirty="0" smtClean="0"/>
              <a:t>2/2</a:t>
            </a:r>
            <a:endParaRPr lang="bg-BG" sz="3200" dirty="0"/>
          </a:p>
        </p:txBody>
      </p:sp>
      <p:sp>
        <p:nvSpPr>
          <p:cNvPr id="3" name="Content Placeholder 2"/>
          <p:cNvSpPr>
            <a:spLocks noGrp="1"/>
          </p:cNvSpPr>
          <p:nvPr>
            <p:ph idx="1"/>
          </p:nvPr>
        </p:nvSpPr>
        <p:spPr>
          <a:xfrm>
            <a:off x="457200" y="1600200"/>
            <a:ext cx="8229600" cy="4648200"/>
          </a:xfrm>
        </p:spPr>
        <p:txBody>
          <a:bodyPr>
            <a:noAutofit/>
          </a:bodyPr>
          <a:lstStyle/>
          <a:p>
            <a:pPr marL="0" marR="0" indent="0" algn="just">
              <a:lnSpc>
                <a:spcPct val="150000"/>
              </a:lnSpc>
              <a:spcBef>
                <a:spcPts val="600"/>
              </a:spcBef>
              <a:spcAft>
                <a:spcPts val="0"/>
              </a:spcAft>
              <a:buNone/>
            </a:pPr>
            <a:r>
              <a:rPr lang="en-US" sz="1800" dirty="0" smtClean="0">
                <a:effectLst/>
                <a:latin typeface="Arial"/>
                <a:ea typeface="Calibri"/>
                <a:cs typeface="Times New Roman"/>
              </a:rPr>
              <a:t>I</a:t>
            </a:r>
            <a:r>
              <a:rPr lang="bg-BG" sz="1800" dirty="0" smtClean="0">
                <a:effectLst/>
                <a:latin typeface="Arial"/>
                <a:ea typeface="Calibri"/>
                <a:cs typeface="Times New Roman"/>
              </a:rPr>
              <a:t>n the Bulgarian educational institutions there are operating systems for:</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a:t>
            </a:r>
            <a:r>
              <a:rPr lang="bg-BG" sz="1800" dirty="0" smtClean="0">
                <a:effectLst/>
                <a:latin typeface="Arial"/>
                <a:ea typeface="Calibri"/>
                <a:cs typeface="Times New Roman"/>
              </a:rPr>
              <a:t>a) assessing and maintaining the quality of training of students and doctoral students;</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a:t>
            </a:r>
            <a:r>
              <a:rPr lang="bg-BG" sz="1800" dirty="0" smtClean="0">
                <a:effectLst/>
                <a:latin typeface="Arial"/>
                <a:ea typeface="Calibri"/>
                <a:cs typeface="Times New Roman"/>
              </a:rPr>
              <a:t>b) assessing and maintaining the quality of </a:t>
            </a:r>
            <a:r>
              <a:rPr lang="en-US" sz="1800" dirty="0" smtClean="0">
                <a:effectLst/>
                <a:latin typeface="Arial"/>
                <a:ea typeface="Calibri"/>
                <a:cs typeface="Times New Roman"/>
              </a:rPr>
              <a:t>a department</a:t>
            </a:r>
            <a:r>
              <a:rPr lang="bg-BG" sz="1800" dirty="0" smtClean="0">
                <a:effectLst/>
                <a:latin typeface="Arial"/>
                <a:ea typeface="Calibri"/>
                <a:cs typeface="Times New Roman"/>
              </a:rPr>
              <a:t>;</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a:t>
            </a:r>
            <a:r>
              <a:rPr lang="bg-BG" sz="1800" dirty="0" smtClean="0">
                <a:effectLst/>
                <a:latin typeface="Arial"/>
                <a:ea typeface="Calibri"/>
                <a:cs typeface="Times New Roman"/>
              </a:rPr>
              <a:t>c) self-assessment as part of the requirements for external institutional and programme accreditation;</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a:t>
            </a:r>
            <a:r>
              <a:rPr lang="bg-BG" sz="1800" dirty="0" smtClean="0">
                <a:effectLst/>
                <a:latin typeface="Arial"/>
                <a:ea typeface="Calibri"/>
                <a:cs typeface="Times New Roman"/>
              </a:rPr>
              <a:t>d) m</a:t>
            </a:r>
            <a:r>
              <a:rPr lang="en-US" sz="1800" dirty="0" smtClean="0">
                <a:effectLst/>
                <a:latin typeface="Arial"/>
                <a:ea typeface="Calibri"/>
                <a:cs typeface="Times New Roman"/>
              </a:rPr>
              <a:t>o</a:t>
            </a:r>
            <a:r>
              <a:rPr lang="bg-BG" sz="1800" dirty="0" smtClean="0">
                <a:effectLst/>
                <a:latin typeface="Arial"/>
                <a:ea typeface="Calibri"/>
                <a:cs typeface="Times New Roman"/>
              </a:rPr>
              <a:t>nitoring of</a:t>
            </a:r>
            <a:r>
              <a:rPr lang="en-US" sz="1800" dirty="0" smtClean="0">
                <a:effectLst/>
                <a:latin typeface="Arial"/>
                <a:ea typeface="Calibri"/>
                <a:cs typeface="Times New Roman"/>
              </a:rPr>
              <a:t> the empl</a:t>
            </a:r>
            <a:r>
              <a:rPr lang="bg-BG" sz="1800" dirty="0" smtClean="0">
                <a:effectLst/>
                <a:latin typeface="Arial"/>
                <a:ea typeface="Calibri"/>
                <a:cs typeface="Times New Roman"/>
              </a:rPr>
              <a:t>oyment of gra</a:t>
            </a:r>
            <a:r>
              <a:rPr lang="en-US" sz="1800" dirty="0" smtClean="0">
                <a:effectLst/>
                <a:latin typeface="Arial"/>
                <a:ea typeface="Calibri"/>
                <a:cs typeface="Times New Roman"/>
              </a:rPr>
              <a:t>du</a:t>
            </a:r>
            <a:r>
              <a:rPr lang="bg-BG" sz="1800" dirty="0" smtClean="0">
                <a:effectLst/>
                <a:latin typeface="Arial"/>
                <a:ea typeface="Calibri"/>
                <a:cs typeface="Times New Roman"/>
              </a:rPr>
              <a:t>ates;</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a:t>
            </a:r>
            <a:r>
              <a:rPr lang="bg-BG" sz="1800" dirty="0" smtClean="0">
                <a:effectLst/>
                <a:latin typeface="Arial"/>
                <a:ea typeface="Calibri"/>
                <a:cs typeface="Times New Roman"/>
              </a:rPr>
              <a:t>e) research, analysis and evaluation of students and post-graduate students' views;</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a:t>
            </a:r>
            <a:r>
              <a:rPr lang="bg-BG" sz="1800" dirty="0" smtClean="0">
                <a:effectLst/>
                <a:latin typeface="Arial"/>
                <a:ea typeface="Calibri"/>
                <a:cs typeface="Times New Roman"/>
              </a:rPr>
              <a:t>f) systems for credit transfer and distance learning.</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615617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Problems with the Internal Quality Assurance </a:t>
            </a:r>
            <a:r>
              <a:rPr lang="x-none" sz="3200" b="1" dirty="0" smtClean="0"/>
              <a:t>Systems</a:t>
            </a:r>
            <a:endParaRPr lang="bg-BG" sz="3200" b="1" dirty="0"/>
          </a:p>
        </p:txBody>
      </p:sp>
      <p:sp>
        <p:nvSpPr>
          <p:cNvPr id="3" name="Content Placeholder 2"/>
          <p:cNvSpPr>
            <a:spLocks noGrp="1"/>
          </p:cNvSpPr>
          <p:nvPr>
            <p:ph idx="1"/>
          </p:nvPr>
        </p:nvSpPr>
        <p:spPr/>
        <p:txBody>
          <a:bodyPr>
            <a:noAutofit/>
          </a:bodyPr>
          <a:lstStyle/>
          <a:p>
            <a:pPr marL="0" marR="0" indent="0" algn="just">
              <a:lnSpc>
                <a:spcPct val="150000"/>
              </a:lnSpc>
              <a:spcBef>
                <a:spcPts val="600"/>
              </a:spcBef>
              <a:spcAft>
                <a:spcPts val="0"/>
              </a:spcAft>
              <a:buNone/>
              <a:tabLst>
                <a:tab pos="2514600" algn="l"/>
              </a:tabLst>
            </a:pPr>
            <a:r>
              <a:rPr lang="bg-BG" sz="1700" dirty="0" smtClean="0">
                <a:effectLst/>
                <a:latin typeface="Arial"/>
                <a:ea typeface="Calibri"/>
                <a:cs typeface="Times New Roman"/>
              </a:rPr>
              <a:t>However, the internal quality </a:t>
            </a:r>
            <a:r>
              <a:rPr lang="en-US" sz="1700" dirty="0" smtClean="0">
                <a:effectLst/>
                <a:latin typeface="Arial"/>
                <a:ea typeface="Calibri"/>
                <a:cs typeface="Times New Roman"/>
              </a:rPr>
              <a:t>assurance </a:t>
            </a:r>
            <a:r>
              <a:rPr lang="bg-BG" sz="1700" dirty="0" smtClean="0">
                <a:effectLst/>
                <a:latin typeface="Arial"/>
                <a:ea typeface="Calibri"/>
                <a:cs typeface="Times New Roman"/>
              </a:rPr>
              <a:t>systems </a:t>
            </a:r>
            <a:r>
              <a:rPr lang="en-US" sz="1700" dirty="0" smtClean="0">
                <a:effectLst/>
                <a:latin typeface="Arial"/>
                <a:ea typeface="Calibri"/>
                <a:cs typeface="Times New Roman"/>
              </a:rPr>
              <a:t>need</a:t>
            </a:r>
            <a:r>
              <a:rPr lang="bg-BG" sz="1700" dirty="0" smtClean="0">
                <a:effectLst/>
                <a:latin typeface="Arial"/>
                <a:ea typeface="Calibri"/>
                <a:cs typeface="Times New Roman"/>
              </a:rPr>
              <a:t> further improvement.</a:t>
            </a:r>
            <a:r>
              <a:rPr lang="en-US" sz="1700" dirty="0" smtClean="0">
                <a:effectLst/>
                <a:latin typeface="Arial"/>
                <a:ea typeface="Calibri"/>
                <a:cs typeface="Times New Roman"/>
              </a:rPr>
              <a:t> T</a:t>
            </a:r>
            <a:r>
              <a:rPr lang="bg-BG" sz="1700" dirty="0" smtClean="0">
                <a:effectLst/>
                <a:latin typeface="Arial"/>
                <a:ea typeface="Calibri"/>
                <a:cs typeface="Times New Roman"/>
              </a:rPr>
              <a:t>he following problems </a:t>
            </a:r>
            <a:r>
              <a:rPr lang="en-US" sz="1700" dirty="0" smtClean="0">
                <a:effectLst/>
                <a:latin typeface="Arial"/>
                <a:ea typeface="Calibri"/>
                <a:cs typeface="Times New Roman"/>
              </a:rPr>
              <a:t>with</a:t>
            </a:r>
            <a:r>
              <a:rPr lang="bg-BG" sz="1700" dirty="0" smtClean="0">
                <a:effectLst/>
                <a:latin typeface="Arial"/>
                <a:ea typeface="Calibri"/>
                <a:cs typeface="Times New Roman"/>
              </a:rPr>
              <a:t> the quality assurance systems have been outlined:</a:t>
            </a:r>
            <a:endParaRPr lang="bg-BG" sz="1700" dirty="0">
              <a:ea typeface="Calibri"/>
              <a:cs typeface="Times New Roman"/>
            </a:endParaRPr>
          </a:p>
          <a:p>
            <a:pPr lvl="1" algn="just">
              <a:lnSpc>
                <a:spcPct val="150000"/>
              </a:lnSpc>
              <a:spcBef>
                <a:spcPts val="600"/>
              </a:spcBef>
              <a:buFont typeface="Symbol"/>
              <a:buChar char=""/>
              <a:tabLst>
                <a:tab pos="571500" algn="l"/>
                <a:tab pos="2514600" algn="l"/>
              </a:tabLst>
            </a:pPr>
            <a:r>
              <a:rPr lang="bg-BG" sz="1700" dirty="0" smtClean="0">
                <a:effectLst/>
                <a:latin typeface="Arial"/>
                <a:ea typeface="Calibri"/>
                <a:cs typeface="Times New Roman"/>
              </a:rPr>
              <a:t>There is still a certain degree of formality in the functioning of the internal quality systems</a:t>
            </a:r>
            <a:r>
              <a:rPr lang="en-US" sz="1700" dirty="0" smtClean="0">
                <a:effectLst/>
                <a:latin typeface="Arial"/>
                <a:ea typeface="Calibri"/>
                <a:cs typeface="Times New Roman"/>
              </a:rPr>
              <a:t>, they are neither seen as </a:t>
            </a:r>
            <a:r>
              <a:rPr lang="bg-BG" sz="1700" dirty="0" smtClean="0">
                <a:effectLst/>
                <a:latin typeface="Arial"/>
                <a:ea typeface="Calibri"/>
                <a:cs typeface="Times New Roman"/>
              </a:rPr>
              <a:t>an indicator of the actual condition of the educational process </a:t>
            </a:r>
            <a:r>
              <a:rPr lang="en-US" sz="1700" dirty="0" smtClean="0">
                <a:effectLst/>
                <a:latin typeface="Arial"/>
                <a:ea typeface="Calibri"/>
                <a:cs typeface="Times New Roman"/>
              </a:rPr>
              <a:t>nor as </a:t>
            </a:r>
            <a:r>
              <a:rPr lang="bg-BG" sz="1700" dirty="0" smtClean="0">
                <a:effectLst/>
                <a:latin typeface="Arial"/>
                <a:ea typeface="Calibri"/>
                <a:cs typeface="Times New Roman"/>
              </a:rPr>
              <a:t>a corrector of management decisions;</a:t>
            </a:r>
            <a:endParaRPr lang="bg-BG" sz="1700" dirty="0">
              <a:ea typeface="Calibri"/>
              <a:cs typeface="Times New Roman"/>
            </a:endParaRPr>
          </a:p>
          <a:p>
            <a:pPr lvl="1" algn="just">
              <a:lnSpc>
                <a:spcPct val="150000"/>
              </a:lnSpc>
              <a:spcBef>
                <a:spcPts val="600"/>
              </a:spcBef>
              <a:buFont typeface="Symbol"/>
              <a:buChar char=""/>
              <a:tabLst>
                <a:tab pos="571500" algn="l"/>
                <a:tab pos="2514600" algn="l"/>
              </a:tabLst>
            </a:pPr>
            <a:r>
              <a:rPr lang="en-US" sz="1700" dirty="0" smtClean="0">
                <a:effectLst/>
                <a:latin typeface="Arial"/>
                <a:ea typeface="Calibri"/>
                <a:cs typeface="Times New Roman"/>
              </a:rPr>
              <a:t>IQA</a:t>
            </a:r>
            <a:r>
              <a:rPr lang="bg-BG" sz="1700" dirty="0" smtClean="0">
                <a:effectLst/>
                <a:latin typeface="Arial"/>
                <a:ea typeface="Calibri"/>
                <a:cs typeface="Times New Roman"/>
              </a:rPr>
              <a:t> systems do not have</a:t>
            </a:r>
            <a:r>
              <a:rPr lang="en-US" sz="1700" dirty="0" smtClean="0">
                <a:effectLst/>
                <a:latin typeface="Arial"/>
                <a:ea typeface="Calibri"/>
                <a:cs typeface="Times New Roman"/>
              </a:rPr>
              <a:t> enough</a:t>
            </a:r>
            <a:r>
              <a:rPr lang="bg-BG" sz="1700" dirty="0" smtClean="0">
                <a:effectLst/>
                <a:latin typeface="Arial"/>
                <a:ea typeface="Calibri"/>
                <a:cs typeface="Times New Roman"/>
              </a:rPr>
              <a:t> efficiency and </a:t>
            </a:r>
            <a:r>
              <a:rPr lang="en-US" sz="1700" dirty="0" smtClean="0">
                <a:effectLst/>
                <a:latin typeface="Arial"/>
                <a:ea typeface="Calibri"/>
                <a:cs typeface="Times New Roman"/>
              </a:rPr>
              <a:t>the </a:t>
            </a:r>
            <a:r>
              <a:rPr lang="bg-BG" sz="1700" dirty="0" smtClean="0">
                <a:effectLst/>
                <a:latin typeface="Arial"/>
                <a:ea typeface="Calibri"/>
                <a:cs typeface="Times New Roman"/>
              </a:rPr>
              <a:t>managements of higher schools unreasonably ignore their results;</a:t>
            </a:r>
            <a:endParaRPr lang="bg-BG" sz="1700" dirty="0">
              <a:ea typeface="Calibri"/>
              <a:cs typeface="Times New Roman"/>
            </a:endParaRPr>
          </a:p>
          <a:p>
            <a:pPr lvl="1" algn="just">
              <a:lnSpc>
                <a:spcPct val="150000"/>
              </a:lnSpc>
              <a:spcBef>
                <a:spcPts val="600"/>
              </a:spcBef>
              <a:buFont typeface="Symbol"/>
              <a:buChar char=""/>
              <a:tabLst>
                <a:tab pos="571500" algn="l"/>
                <a:tab pos="2514600" algn="l"/>
              </a:tabLst>
            </a:pPr>
            <a:r>
              <a:rPr lang="bg-BG" sz="1700" dirty="0" smtClean="0">
                <a:effectLst/>
                <a:latin typeface="Arial"/>
                <a:ea typeface="Calibri"/>
                <a:cs typeface="Times New Roman"/>
              </a:rPr>
              <a:t>Only a small part of the </a:t>
            </a:r>
            <a:r>
              <a:rPr lang="en-US" sz="1700" dirty="0" smtClean="0">
                <a:effectLst/>
                <a:latin typeface="Arial"/>
                <a:ea typeface="Calibri"/>
                <a:cs typeface="Times New Roman"/>
              </a:rPr>
              <a:t>higher </a:t>
            </a:r>
            <a:r>
              <a:rPr lang="bg-BG" sz="1700" dirty="0" smtClean="0">
                <a:effectLst/>
                <a:latin typeface="Arial"/>
                <a:ea typeface="Calibri"/>
                <a:cs typeface="Times New Roman"/>
              </a:rPr>
              <a:t>educational institutions have established a regular practice to carry out self-evaluation of the effectiveness and efficiency of their quality assurance systems;</a:t>
            </a:r>
            <a:endParaRPr lang="bg-BG" sz="1700" dirty="0">
              <a:ea typeface="Calibri"/>
              <a:cs typeface="Times New Roman"/>
            </a:endParaRPr>
          </a:p>
          <a:p>
            <a:pPr lvl="1" algn="just">
              <a:lnSpc>
                <a:spcPct val="150000"/>
              </a:lnSpc>
              <a:spcBef>
                <a:spcPts val="600"/>
              </a:spcBef>
              <a:buFont typeface="Symbol"/>
              <a:buChar char=""/>
              <a:tabLst>
                <a:tab pos="571500" algn="l"/>
                <a:tab pos="2514600" algn="l"/>
              </a:tabLst>
            </a:pPr>
            <a:r>
              <a:rPr lang="en-US" sz="1700" dirty="0" smtClean="0">
                <a:effectLst/>
                <a:latin typeface="Arial"/>
                <a:ea typeface="Calibri"/>
                <a:cs typeface="Times New Roman"/>
              </a:rPr>
              <a:t>There is a</a:t>
            </a:r>
            <a:r>
              <a:rPr lang="bg-BG" sz="1700" dirty="0" smtClean="0">
                <a:effectLst/>
                <a:latin typeface="Arial"/>
                <a:ea typeface="Calibri"/>
                <a:cs typeface="Times New Roman"/>
              </a:rPr>
              <a:t> lack of trained specialists </a:t>
            </a:r>
            <a:r>
              <a:rPr lang="en-US" sz="1700" dirty="0" smtClean="0">
                <a:effectLst/>
                <a:latin typeface="Arial"/>
                <a:ea typeface="Calibri"/>
                <a:cs typeface="Times New Roman"/>
              </a:rPr>
              <a:t>with</a:t>
            </a:r>
            <a:r>
              <a:rPr lang="bg-BG" sz="1700" dirty="0" smtClean="0">
                <a:effectLst/>
                <a:latin typeface="Arial"/>
                <a:ea typeface="Calibri"/>
                <a:cs typeface="Times New Roman"/>
              </a:rPr>
              <a:t> experience in the field</a:t>
            </a:r>
            <a:r>
              <a:rPr lang="en-US" sz="1700" dirty="0" smtClean="0">
                <a:effectLst/>
                <a:latin typeface="Arial"/>
                <a:ea typeface="Calibri"/>
                <a:cs typeface="Times New Roman"/>
              </a:rPr>
              <a:t>,</a:t>
            </a:r>
            <a:endParaRPr lang="bg-BG" sz="1700" dirty="0">
              <a:ea typeface="Calibri"/>
              <a:cs typeface="Times New Roman"/>
            </a:endParaRPr>
          </a:p>
        </p:txBody>
      </p:sp>
    </p:spTree>
    <p:extLst>
      <p:ext uri="{BB962C8B-B14F-4D97-AF65-F5344CB8AC3E}">
        <p14:creationId xmlns:p14="http://schemas.microsoft.com/office/powerpoint/2010/main" val="1918903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General description of </a:t>
            </a:r>
            <a:r>
              <a:rPr lang="en-US" sz="3200" b="1" dirty="0"/>
              <a:t>SU’s </a:t>
            </a:r>
            <a:r>
              <a:rPr lang="x-none" sz="3200" b="1" dirty="0"/>
              <a:t>IQA </a:t>
            </a:r>
            <a:r>
              <a:rPr lang="en-US" sz="3200" b="1" dirty="0"/>
              <a:t>System </a:t>
            </a:r>
            <a:r>
              <a:rPr lang="x-none" sz="3200" b="1" dirty="0"/>
              <a:t>in relation to Part 1 </a:t>
            </a:r>
            <a:r>
              <a:rPr lang="x-none" sz="3200" b="1" dirty="0" smtClean="0"/>
              <a:t>ESG</a:t>
            </a:r>
            <a:endParaRPr lang="bg-BG" sz="3200" dirty="0"/>
          </a:p>
        </p:txBody>
      </p:sp>
      <p:sp>
        <p:nvSpPr>
          <p:cNvPr id="3" name="Content Placeholder 2"/>
          <p:cNvSpPr>
            <a:spLocks noGrp="1"/>
          </p:cNvSpPr>
          <p:nvPr>
            <p:ph idx="1"/>
          </p:nvPr>
        </p:nvSpPr>
        <p:spPr/>
        <p:txBody>
          <a:bodyPr>
            <a:normAutofit fontScale="77500" lnSpcReduction="20000"/>
          </a:bodyPr>
          <a:lstStyle/>
          <a:p>
            <a:pPr marL="0" marR="0" indent="0" algn="just">
              <a:lnSpc>
                <a:spcPct val="150000"/>
              </a:lnSpc>
              <a:spcBef>
                <a:spcPts val="600"/>
              </a:spcBef>
              <a:spcAft>
                <a:spcPts val="0"/>
              </a:spcAft>
              <a:buNone/>
            </a:pPr>
            <a:r>
              <a:rPr lang="bg-BG" sz="2600" b="1" dirty="0" smtClean="0">
                <a:effectLst/>
                <a:latin typeface="Arial"/>
                <a:ea typeface="Calibri"/>
                <a:cs typeface="Times New Roman"/>
              </a:rPr>
              <a:t>ESG 1.1: Policy for quality assurance</a:t>
            </a:r>
            <a:endParaRPr lang="bg-BG" sz="2600" dirty="0">
              <a:ea typeface="Calibri"/>
              <a:cs typeface="Times New Roman"/>
            </a:endParaRPr>
          </a:p>
          <a:p>
            <a:pPr lvl="1" algn="just">
              <a:lnSpc>
                <a:spcPct val="150000"/>
              </a:lnSpc>
              <a:spcBef>
                <a:spcPts val="600"/>
              </a:spcBef>
              <a:buSzPts val="1000"/>
              <a:buFont typeface="Symbol"/>
              <a:buChar char=""/>
              <a:tabLst>
                <a:tab pos="457200" algn="l"/>
              </a:tabLst>
            </a:pPr>
            <a:r>
              <a:rPr lang="en-US" sz="2600" dirty="0" smtClean="0">
                <a:effectLst/>
                <a:latin typeface="Arial"/>
                <a:ea typeface="Calibri"/>
                <a:cs typeface="Times New Roman"/>
              </a:rPr>
              <a:t>SU</a:t>
            </a:r>
            <a:r>
              <a:rPr lang="bg-BG" sz="2600" dirty="0" smtClean="0">
                <a:effectLst/>
                <a:latin typeface="Arial"/>
                <a:ea typeface="Calibri"/>
                <a:cs typeface="Times New Roman"/>
              </a:rPr>
              <a:t> ha</a:t>
            </a:r>
            <a:r>
              <a:rPr lang="en-US" sz="2600" dirty="0" smtClean="0">
                <a:effectLst/>
                <a:latin typeface="Arial"/>
                <a:ea typeface="Calibri"/>
                <a:cs typeface="Times New Roman"/>
              </a:rPr>
              <a:t>s</a:t>
            </a:r>
            <a:r>
              <a:rPr lang="bg-BG" sz="2600" dirty="0" smtClean="0">
                <a:effectLst/>
                <a:latin typeface="Arial"/>
                <a:ea typeface="Calibri"/>
                <a:cs typeface="Times New Roman"/>
              </a:rPr>
              <a:t> a policy for QA that is published </a:t>
            </a:r>
            <a:r>
              <a:rPr lang="en-US" sz="2600" dirty="0" smtClean="0">
                <a:effectLst/>
                <a:latin typeface="Arial"/>
                <a:ea typeface="Calibri"/>
                <a:cs typeface="Times New Roman"/>
              </a:rPr>
              <a:t>and </a:t>
            </a:r>
            <a:r>
              <a:rPr lang="bg-BG" sz="2600" dirty="0" smtClean="0">
                <a:effectLst/>
                <a:latin typeface="Arial"/>
                <a:ea typeface="Calibri"/>
                <a:cs typeface="Times New Roman"/>
              </a:rPr>
              <a:t>refer</a:t>
            </a:r>
            <a:r>
              <a:rPr lang="en-US" sz="2600" dirty="0" smtClean="0">
                <a:effectLst/>
                <a:latin typeface="Arial"/>
                <a:ea typeface="Calibri"/>
                <a:cs typeface="Times New Roman"/>
              </a:rPr>
              <a:t>s</a:t>
            </a:r>
            <a:r>
              <a:rPr lang="bg-BG" sz="2600" dirty="0" smtClean="0">
                <a:effectLst/>
                <a:latin typeface="Arial"/>
                <a:ea typeface="Calibri"/>
                <a:cs typeface="Times New Roman"/>
              </a:rPr>
              <a:t> explicitly to the ESG</a:t>
            </a:r>
            <a:r>
              <a:rPr lang="en-US" sz="2600" dirty="0" smtClean="0">
                <a:effectLst/>
                <a:latin typeface="Arial"/>
                <a:ea typeface="Calibri"/>
                <a:cs typeface="Times New Roman"/>
              </a:rPr>
              <a:t>;</a:t>
            </a:r>
            <a:endParaRPr lang="bg-BG" sz="2600" dirty="0">
              <a:ea typeface="Calibri"/>
              <a:cs typeface="Times New Roman"/>
            </a:endParaRPr>
          </a:p>
          <a:p>
            <a:pPr lvl="1" algn="just">
              <a:lnSpc>
                <a:spcPct val="150000"/>
              </a:lnSpc>
              <a:spcBef>
                <a:spcPts val="600"/>
              </a:spcBef>
              <a:buSzPts val="1000"/>
              <a:buFont typeface="Symbol"/>
              <a:buChar char=""/>
              <a:tabLst>
                <a:tab pos="457200" algn="l"/>
              </a:tabLst>
            </a:pPr>
            <a:r>
              <a:rPr lang="en-US" sz="2600" dirty="0" smtClean="0">
                <a:effectLst/>
                <a:latin typeface="Arial"/>
                <a:ea typeface="Calibri"/>
                <a:cs typeface="Times New Roman"/>
              </a:rPr>
              <a:t>SU has developed an Internal</a:t>
            </a:r>
            <a:r>
              <a:rPr lang="bg-BG" sz="2600" dirty="0" smtClean="0">
                <a:effectLst/>
                <a:latin typeface="Arial"/>
                <a:ea typeface="Calibri"/>
                <a:cs typeface="Times New Roman"/>
              </a:rPr>
              <a:t> Quality Assurance</a:t>
            </a:r>
            <a:r>
              <a:rPr lang="en-US" sz="2600" dirty="0" smtClean="0">
                <a:effectLst/>
                <a:latin typeface="Arial"/>
                <a:ea typeface="Calibri"/>
                <a:cs typeface="Times New Roman"/>
              </a:rPr>
              <a:t>,</a:t>
            </a:r>
            <a:r>
              <a:rPr lang="bg-BG" sz="2600" dirty="0" smtClean="0">
                <a:effectLst/>
                <a:latin typeface="Arial"/>
                <a:ea typeface="Calibri"/>
                <a:cs typeface="Times New Roman"/>
              </a:rPr>
              <a:t> Quality Control and Quality Monitoring system</a:t>
            </a:r>
            <a:r>
              <a:rPr lang="en-US" sz="2600" dirty="0" smtClean="0">
                <a:effectLst/>
                <a:latin typeface="Arial"/>
                <a:ea typeface="Calibri"/>
                <a:cs typeface="Times New Roman"/>
              </a:rPr>
              <a:t>;</a:t>
            </a:r>
            <a:endParaRPr lang="bg-BG" sz="2600" dirty="0">
              <a:ea typeface="Calibri"/>
              <a:cs typeface="Times New Roman"/>
            </a:endParaRPr>
          </a:p>
          <a:p>
            <a:pPr lvl="1" algn="just">
              <a:lnSpc>
                <a:spcPct val="150000"/>
              </a:lnSpc>
              <a:spcBef>
                <a:spcPts val="600"/>
              </a:spcBef>
              <a:buSzPts val="1000"/>
              <a:buFont typeface="Symbol"/>
              <a:buChar char=""/>
              <a:tabLst>
                <a:tab pos="457200" algn="l"/>
              </a:tabLst>
            </a:pPr>
            <a:r>
              <a:rPr lang="en-US" sz="2600" dirty="0" smtClean="0">
                <a:effectLst/>
                <a:latin typeface="Arial"/>
                <a:ea typeface="Calibri"/>
                <a:cs typeface="Times New Roman"/>
              </a:rPr>
              <a:t>SU has established</a:t>
            </a:r>
            <a:r>
              <a:rPr lang="en-US" sz="2600" b="0" dirty="0" smtClean="0">
                <a:effectLst/>
                <a:latin typeface="Arial"/>
                <a:ea typeface="Calibri"/>
                <a:cs typeface="Times New Roman"/>
              </a:rPr>
              <a:t> a University Centre for Quality Management – </a:t>
            </a:r>
            <a:r>
              <a:rPr lang="en-US" sz="2600" dirty="0" smtClean="0">
                <a:effectLst/>
                <a:latin typeface="Arial"/>
                <a:ea typeface="Calibri"/>
                <a:cs typeface="Times New Roman"/>
              </a:rPr>
              <a:t>a specially created unit for carrying out the strategy and policy of quality control at the University</a:t>
            </a:r>
            <a:r>
              <a:rPr lang="en-US" sz="2600" b="0" dirty="0" smtClean="0">
                <a:effectLst/>
                <a:latin typeface="Arial"/>
                <a:ea typeface="Calibri"/>
                <a:cs typeface="Times New Roman"/>
              </a:rPr>
              <a:t> and to </a:t>
            </a:r>
            <a:r>
              <a:rPr lang="en-US" sz="2600" dirty="0" smtClean="0">
                <a:effectLst/>
                <a:latin typeface="Arial"/>
                <a:ea typeface="Calibri"/>
                <a:cs typeface="Times New Roman"/>
              </a:rPr>
              <a:t>coordinate and carry out the development and support of the system for quality control.</a:t>
            </a:r>
            <a:endParaRPr lang="bg-BG" sz="2600" dirty="0">
              <a:ea typeface="Calibri"/>
              <a:cs typeface="Times New Roman"/>
            </a:endParaRPr>
          </a:p>
          <a:p>
            <a:endParaRPr lang="bg-BG" dirty="0"/>
          </a:p>
        </p:txBody>
      </p:sp>
    </p:spTree>
    <p:extLst>
      <p:ext uri="{BB962C8B-B14F-4D97-AF65-F5344CB8AC3E}">
        <p14:creationId xmlns:p14="http://schemas.microsoft.com/office/powerpoint/2010/main" val="1135977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rmAutofit fontScale="62500" lnSpcReduction="20000"/>
          </a:bodyPr>
          <a:lstStyle/>
          <a:p>
            <a:pPr marL="0" marR="0" indent="0" algn="just">
              <a:lnSpc>
                <a:spcPct val="150000"/>
              </a:lnSpc>
              <a:spcBef>
                <a:spcPts val="600"/>
              </a:spcBef>
              <a:spcAft>
                <a:spcPts val="0"/>
              </a:spcAft>
              <a:buNone/>
            </a:pPr>
            <a:r>
              <a:rPr lang="bg-BG" sz="2900" b="1" dirty="0" smtClean="0">
                <a:effectLst/>
                <a:latin typeface="Arial"/>
                <a:ea typeface="Calibri"/>
                <a:cs typeface="Times New Roman"/>
              </a:rPr>
              <a:t>ESG 1.2: Design and approval of programmes</a:t>
            </a:r>
            <a:endParaRPr lang="bg-BG" sz="2900" dirty="0">
              <a:ea typeface="Calibri"/>
              <a:cs typeface="Times New Roman"/>
            </a:endParaRPr>
          </a:p>
          <a:p>
            <a:pPr marL="0" marR="0" indent="0" algn="just">
              <a:lnSpc>
                <a:spcPct val="150000"/>
              </a:lnSpc>
              <a:spcBef>
                <a:spcPts val="600"/>
              </a:spcBef>
              <a:spcAft>
                <a:spcPts val="0"/>
              </a:spcAft>
              <a:buNone/>
            </a:pPr>
            <a:r>
              <a:rPr lang="en-US" sz="2900" dirty="0" smtClean="0">
                <a:effectLst/>
                <a:latin typeface="Arial"/>
                <a:ea typeface="Calibri"/>
                <a:cs typeface="Times New Roman"/>
              </a:rPr>
              <a:t>SU</a:t>
            </a:r>
            <a:r>
              <a:rPr lang="bg-BG" sz="2900" dirty="0" smtClean="0">
                <a:effectLst/>
                <a:latin typeface="Arial"/>
                <a:ea typeface="Calibri"/>
                <a:cs typeface="Times New Roman"/>
              </a:rPr>
              <a:t> ha</a:t>
            </a:r>
            <a:r>
              <a:rPr lang="en-US" sz="2900" dirty="0" smtClean="0">
                <a:effectLst/>
                <a:latin typeface="Arial"/>
                <a:ea typeface="Calibri"/>
                <a:cs typeface="Times New Roman"/>
              </a:rPr>
              <a:t>s</a:t>
            </a:r>
            <a:r>
              <a:rPr lang="bg-BG" sz="2900" dirty="0" smtClean="0">
                <a:effectLst/>
                <a:latin typeface="Arial"/>
                <a:ea typeface="Calibri"/>
                <a:cs typeface="Times New Roman"/>
              </a:rPr>
              <a:t> a formal procedure for design and approval of programmes.</a:t>
            </a:r>
            <a:endParaRPr lang="bg-BG" sz="2900" dirty="0">
              <a:ea typeface="Calibri"/>
              <a:cs typeface="Times New Roman"/>
            </a:endParaRPr>
          </a:p>
          <a:p>
            <a:pPr marL="0" marR="0" indent="0" algn="just">
              <a:lnSpc>
                <a:spcPct val="150000"/>
              </a:lnSpc>
              <a:spcBef>
                <a:spcPts val="600"/>
              </a:spcBef>
              <a:spcAft>
                <a:spcPts val="0"/>
              </a:spcAft>
              <a:buNone/>
            </a:pPr>
            <a:r>
              <a:rPr lang="en-US" sz="2900" dirty="0" smtClean="0">
                <a:effectLst/>
                <a:latin typeface="Arial"/>
                <a:ea typeface="Calibri"/>
                <a:cs typeface="Times New Roman"/>
              </a:rPr>
              <a:t>The </a:t>
            </a:r>
            <a:r>
              <a:rPr lang="bg-BG" sz="2900" dirty="0" smtClean="0">
                <a:effectLst/>
                <a:latin typeface="Arial"/>
                <a:ea typeface="Calibri"/>
                <a:cs typeface="Times New Roman"/>
              </a:rPr>
              <a:t>programmes define</a:t>
            </a:r>
            <a:r>
              <a:rPr lang="en-US" sz="2900" dirty="0" smtClean="0">
                <a:effectLst/>
                <a:latin typeface="Arial"/>
                <a:ea typeface="Calibri"/>
                <a:cs typeface="Times New Roman"/>
              </a:rPr>
              <a:t>:</a:t>
            </a:r>
            <a:endParaRPr lang="bg-BG" sz="2900" dirty="0">
              <a:ea typeface="Calibri"/>
              <a:cs typeface="Times New Roman"/>
            </a:endParaRPr>
          </a:p>
          <a:p>
            <a:pPr lvl="1" algn="just">
              <a:lnSpc>
                <a:spcPct val="150000"/>
              </a:lnSpc>
              <a:spcBef>
                <a:spcPts val="600"/>
              </a:spcBef>
              <a:buSzPts val="1000"/>
              <a:buFont typeface="Symbol"/>
              <a:buChar char=""/>
              <a:tabLst>
                <a:tab pos="457200" algn="l"/>
              </a:tabLst>
            </a:pPr>
            <a:r>
              <a:rPr lang="en-US" sz="2900" dirty="0" smtClean="0">
                <a:effectLst/>
                <a:latin typeface="Arial"/>
                <a:ea typeface="Calibri"/>
                <a:cs typeface="Times New Roman"/>
              </a:rPr>
              <a:t>the expected</a:t>
            </a:r>
            <a:r>
              <a:rPr lang="bg-BG" sz="2900" dirty="0" smtClean="0">
                <a:effectLst/>
                <a:latin typeface="Arial"/>
                <a:ea typeface="Calibri"/>
                <a:cs typeface="Times New Roman"/>
              </a:rPr>
              <a:t> learning outcomes</a:t>
            </a:r>
            <a:r>
              <a:rPr lang="en-US" sz="2900" dirty="0" smtClean="0">
                <a:effectLst/>
                <a:latin typeface="Arial"/>
                <a:ea typeface="Calibri"/>
                <a:cs typeface="Times New Roman"/>
              </a:rPr>
              <a:t>;</a:t>
            </a:r>
            <a:endParaRPr lang="bg-BG" sz="2900" dirty="0">
              <a:ea typeface="Calibri"/>
              <a:cs typeface="Times New Roman"/>
            </a:endParaRPr>
          </a:p>
          <a:p>
            <a:pPr lvl="1" algn="just">
              <a:lnSpc>
                <a:spcPct val="150000"/>
              </a:lnSpc>
              <a:spcBef>
                <a:spcPts val="600"/>
              </a:spcBef>
              <a:buSzPts val="1000"/>
              <a:buFont typeface="Symbol"/>
              <a:buChar char=""/>
              <a:tabLst>
                <a:tab pos="457200" algn="l"/>
              </a:tabLst>
            </a:pPr>
            <a:r>
              <a:rPr lang="bg-BG" sz="2900" dirty="0" smtClean="0">
                <a:effectLst/>
                <a:latin typeface="Arial"/>
                <a:ea typeface="Times New Roman"/>
                <a:cs typeface="Times New Roman"/>
              </a:rPr>
              <a:t>modes of delivery (e.g. full time, part-time, distance-learning</a:t>
            </a:r>
            <a:r>
              <a:rPr lang="en-US" sz="2900" dirty="0" smtClean="0">
                <a:effectLst/>
                <a:latin typeface="Arial"/>
                <a:ea typeface="Times New Roman"/>
                <a:cs typeface="Times New Roman"/>
              </a:rPr>
              <a:t>);</a:t>
            </a:r>
            <a:endParaRPr lang="bg-BG" sz="2900" dirty="0">
              <a:ea typeface="Calibri"/>
              <a:cs typeface="Times New Roman"/>
            </a:endParaRPr>
          </a:p>
          <a:p>
            <a:pPr lvl="1" algn="just">
              <a:lnSpc>
                <a:spcPct val="150000"/>
              </a:lnSpc>
              <a:spcBef>
                <a:spcPts val="600"/>
              </a:spcBef>
              <a:buSzPts val="1000"/>
              <a:buFont typeface="Symbol"/>
              <a:buChar char=""/>
              <a:tabLst>
                <a:tab pos="457200" algn="l"/>
              </a:tabLst>
            </a:pPr>
            <a:r>
              <a:rPr lang="bg-BG" sz="2900" dirty="0" smtClean="0">
                <a:effectLst/>
                <a:latin typeface="Arial"/>
                <a:ea typeface="Calibri"/>
                <a:cs typeface="Times New Roman"/>
              </a:rPr>
              <a:t>the student workload in terms of ECTS credits</a:t>
            </a:r>
            <a:r>
              <a:rPr lang="en-US" sz="2900" dirty="0" smtClean="0">
                <a:effectLst/>
                <a:latin typeface="Arial"/>
                <a:ea typeface="Calibri"/>
                <a:cs typeface="Times New Roman"/>
              </a:rPr>
              <a:t>;</a:t>
            </a:r>
            <a:endParaRPr lang="bg-BG" sz="2900" dirty="0">
              <a:ea typeface="Calibri"/>
              <a:cs typeface="Times New Roman"/>
            </a:endParaRPr>
          </a:p>
          <a:p>
            <a:pPr lvl="1" algn="just">
              <a:lnSpc>
                <a:spcPct val="150000"/>
              </a:lnSpc>
              <a:spcBef>
                <a:spcPts val="600"/>
              </a:spcBef>
              <a:buSzPts val="1000"/>
              <a:buFont typeface="Symbol"/>
              <a:buChar char=""/>
              <a:tabLst>
                <a:tab pos="457200" algn="l"/>
              </a:tabLst>
            </a:pPr>
            <a:r>
              <a:rPr lang="bg-BG" sz="2900" dirty="0" smtClean="0">
                <a:effectLst/>
                <a:latin typeface="Arial"/>
                <a:ea typeface="Calibri"/>
                <a:cs typeface="Times New Roman"/>
              </a:rPr>
              <a:t>teaching and learning methods</a:t>
            </a:r>
            <a:r>
              <a:rPr lang="en-US" sz="2900" dirty="0" smtClean="0">
                <a:effectLst/>
                <a:latin typeface="Arial"/>
                <a:ea typeface="Calibri"/>
                <a:cs typeface="Times New Roman"/>
              </a:rPr>
              <a:t>;</a:t>
            </a:r>
            <a:endParaRPr lang="bg-BG" sz="2900" dirty="0">
              <a:ea typeface="Calibri"/>
              <a:cs typeface="Times New Roman"/>
            </a:endParaRPr>
          </a:p>
          <a:p>
            <a:pPr lvl="1" algn="just">
              <a:lnSpc>
                <a:spcPct val="150000"/>
              </a:lnSpc>
              <a:spcBef>
                <a:spcPts val="600"/>
              </a:spcBef>
              <a:buSzPts val="1000"/>
              <a:buFont typeface="Symbol"/>
              <a:buChar char=""/>
              <a:tabLst>
                <a:tab pos="457200" algn="l"/>
              </a:tabLst>
            </a:pPr>
            <a:r>
              <a:rPr lang="en-US" sz="2900" dirty="0" smtClean="0">
                <a:effectLst/>
                <a:latin typeface="Arial"/>
                <a:ea typeface="Calibri"/>
                <a:cs typeface="Times New Roman"/>
              </a:rPr>
              <a:t>assessment methods;</a:t>
            </a:r>
            <a:endParaRPr lang="bg-BG" sz="2900" dirty="0">
              <a:ea typeface="Calibri"/>
              <a:cs typeface="Times New Roman"/>
            </a:endParaRPr>
          </a:p>
          <a:p>
            <a:pPr lvl="1" algn="just">
              <a:lnSpc>
                <a:spcPct val="150000"/>
              </a:lnSpc>
              <a:spcBef>
                <a:spcPts val="600"/>
              </a:spcBef>
              <a:buSzPts val="1000"/>
              <a:buFont typeface="Symbol"/>
              <a:buChar char=""/>
              <a:tabLst>
                <a:tab pos="457200" algn="l"/>
              </a:tabLst>
            </a:pPr>
            <a:r>
              <a:rPr lang="en-US" sz="2900" dirty="0" smtClean="0">
                <a:effectLst/>
                <a:latin typeface="Arial"/>
                <a:ea typeface="Calibri"/>
                <a:cs typeface="Times New Roman"/>
              </a:rPr>
              <a:t>the </a:t>
            </a:r>
            <a:r>
              <a:rPr lang="bg-BG" sz="2900" dirty="0" smtClean="0">
                <a:effectLst/>
                <a:latin typeface="Arial"/>
                <a:ea typeface="Calibri"/>
                <a:cs typeface="Times New Roman"/>
              </a:rPr>
              <a:t>specifi</a:t>
            </a:r>
            <a:r>
              <a:rPr lang="en-US" sz="2900" dirty="0" smtClean="0">
                <a:effectLst/>
                <a:latin typeface="Arial"/>
                <a:ea typeface="Calibri"/>
                <a:cs typeface="Times New Roman"/>
              </a:rPr>
              <a:t>c</a:t>
            </a:r>
            <a:r>
              <a:rPr lang="bg-BG" sz="2900" dirty="0" smtClean="0">
                <a:effectLst/>
                <a:latin typeface="Arial"/>
                <a:ea typeface="Calibri"/>
                <a:cs typeface="Times New Roman"/>
              </a:rPr>
              <a:t> qualifications </a:t>
            </a:r>
            <a:r>
              <a:rPr lang="en-US" sz="2900" dirty="0" smtClean="0">
                <a:effectLst/>
                <a:latin typeface="Arial"/>
                <a:ea typeface="Calibri"/>
                <a:cs typeface="Times New Roman"/>
              </a:rPr>
              <a:t>in accordance with the</a:t>
            </a:r>
            <a:r>
              <a:rPr lang="bg-BG" sz="2900" dirty="0" smtClean="0">
                <a:effectLst/>
                <a:latin typeface="Arial"/>
                <a:ea typeface="Calibri"/>
                <a:cs typeface="Times New Roman"/>
              </a:rPr>
              <a:t> National Qualifications Framework</a:t>
            </a:r>
            <a:r>
              <a:rPr lang="en-US" sz="2900" dirty="0" smtClean="0">
                <a:effectLst/>
                <a:latin typeface="Arial"/>
                <a:ea typeface="Calibri"/>
                <a:cs typeface="Times New Roman"/>
              </a:rPr>
              <a:t>, to which the </a:t>
            </a:r>
            <a:r>
              <a:rPr lang="bg-BG" sz="2900" dirty="0" smtClean="0">
                <a:effectLst/>
                <a:latin typeface="Arial"/>
                <a:ea typeface="Calibri"/>
                <a:cs typeface="Times New Roman"/>
              </a:rPr>
              <a:t>programme lead</a:t>
            </a:r>
            <a:r>
              <a:rPr lang="en-US" sz="2900" dirty="0" smtClean="0">
                <a:effectLst/>
                <a:latin typeface="Arial"/>
                <a:ea typeface="Calibri"/>
                <a:cs typeface="Times New Roman"/>
              </a:rPr>
              <a:t>s</a:t>
            </a:r>
            <a:r>
              <a:rPr lang="bg-BG" sz="2900" dirty="0" smtClean="0">
                <a:effectLst/>
                <a:latin typeface="Arial"/>
                <a:ea typeface="Calibri"/>
                <a:cs typeface="Times New Roman"/>
              </a:rPr>
              <a:t>.</a:t>
            </a:r>
            <a:endParaRPr lang="bg-BG" sz="2900" dirty="0">
              <a:ea typeface="Calibri"/>
              <a:cs typeface="Times New Roman"/>
            </a:endParaRPr>
          </a:p>
          <a:p>
            <a:endParaRPr lang="bg-BG" dirty="0"/>
          </a:p>
        </p:txBody>
      </p:sp>
    </p:spTree>
    <p:extLst>
      <p:ext uri="{BB962C8B-B14F-4D97-AF65-F5344CB8AC3E}">
        <p14:creationId xmlns:p14="http://schemas.microsoft.com/office/powerpoint/2010/main" val="1020750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200" b="1" dirty="0"/>
              <a:t>Legal Framework of the Bulgarian Higher Education Reform</a:t>
            </a:r>
            <a:r>
              <a:rPr lang="en-US" sz="3200" b="1" dirty="0"/>
              <a:t> </a:t>
            </a:r>
            <a:r>
              <a:rPr lang="en-US" sz="3200" b="1" dirty="0" smtClean="0"/>
              <a:t>1/2</a:t>
            </a:r>
            <a:endParaRPr lang="bg-BG" sz="3200" dirty="0"/>
          </a:p>
        </p:txBody>
      </p:sp>
      <p:sp>
        <p:nvSpPr>
          <p:cNvPr id="7" name="Content Placeholder 6"/>
          <p:cNvSpPr>
            <a:spLocks noGrp="1"/>
          </p:cNvSpPr>
          <p:nvPr>
            <p:ph idx="1"/>
          </p:nvPr>
        </p:nvSpPr>
        <p:spPr/>
        <p:txBody>
          <a:bodyPr>
            <a:normAutofit fontScale="55000" lnSpcReduction="20000"/>
          </a:bodyPr>
          <a:lstStyle/>
          <a:p>
            <a:pPr marL="0" marR="0" indent="0" algn="just">
              <a:lnSpc>
                <a:spcPct val="150000"/>
              </a:lnSpc>
              <a:spcBef>
                <a:spcPts val="600"/>
              </a:spcBef>
              <a:spcAft>
                <a:spcPts val="0"/>
              </a:spcAft>
              <a:buNone/>
            </a:pPr>
            <a:r>
              <a:rPr lang="bg-BG" dirty="0" smtClean="0">
                <a:effectLst/>
                <a:latin typeface="Arial"/>
                <a:ea typeface="Calibri"/>
                <a:cs typeface="Times New Roman"/>
              </a:rPr>
              <a:t>The main l</a:t>
            </a:r>
            <a:r>
              <a:rPr lang="en-US" dirty="0" smtClean="0">
                <a:effectLst/>
                <a:latin typeface="Arial"/>
                <a:ea typeface="Calibri"/>
                <a:cs typeface="Times New Roman"/>
              </a:rPr>
              <a:t>e</a:t>
            </a:r>
            <a:r>
              <a:rPr lang="bg-BG" dirty="0" smtClean="0">
                <a:effectLst/>
                <a:latin typeface="Arial"/>
                <a:ea typeface="Calibri"/>
                <a:cs typeface="Times New Roman"/>
              </a:rPr>
              <a:t>gislative documents in operation are:</a:t>
            </a:r>
            <a:endParaRPr lang="bg-BG" sz="2800" dirty="0">
              <a:ea typeface="Calibri"/>
              <a:cs typeface="Times New Roman"/>
            </a:endParaRPr>
          </a:p>
          <a:p>
            <a:pPr marL="0" marR="0" indent="0" algn="just">
              <a:lnSpc>
                <a:spcPct val="150000"/>
              </a:lnSpc>
              <a:spcBef>
                <a:spcPts val="600"/>
              </a:spcBef>
              <a:spcAft>
                <a:spcPts val="0"/>
              </a:spcAft>
              <a:buNone/>
            </a:pPr>
            <a:r>
              <a:rPr lang="en-US" dirty="0" smtClean="0">
                <a:effectLst/>
                <a:latin typeface="Arial"/>
                <a:ea typeface="Calibri"/>
                <a:cs typeface="Times New Roman"/>
              </a:rPr>
              <a:t>	1. </a:t>
            </a:r>
            <a:r>
              <a:rPr lang="bg-BG" dirty="0" smtClean="0">
                <a:effectLst/>
                <a:latin typeface="Arial"/>
                <a:ea typeface="Calibri"/>
                <a:cs typeface="Times New Roman"/>
              </a:rPr>
              <a:t>The Higher Education Act</a:t>
            </a:r>
            <a:r>
              <a:rPr lang="en-US" dirty="0" smtClean="0">
                <a:effectLst/>
                <a:latin typeface="Arial"/>
                <a:ea typeface="Calibri"/>
                <a:cs typeface="Times New Roman"/>
              </a:rPr>
              <a:t>.</a:t>
            </a:r>
            <a:endParaRPr lang="bg-BG" sz="2800" dirty="0">
              <a:ea typeface="Calibri"/>
              <a:cs typeface="Times New Roman"/>
            </a:endParaRPr>
          </a:p>
          <a:p>
            <a:pPr marL="0" marR="0" indent="0" algn="just">
              <a:lnSpc>
                <a:spcPct val="150000"/>
              </a:lnSpc>
              <a:spcBef>
                <a:spcPts val="600"/>
              </a:spcBef>
              <a:spcAft>
                <a:spcPts val="0"/>
              </a:spcAft>
              <a:buNone/>
            </a:pPr>
            <a:r>
              <a:rPr lang="en-US" dirty="0" smtClean="0">
                <a:effectLst/>
                <a:latin typeface="Arial"/>
                <a:ea typeface="Calibri"/>
                <a:cs typeface="Times New Roman"/>
              </a:rPr>
              <a:t>	2. T</a:t>
            </a:r>
            <a:r>
              <a:rPr lang="bg-BG" dirty="0" smtClean="0">
                <a:effectLst/>
                <a:latin typeface="Arial"/>
                <a:ea typeface="Calibri"/>
                <a:cs typeface="Times New Roman"/>
              </a:rPr>
              <a:t>he Act for the Development of </a:t>
            </a:r>
            <a:r>
              <a:rPr lang="en-US" dirty="0" smtClean="0">
                <a:effectLst/>
                <a:latin typeface="Arial"/>
                <a:ea typeface="Calibri"/>
                <a:cs typeface="Times New Roman"/>
              </a:rPr>
              <a:t>A</a:t>
            </a:r>
            <a:r>
              <a:rPr lang="bg-BG" dirty="0" smtClean="0">
                <a:effectLst/>
                <a:latin typeface="Arial"/>
                <a:ea typeface="Calibri"/>
                <a:cs typeface="Times New Roman"/>
              </a:rPr>
              <a:t>cademic staff</a:t>
            </a:r>
            <a:r>
              <a:rPr lang="en-US" dirty="0" smtClean="0">
                <a:effectLst/>
                <a:latin typeface="Arial"/>
                <a:ea typeface="Calibri"/>
                <a:cs typeface="Times New Roman"/>
              </a:rPr>
              <a:t>.</a:t>
            </a:r>
            <a:endParaRPr lang="bg-BG" sz="2800" dirty="0">
              <a:ea typeface="Calibri"/>
              <a:cs typeface="Times New Roman"/>
            </a:endParaRPr>
          </a:p>
          <a:p>
            <a:pPr marL="0" marR="0" indent="0" algn="just">
              <a:lnSpc>
                <a:spcPct val="150000"/>
              </a:lnSpc>
              <a:spcBef>
                <a:spcPts val="600"/>
              </a:spcBef>
              <a:spcAft>
                <a:spcPts val="0"/>
              </a:spcAft>
              <a:buNone/>
            </a:pPr>
            <a:r>
              <a:rPr lang="en-US" dirty="0" smtClean="0">
                <a:effectLst/>
                <a:latin typeface="Arial"/>
                <a:ea typeface="Calibri"/>
                <a:cs typeface="Times New Roman"/>
              </a:rPr>
              <a:t>	3. </a:t>
            </a:r>
            <a:r>
              <a:rPr lang="bg-BG" dirty="0" smtClean="0">
                <a:effectLst/>
                <a:latin typeface="Arial"/>
                <a:ea typeface="Calibri"/>
                <a:cs typeface="Times New Roman"/>
              </a:rPr>
              <a:t>Ordinance on the state requirements for the acquisition of higher education and educational qualification degrees</a:t>
            </a:r>
            <a:r>
              <a:rPr lang="en-US" dirty="0" smtClean="0">
                <a:effectLst/>
                <a:latin typeface="Arial"/>
                <a:ea typeface="Calibri"/>
                <a:cs typeface="Times New Roman"/>
              </a:rPr>
              <a:t>.</a:t>
            </a:r>
            <a:endParaRPr lang="bg-BG" sz="2800" dirty="0">
              <a:ea typeface="Calibri"/>
              <a:cs typeface="Times New Roman"/>
            </a:endParaRPr>
          </a:p>
          <a:p>
            <a:pPr marL="0" marR="0" indent="0" algn="just">
              <a:lnSpc>
                <a:spcPct val="150000"/>
              </a:lnSpc>
              <a:spcBef>
                <a:spcPts val="600"/>
              </a:spcBef>
              <a:spcAft>
                <a:spcPts val="0"/>
              </a:spcAft>
              <a:buNone/>
            </a:pPr>
            <a:r>
              <a:rPr lang="en-US" dirty="0" smtClean="0">
                <a:solidFill>
                  <a:srgbClr val="000000"/>
                </a:solidFill>
                <a:effectLst/>
                <a:latin typeface="Arial"/>
                <a:ea typeface="Times New Roman"/>
              </a:rPr>
              <a:t>	4. Classifier of the Fields of Higher Education and the professional branches.</a:t>
            </a:r>
            <a:endParaRPr lang="bg-BG" dirty="0" smtClean="0">
              <a:solidFill>
                <a:srgbClr val="000000"/>
              </a:solidFill>
              <a:effectLst/>
              <a:latin typeface="Arial"/>
              <a:ea typeface="Times New Roman"/>
            </a:endParaRPr>
          </a:p>
          <a:p>
            <a:pPr marL="0" marR="0" indent="0" algn="just">
              <a:lnSpc>
                <a:spcPct val="150000"/>
              </a:lnSpc>
              <a:spcBef>
                <a:spcPts val="600"/>
              </a:spcBef>
              <a:spcAft>
                <a:spcPts val="0"/>
              </a:spcAft>
              <a:buNone/>
            </a:pPr>
            <a:r>
              <a:rPr lang="en-US" dirty="0" smtClean="0">
                <a:effectLst/>
                <a:latin typeface="Arial"/>
                <a:ea typeface="Calibri"/>
                <a:cs typeface="Times New Roman"/>
              </a:rPr>
              <a:t>	5. </a:t>
            </a:r>
            <a:r>
              <a:rPr lang="bg-BG" dirty="0" smtClean="0">
                <a:effectLst/>
                <a:latin typeface="Arial"/>
                <a:ea typeface="Calibri"/>
                <a:cs typeface="Times New Roman"/>
              </a:rPr>
              <a:t>Ordinance for the implementation of a system for credit accumulation and tr</a:t>
            </a:r>
            <a:r>
              <a:rPr lang="en-US" dirty="0" smtClean="0">
                <a:effectLst/>
                <a:latin typeface="Arial"/>
                <a:ea typeface="Calibri"/>
                <a:cs typeface="Times New Roman"/>
              </a:rPr>
              <a:t>a</a:t>
            </a:r>
            <a:r>
              <a:rPr lang="bg-BG" dirty="0" smtClean="0">
                <a:effectLst/>
                <a:latin typeface="Arial"/>
                <a:ea typeface="Calibri"/>
                <a:cs typeface="Times New Roman"/>
              </a:rPr>
              <a:t>nsfer within the higher education institutions</a:t>
            </a:r>
            <a:r>
              <a:rPr lang="en-US" dirty="0" smtClean="0">
                <a:effectLst/>
                <a:latin typeface="Arial"/>
                <a:ea typeface="Calibri"/>
                <a:cs typeface="Times New Roman"/>
              </a:rPr>
              <a:t>.</a:t>
            </a:r>
            <a:endParaRPr lang="bg-BG" sz="2800" dirty="0">
              <a:ea typeface="Calibri"/>
              <a:cs typeface="Times New Roman"/>
            </a:endParaRPr>
          </a:p>
          <a:p>
            <a:pPr marL="0" marR="0" indent="0" algn="just">
              <a:lnSpc>
                <a:spcPct val="150000"/>
              </a:lnSpc>
              <a:spcBef>
                <a:spcPts val="600"/>
              </a:spcBef>
              <a:spcAft>
                <a:spcPts val="0"/>
              </a:spcAft>
              <a:buNone/>
            </a:pPr>
            <a:r>
              <a:rPr lang="en-US" dirty="0" smtClean="0">
                <a:effectLst/>
                <a:latin typeface="Arial"/>
                <a:ea typeface="Calibri"/>
                <a:cs typeface="Times New Roman"/>
              </a:rPr>
              <a:t>	6. </a:t>
            </a:r>
            <a:r>
              <a:rPr lang="bg-BG" dirty="0" smtClean="0">
                <a:effectLst/>
                <a:latin typeface="Arial"/>
                <a:ea typeface="Calibri"/>
                <a:cs typeface="Times New Roman"/>
              </a:rPr>
              <a:t>Regulations on the Activity of the National Ev</a:t>
            </a:r>
            <a:r>
              <a:rPr lang="en-US" dirty="0" smtClean="0">
                <a:effectLst/>
                <a:latin typeface="Arial"/>
                <a:ea typeface="Calibri"/>
                <a:cs typeface="Times New Roman"/>
              </a:rPr>
              <a:t>a</a:t>
            </a:r>
            <a:r>
              <a:rPr lang="bg-BG" dirty="0" smtClean="0">
                <a:effectLst/>
                <a:latin typeface="Arial"/>
                <a:ea typeface="Calibri"/>
                <a:cs typeface="Times New Roman"/>
              </a:rPr>
              <a:t>luation and Accreditation </a:t>
            </a:r>
            <a:r>
              <a:rPr lang="en-US" dirty="0" smtClean="0">
                <a:effectLst/>
                <a:latin typeface="Arial"/>
                <a:ea typeface="Calibri"/>
                <a:cs typeface="Times New Roman"/>
              </a:rPr>
              <a:t> </a:t>
            </a:r>
            <a:r>
              <a:rPr lang="bg-BG" dirty="0" smtClean="0">
                <a:effectLst/>
                <a:latin typeface="Arial"/>
                <a:ea typeface="Calibri"/>
                <a:cs typeface="Times New Roman"/>
              </a:rPr>
              <a:t>Agency</a:t>
            </a:r>
            <a:r>
              <a:rPr lang="en-US" dirty="0" smtClean="0">
                <a:effectLst/>
                <a:latin typeface="Arial"/>
                <a:ea typeface="Calibri"/>
                <a:cs typeface="Times New Roman"/>
              </a:rPr>
              <a:t>.</a:t>
            </a:r>
            <a:endParaRPr lang="bg-BG" sz="2800" dirty="0">
              <a:ea typeface="Calibri"/>
              <a:cs typeface="Times New Roman"/>
            </a:endParaRPr>
          </a:p>
          <a:p>
            <a:endParaRPr lang="bg-BG" dirty="0"/>
          </a:p>
        </p:txBody>
      </p:sp>
    </p:spTree>
    <p:extLst>
      <p:ext uri="{BB962C8B-B14F-4D97-AF65-F5344CB8AC3E}">
        <p14:creationId xmlns:p14="http://schemas.microsoft.com/office/powerpoint/2010/main" val="397917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ESG 1.3: Student</a:t>
            </a:r>
            <a:r>
              <a:rPr lang="en-US" sz="1800" b="1" dirty="0" smtClean="0">
                <a:effectLst/>
                <a:latin typeface="Arial"/>
                <a:ea typeface="Calibri"/>
                <a:cs typeface="Times New Roman"/>
              </a:rPr>
              <a:t>-</a:t>
            </a:r>
            <a:r>
              <a:rPr lang="bg-BG" sz="1800" b="1" dirty="0" smtClean="0">
                <a:effectLst/>
                <a:latin typeface="Arial"/>
                <a:ea typeface="Calibri"/>
                <a:cs typeface="Times New Roman"/>
              </a:rPr>
              <a:t>centred learning, teaching and assessment</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Student assessment procedures, methods and criteria are published</a:t>
            </a:r>
            <a:r>
              <a:rPr lang="en-US" sz="1800" dirty="0" smtClean="0">
                <a:effectLst/>
                <a:latin typeface="Arial"/>
                <a:ea typeface="Calibri"/>
                <a:cs typeface="Times New Roman"/>
              </a:rPr>
              <a:t>;</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Student performance is assessed by more than one examiner;</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Assessment </a:t>
            </a:r>
            <a:r>
              <a:rPr lang="en-US" sz="1800" dirty="0" smtClean="0">
                <a:effectLst/>
                <a:latin typeface="Arial"/>
                <a:ea typeface="Calibri"/>
                <a:cs typeface="Times New Roman"/>
              </a:rPr>
              <a:t>is based on the </a:t>
            </a:r>
            <a:r>
              <a:rPr lang="bg-BG" sz="1800" dirty="0" smtClean="0">
                <a:effectLst/>
                <a:latin typeface="Arial"/>
                <a:ea typeface="Calibri"/>
                <a:cs typeface="Times New Roman"/>
              </a:rPr>
              <a:t>achieve</a:t>
            </a:r>
            <a:r>
              <a:rPr lang="en-US" sz="1800" dirty="0" smtClean="0">
                <a:effectLst/>
                <a:latin typeface="Arial"/>
                <a:ea typeface="Calibri"/>
                <a:cs typeface="Times New Roman"/>
              </a:rPr>
              <a:t>ment of the </a:t>
            </a:r>
            <a:r>
              <a:rPr lang="bg-BG" sz="1800" dirty="0" smtClean="0">
                <a:effectLst/>
                <a:latin typeface="Arial"/>
                <a:ea typeface="Calibri"/>
                <a:cs typeface="Times New Roman"/>
              </a:rPr>
              <a:t>intended learning outcomes</a:t>
            </a:r>
            <a:r>
              <a:rPr lang="en-US" sz="1800" dirty="0" smtClean="0">
                <a:effectLst/>
                <a:latin typeface="Arial"/>
                <a:ea typeface="Calibri"/>
                <a:cs typeface="Times New Roman"/>
              </a:rPr>
              <a:t>;</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Procedure</a:t>
            </a:r>
            <a:r>
              <a:rPr lang="en-US" sz="1800" dirty="0" smtClean="0">
                <a:effectLst/>
                <a:latin typeface="Arial"/>
                <a:ea typeface="Calibri"/>
                <a:cs typeface="Times New Roman"/>
              </a:rPr>
              <a:t>s</a:t>
            </a:r>
            <a:r>
              <a:rPr lang="bg-BG" sz="1800" dirty="0" smtClean="0">
                <a:effectLst/>
                <a:latin typeface="Arial"/>
                <a:ea typeface="Calibri"/>
                <a:cs typeface="Times New Roman"/>
              </a:rPr>
              <a:t> for student appeals </a:t>
            </a:r>
            <a:r>
              <a:rPr lang="en-US" sz="1800" dirty="0" smtClean="0">
                <a:effectLst/>
                <a:latin typeface="Arial"/>
                <a:ea typeface="Calibri"/>
                <a:cs typeface="Times New Roman"/>
              </a:rPr>
              <a:t>are adopted and published.</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1751425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Autofit/>
          </a:bodyPr>
          <a:lstStyle/>
          <a:p>
            <a:pPr marL="0" marR="0" indent="0" algn="just">
              <a:lnSpc>
                <a:spcPct val="150000"/>
              </a:lnSpc>
              <a:spcBef>
                <a:spcPts val="600"/>
              </a:spcBef>
              <a:spcAft>
                <a:spcPts val="0"/>
              </a:spcAft>
              <a:buNone/>
            </a:pPr>
            <a:r>
              <a:rPr lang="bg-BG" sz="1700" b="1" dirty="0" smtClean="0">
                <a:effectLst/>
                <a:latin typeface="Arial"/>
                <a:ea typeface="Calibri"/>
                <a:cs typeface="Times New Roman"/>
              </a:rPr>
              <a:t>ESG 1.4: Student admission, progression, recognition and certification</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bg-BG" sz="1700" dirty="0" smtClean="0">
                <a:effectLst/>
                <a:latin typeface="Arial"/>
                <a:ea typeface="Calibri"/>
                <a:cs typeface="Times New Roman"/>
              </a:rPr>
              <a:t>Regulations on student admission </a:t>
            </a:r>
            <a:r>
              <a:rPr lang="en-US" sz="1700" dirty="0" smtClean="0">
                <a:effectLst/>
                <a:latin typeface="Arial"/>
                <a:ea typeface="Calibri"/>
                <a:cs typeface="Times New Roman"/>
              </a:rPr>
              <a:t>and</a:t>
            </a:r>
            <a:r>
              <a:rPr lang="bg-BG" sz="1700" dirty="0" smtClean="0">
                <a:effectLst/>
                <a:latin typeface="Arial"/>
                <a:ea typeface="Calibri"/>
                <a:cs typeface="Times New Roman"/>
              </a:rPr>
              <a:t> student progression</a:t>
            </a:r>
            <a:r>
              <a:rPr lang="en-US" sz="1700" dirty="0" smtClean="0">
                <a:effectLst/>
                <a:latin typeface="Arial"/>
                <a:ea typeface="Calibri"/>
                <a:cs typeface="Times New Roman"/>
              </a:rPr>
              <a:t> are adopted</a:t>
            </a:r>
            <a:r>
              <a:rPr lang="bg-BG" sz="1700" dirty="0" smtClean="0">
                <a:effectLst/>
                <a:latin typeface="Arial"/>
                <a:ea typeface="Calibri"/>
                <a:cs typeface="Times New Roman"/>
              </a:rPr>
              <a:t> and publish</a:t>
            </a:r>
            <a:r>
              <a:rPr lang="en-US" sz="1700" dirty="0" smtClean="0">
                <a:effectLst/>
                <a:latin typeface="Arial"/>
                <a:ea typeface="Calibri"/>
                <a:cs typeface="Times New Roman"/>
              </a:rPr>
              <a:t>ed;</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bg-BG" sz="1700" dirty="0" smtClean="0">
                <a:effectLst/>
                <a:latin typeface="Arial"/>
                <a:ea typeface="Calibri"/>
                <a:cs typeface="Times New Roman"/>
              </a:rPr>
              <a:t>The award of diplomas and certificates </a:t>
            </a:r>
            <a:r>
              <a:rPr lang="en-US" sz="1700" dirty="0" smtClean="0">
                <a:effectLst/>
                <a:latin typeface="Arial"/>
                <a:ea typeface="Calibri"/>
                <a:cs typeface="Times New Roman"/>
              </a:rPr>
              <a:t>is regulated by the Law.</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en-US" sz="1700" dirty="0" smtClean="0">
                <a:effectLst/>
                <a:latin typeface="Arial"/>
                <a:ea typeface="Calibri"/>
                <a:cs typeface="Times New Roman"/>
              </a:rPr>
              <a:t>There are procedures for </a:t>
            </a:r>
            <a:r>
              <a:rPr lang="bg-BG" sz="1700" dirty="0" smtClean="0">
                <a:effectLst/>
                <a:latin typeface="Arial"/>
                <a:ea typeface="Calibri"/>
                <a:cs typeface="Times New Roman"/>
              </a:rPr>
              <a:t>recognition of study periods completed at other institutions in the country and abroad</a:t>
            </a:r>
            <a:r>
              <a:rPr lang="en-US" sz="1700" dirty="0" smtClean="0">
                <a:effectLst/>
                <a:latin typeface="Arial"/>
                <a:ea typeface="Calibri"/>
                <a:cs typeface="Times New Roman"/>
              </a:rPr>
              <a:t> and for </a:t>
            </a:r>
            <a:r>
              <a:rPr lang="bg-BG" sz="1700" dirty="0" smtClean="0">
                <a:effectLst/>
                <a:latin typeface="Arial"/>
                <a:ea typeface="Calibri"/>
                <a:cs typeface="Times New Roman"/>
              </a:rPr>
              <a:t>recognition of qualifications (degrees) awarded by other institutions in the country and abroad;</a:t>
            </a:r>
            <a:endParaRPr lang="bg-BG" sz="1700" dirty="0" smtClean="0">
              <a:ea typeface="Calibri"/>
              <a:cs typeface="Times New Roman"/>
            </a:endParaRPr>
          </a:p>
          <a:p>
            <a:pPr marL="0" marR="0" indent="0" algn="just">
              <a:lnSpc>
                <a:spcPct val="150000"/>
              </a:lnSpc>
              <a:spcBef>
                <a:spcPts val="600"/>
              </a:spcBef>
              <a:spcAft>
                <a:spcPts val="0"/>
              </a:spcAft>
              <a:buNone/>
            </a:pPr>
            <a:r>
              <a:rPr lang="en-US" sz="1700" dirty="0" smtClean="0">
                <a:effectLst/>
                <a:latin typeface="Arial"/>
                <a:ea typeface="Calibri"/>
                <a:cs typeface="Times New Roman"/>
              </a:rPr>
              <a:t>These procedures are however slow and in some respects unclear;</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en-US" sz="1700" dirty="0" smtClean="0">
                <a:effectLst/>
                <a:latin typeface="Arial"/>
                <a:ea typeface="Calibri"/>
                <a:cs typeface="Times New Roman"/>
              </a:rPr>
              <a:t>SU has not adopted r</a:t>
            </a:r>
            <a:r>
              <a:rPr lang="bg-BG" sz="1700" dirty="0" smtClean="0">
                <a:effectLst/>
                <a:latin typeface="Arial"/>
                <a:ea typeface="Calibri"/>
                <a:cs typeface="Times New Roman"/>
              </a:rPr>
              <a:t>egulations on the recognition of non-formal and informal learning (</a:t>
            </a:r>
            <a:r>
              <a:rPr lang="en-US" sz="1700" dirty="0" smtClean="0">
                <a:effectLst/>
                <a:latin typeface="Arial"/>
                <a:ea typeface="Calibri"/>
                <a:cs typeface="Times New Roman"/>
              </a:rPr>
              <a:t>Regulations on national level are discussed)</a:t>
            </a:r>
            <a:r>
              <a:rPr lang="bg-BG" sz="1700" dirty="0" smtClean="0">
                <a:effectLst/>
                <a:latin typeface="Arial"/>
                <a:ea typeface="Calibri"/>
                <a:cs typeface="Times New Roman"/>
              </a:rPr>
              <a:t>.</a:t>
            </a:r>
            <a:endParaRPr lang="bg-BG" sz="1700" dirty="0">
              <a:ea typeface="Calibri"/>
              <a:cs typeface="Times New Roman"/>
            </a:endParaRPr>
          </a:p>
          <a:p>
            <a:pPr marL="0" indent="0">
              <a:buNone/>
            </a:pPr>
            <a:endParaRPr lang="bg-BG" sz="1700" dirty="0"/>
          </a:p>
        </p:txBody>
      </p:sp>
    </p:spTree>
    <p:extLst>
      <p:ext uri="{BB962C8B-B14F-4D97-AF65-F5344CB8AC3E}">
        <p14:creationId xmlns:p14="http://schemas.microsoft.com/office/powerpoint/2010/main" val="2256318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Autofit/>
          </a:bodyPr>
          <a:lstStyle/>
          <a:p>
            <a:pPr marL="0" marR="0" indent="0" algn="just">
              <a:lnSpc>
                <a:spcPct val="150000"/>
              </a:lnSpc>
              <a:spcBef>
                <a:spcPts val="600"/>
              </a:spcBef>
              <a:spcAft>
                <a:spcPts val="0"/>
              </a:spcAft>
              <a:buNone/>
            </a:pPr>
            <a:r>
              <a:rPr lang="bg-BG" sz="1700" b="1" dirty="0" smtClean="0">
                <a:effectLst/>
                <a:latin typeface="Arial"/>
                <a:ea typeface="Calibri"/>
                <a:cs typeface="Times New Roman"/>
              </a:rPr>
              <a:t>ESG 1.5: Teaching staff</a:t>
            </a:r>
            <a:r>
              <a:rPr lang="en-US" sz="1700" b="1" dirty="0" smtClean="0">
                <a:effectLst/>
                <a:latin typeface="Arial"/>
                <a:ea typeface="Calibri"/>
                <a:cs typeface="Times New Roman"/>
              </a:rPr>
              <a:t> 1/3</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en-US" sz="1700" dirty="0" smtClean="0">
                <a:effectLst/>
                <a:latin typeface="Arial"/>
                <a:ea typeface="Calibri"/>
                <a:cs typeface="Times New Roman"/>
              </a:rPr>
              <a:t>There is</a:t>
            </a:r>
            <a:r>
              <a:rPr lang="bg-BG" sz="1700" dirty="0" smtClean="0">
                <a:effectLst/>
                <a:latin typeface="Arial"/>
                <a:ea typeface="Calibri"/>
                <a:cs typeface="Times New Roman"/>
              </a:rPr>
              <a:t> a transparent and fair recruitment process for teaching staff</a:t>
            </a:r>
            <a:r>
              <a:rPr lang="en-US" sz="1700" dirty="0" smtClean="0">
                <a:effectLst/>
                <a:latin typeface="Arial"/>
                <a:ea typeface="Calibri"/>
                <a:cs typeface="Times New Roman"/>
              </a:rPr>
              <a:t>; Recruitment and </a:t>
            </a:r>
            <a:r>
              <a:rPr lang="bg-BG" sz="1700" dirty="0" smtClean="0">
                <a:effectLst/>
                <a:latin typeface="Arial"/>
                <a:ea typeface="Calibri"/>
                <a:cs typeface="Times New Roman"/>
              </a:rPr>
              <a:t>acquisition of the Ph.D. and</a:t>
            </a:r>
            <a:r>
              <a:rPr lang="en-US" sz="1700" dirty="0" smtClean="0">
                <a:effectLst/>
                <a:latin typeface="Arial"/>
                <a:ea typeface="Calibri"/>
                <a:cs typeface="Times New Roman"/>
              </a:rPr>
              <a:t> “</a:t>
            </a:r>
            <a:r>
              <a:rPr lang="bg-BG" sz="1700" dirty="0" smtClean="0">
                <a:effectLst/>
                <a:latin typeface="Arial"/>
                <a:ea typeface="Calibri"/>
                <a:cs typeface="Times New Roman"/>
              </a:rPr>
              <a:t>Doctor of Science</a:t>
            </a:r>
            <a:r>
              <a:rPr lang="en-US" sz="1700" dirty="0" smtClean="0">
                <a:effectLst/>
                <a:latin typeface="Arial"/>
                <a:ea typeface="Calibri"/>
                <a:cs typeface="Times New Roman"/>
              </a:rPr>
              <a:t>” degrees are regulated </a:t>
            </a:r>
            <a:r>
              <a:rPr lang="bg-BG" sz="1700" dirty="0" smtClean="0">
                <a:effectLst/>
                <a:latin typeface="Arial"/>
                <a:ea typeface="Calibri"/>
                <a:cs typeface="Times New Roman"/>
              </a:rPr>
              <a:t>by</a:t>
            </a:r>
            <a:r>
              <a:rPr lang="en-US" sz="1700" dirty="0" smtClean="0">
                <a:effectLst/>
                <a:latin typeface="Arial"/>
                <a:ea typeface="Calibri"/>
                <a:cs typeface="Times New Roman"/>
              </a:rPr>
              <a:t> the </a:t>
            </a:r>
            <a:r>
              <a:rPr lang="bg-BG" sz="1700" dirty="0" smtClean="0">
                <a:effectLst/>
                <a:latin typeface="Arial"/>
                <a:ea typeface="Calibri"/>
                <a:cs typeface="Times New Roman"/>
              </a:rPr>
              <a:t>Rules of the </a:t>
            </a:r>
            <a:r>
              <a:rPr lang="en-US" sz="1700" dirty="0" smtClean="0">
                <a:effectLst/>
                <a:latin typeface="Arial"/>
                <a:ea typeface="Calibri"/>
                <a:cs typeface="Times New Roman"/>
              </a:rPr>
              <a:t>T</a:t>
            </a:r>
            <a:r>
              <a:rPr lang="bg-BG" sz="1700" dirty="0" smtClean="0">
                <a:effectLst/>
                <a:latin typeface="Arial"/>
                <a:ea typeface="Calibri"/>
                <a:cs typeface="Times New Roman"/>
              </a:rPr>
              <a:t>erms and </a:t>
            </a:r>
            <a:r>
              <a:rPr lang="en-US" sz="1700" dirty="0" smtClean="0">
                <a:effectLst/>
                <a:latin typeface="Arial"/>
                <a:ea typeface="Calibri"/>
                <a:cs typeface="Times New Roman"/>
              </a:rPr>
              <a:t>C</a:t>
            </a:r>
            <a:r>
              <a:rPr lang="bg-BG" sz="1700" dirty="0" smtClean="0">
                <a:effectLst/>
                <a:latin typeface="Arial"/>
                <a:ea typeface="Calibri"/>
                <a:cs typeface="Times New Roman"/>
              </a:rPr>
              <a:t>onditions for </a:t>
            </a:r>
            <a:r>
              <a:rPr lang="en-US" sz="1700" dirty="0" smtClean="0">
                <a:effectLst/>
                <a:latin typeface="Arial"/>
                <a:ea typeface="Calibri"/>
                <a:cs typeface="Times New Roman"/>
              </a:rPr>
              <a:t>A</a:t>
            </a:r>
            <a:r>
              <a:rPr lang="bg-BG" sz="1700" dirty="0" smtClean="0">
                <a:effectLst/>
                <a:latin typeface="Arial"/>
                <a:ea typeface="Calibri"/>
                <a:cs typeface="Times New Roman"/>
              </a:rPr>
              <a:t>cquisition of </a:t>
            </a:r>
            <a:r>
              <a:rPr lang="en-US" sz="1700" dirty="0" smtClean="0">
                <a:effectLst/>
                <a:latin typeface="Arial"/>
                <a:ea typeface="Calibri"/>
                <a:cs typeface="Times New Roman"/>
              </a:rPr>
              <a:t>S</a:t>
            </a:r>
            <a:r>
              <a:rPr lang="bg-BG" sz="1700" dirty="0" smtClean="0">
                <a:effectLst/>
                <a:latin typeface="Arial"/>
                <a:ea typeface="Calibri"/>
                <a:cs typeface="Times New Roman"/>
              </a:rPr>
              <a:t>cientific </a:t>
            </a:r>
            <a:r>
              <a:rPr lang="en-US" sz="1700" dirty="0" smtClean="0">
                <a:effectLst/>
                <a:latin typeface="Arial"/>
                <a:ea typeface="Calibri"/>
                <a:cs typeface="Times New Roman"/>
              </a:rPr>
              <a:t>D</a:t>
            </a:r>
            <a:r>
              <a:rPr lang="bg-BG" sz="1700" dirty="0" smtClean="0">
                <a:effectLst/>
                <a:latin typeface="Arial"/>
                <a:ea typeface="Calibri"/>
                <a:cs typeface="Times New Roman"/>
              </a:rPr>
              <a:t>egrees and </a:t>
            </a:r>
            <a:r>
              <a:rPr lang="en-US" sz="1700" dirty="0" smtClean="0">
                <a:effectLst/>
                <a:latin typeface="Arial"/>
                <a:ea typeface="Calibri"/>
                <a:cs typeface="Times New Roman"/>
              </a:rPr>
              <a:t>A</a:t>
            </a:r>
            <a:r>
              <a:rPr lang="bg-BG" sz="1700" dirty="0" smtClean="0">
                <a:effectLst/>
                <a:latin typeface="Arial"/>
                <a:ea typeface="Calibri"/>
                <a:cs typeface="Times New Roman"/>
              </a:rPr>
              <a:t>cademic </a:t>
            </a:r>
            <a:r>
              <a:rPr lang="en-US" sz="1700" dirty="0" smtClean="0">
                <a:effectLst/>
                <a:latin typeface="Arial"/>
                <a:ea typeface="Calibri"/>
                <a:cs typeface="Times New Roman"/>
              </a:rPr>
              <a:t>P</a:t>
            </a:r>
            <a:r>
              <a:rPr lang="bg-BG" sz="1700" dirty="0" smtClean="0">
                <a:effectLst/>
                <a:latin typeface="Arial"/>
                <a:ea typeface="Calibri"/>
                <a:cs typeface="Times New Roman"/>
              </a:rPr>
              <a:t>ositions</a:t>
            </a:r>
            <a:r>
              <a:rPr lang="en-US" sz="1700" dirty="0" smtClean="0">
                <a:effectLst/>
                <a:latin typeface="Arial"/>
                <a:ea typeface="Calibri"/>
                <a:cs typeface="Times New Roman"/>
              </a:rPr>
              <a:t>, adopted by the Academic Council;</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en-US" sz="1700" dirty="0" smtClean="0">
                <a:effectLst/>
                <a:latin typeface="Arial"/>
                <a:ea typeface="Calibri"/>
                <a:cs typeface="Times New Roman"/>
              </a:rPr>
              <a:t>SU p</a:t>
            </a:r>
            <a:r>
              <a:rPr lang="bg-BG" sz="1700" dirty="0" smtClean="0">
                <a:effectLst/>
                <a:latin typeface="Arial"/>
                <a:ea typeface="Calibri"/>
                <a:cs typeface="Times New Roman"/>
              </a:rPr>
              <a:t>rovide</a:t>
            </a:r>
            <a:r>
              <a:rPr lang="en-US" sz="1700" dirty="0" smtClean="0">
                <a:effectLst/>
                <a:latin typeface="Arial"/>
                <a:ea typeface="Calibri"/>
                <a:cs typeface="Times New Roman"/>
              </a:rPr>
              <a:t>s</a:t>
            </a:r>
            <a:r>
              <a:rPr lang="bg-BG" sz="1700" dirty="0" smtClean="0">
                <a:effectLst/>
                <a:latin typeface="Arial"/>
                <a:ea typeface="Calibri"/>
                <a:cs typeface="Times New Roman"/>
              </a:rPr>
              <a:t> professional development opportunities to </a:t>
            </a:r>
            <a:r>
              <a:rPr lang="en-US" sz="1700" dirty="0" smtClean="0">
                <a:effectLst/>
                <a:latin typeface="Arial"/>
                <a:ea typeface="Calibri"/>
                <a:cs typeface="Times New Roman"/>
              </a:rPr>
              <a:t>the </a:t>
            </a:r>
            <a:r>
              <a:rPr lang="bg-BG" sz="1700" dirty="0" smtClean="0">
                <a:effectLst/>
                <a:latin typeface="Arial"/>
                <a:ea typeface="Calibri"/>
                <a:cs typeface="Times New Roman"/>
              </a:rPr>
              <a:t>teaching staff</a:t>
            </a:r>
            <a:r>
              <a:rPr lang="en-US" sz="1700" dirty="0" smtClean="0">
                <a:effectLst/>
                <a:latin typeface="Arial"/>
                <a:ea typeface="Calibri"/>
                <a:cs typeface="Times New Roman"/>
              </a:rPr>
              <a:t>;</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en-US" sz="1700" dirty="0" smtClean="0">
                <a:effectLst/>
                <a:latin typeface="Arial"/>
                <a:ea typeface="Calibri"/>
                <a:cs typeface="Times New Roman"/>
              </a:rPr>
              <a:t>SU</a:t>
            </a:r>
            <a:r>
              <a:rPr lang="bg-BG" sz="1700" dirty="0" smtClean="0">
                <a:effectLst/>
                <a:latin typeface="Arial"/>
                <a:ea typeface="Calibri"/>
                <a:cs typeface="Times New Roman"/>
              </a:rPr>
              <a:t> encourage</a:t>
            </a:r>
            <a:r>
              <a:rPr lang="en-US" sz="1700" dirty="0" smtClean="0">
                <a:effectLst/>
                <a:latin typeface="Arial"/>
                <a:ea typeface="Calibri"/>
                <a:cs typeface="Times New Roman"/>
              </a:rPr>
              <a:t>s</a:t>
            </a:r>
            <a:r>
              <a:rPr lang="bg-BG" sz="1700" dirty="0" smtClean="0">
                <a:effectLst/>
                <a:latin typeface="Arial"/>
                <a:ea typeface="Calibri"/>
                <a:cs typeface="Times New Roman"/>
              </a:rPr>
              <a:t> professional development of </a:t>
            </a:r>
            <a:r>
              <a:rPr lang="en-US" sz="1700" dirty="0" smtClean="0">
                <a:effectLst/>
                <a:latin typeface="Arial"/>
                <a:ea typeface="Calibri"/>
                <a:cs typeface="Times New Roman"/>
              </a:rPr>
              <a:t>the </a:t>
            </a:r>
            <a:r>
              <a:rPr lang="bg-BG" sz="1700" dirty="0" smtClean="0">
                <a:effectLst/>
                <a:latin typeface="Arial"/>
                <a:ea typeface="Calibri"/>
                <a:cs typeface="Times New Roman"/>
              </a:rPr>
              <a:t>teaching staff </a:t>
            </a:r>
            <a:r>
              <a:rPr lang="en-US" sz="1700" dirty="0" smtClean="0">
                <a:effectLst/>
                <a:latin typeface="Arial"/>
                <a:ea typeface="Calibri"/>
                <a:cs typeface="Times New Roman"/>
              </a:rPr>
              <a:t>and </a:t>
            </a:r>
            <a:r>
              <a:rPr lang="bg-BG" sz="1700" dirty="0" smtClean="0">
                <a:effectLst/>
                <a:latin typeface="Arial"/>
                <a:ea typeface="Calibri"/>
                <a:cs typeface="Times New Roman"/>
              </a:rPr>
              <a:t>innovation in teaching;</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en-US" sz="1700" dirty="0" smtClean="0">
                <a:effectLst/>
                <a:latin typeface="Arial"/>
                <a:ea typeface="Calibri"/>
                <a:cs typeface="Times New Roman"/>
              </a:rPr>
              <a:t>SU o</a:t>
            </a:r>
            <a:r>
              <a:rPr lang="bg-BG" sz="1700" dirty="0" smtClean="0">
                <a:effectLst/>
                <a:latin typeface="Arial"/>
                <a:ea typeface="Calibri"/>
                <a:cs typeface="Times New Roman"/>
              </a:rPr>
              <a:t>ffers incentives to encourage the use of new technologies in teaching (</a:t>
            </a:r>
            <a:r>
              <a:rPr lang="en-US" sz="1700" dirty="0" smtClean="0">
                <a:effectLst/>
                <a:latin typeface="Arial"/>
                <a:ea typeface="Calibri"/>
                <a:cs typeface="Times New Roman"/>
              </a:rPr>
              <a:t>e. g. development of distance learning courses and programmes)</a:t>
            </a:r>
            <a:endParaRPr lang="bg-BG" sz="1700" dirty="0">
              <a:ea typeface="Calibri"/>
              <a:cs typeface="Times New Roman"/>
            </a:endParaRPr>
          </a:p>
          <a:p>
            <a:endParaRPr lang="bg-BG" sz="1700" dirty="0"/>
          </a:p>
        </p:txBody>
      </p:sp>
    </p:spTree>
    <p:extLst>
      <p:ext uri="{BB962C8B-B14F-4D97-AF65-F5344CB8AC3E}">
        <p14:creationId xmlns:p14="http://schemas.microsoft.com/office/powerpoint/2010/main" val="3168409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Autofit/>
          </a:bodyPr>
          <a:lstStyle/>
          <a:p>
            <a:pPr marL="0" marR="0" indent="0" algn="just">
              <a:lnSpc>
                <a:spcPct val="150000"/>
              </a:lnSpc>
              <a:spcBef>
                <a:spcPts val="600"/>
              </a:spcBef>
              <a:spcAft>
                <a:spcPts val="0"/>
              </a:spcAft>
              <a:buNone/>
            </a:pPr>
            <a:r>
              <a:rPr lang="bg-BG" sz="1700" b="1" dirty="0" smtClean="0">
                <a:effectLst/>
                <a:latin typeface="Arial"/>
                <a:ea typeface="Calibri"/>
                <a:cs typeface="Times New Roman"/>
              </a:rPr>
              <a:t>ESG 1.5: Teaching staff</a:t>
            </a:r>
            <a:r>
              <a:rPr lang="en-US" sz="1700" b="1" dirty="0" smtClean="0">
                <a:effectLst/>
                <a:latin typeface="Arial"/>
                <a:ea typeface="Calibri"/>
                <a:cs typeface="Times New Roman"/>
              </a:rPr>
              <a:t> 2/3</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en-US" sz="1700" dirty="0" smtClean="0">
                <a:effectLst/>
                <a:latin typeface="Arial"/>
                <a:ea typeface="Calibri"/>
                <a:cs typeface="Times New Roman"/>
              </a:rPr>
              <a:t>There are</a:t>
            </a:r>
            <a:r>
              <a:rPr lang="bg-BG" sz="1700" dirty="0" smtClean="0">
                <a:effectLst/>
                <a:latin typeface="Arial"/>
                <a:ea typeface="Calibri"/>
                <a:cs typeface="Times New Roman"/>
              </a:rPr>
              <a:t> mechanisms for rewarding teaching achievements;</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bg-BG" sz="1700" dirty="0" smtClean="0">
                <a:effectLst/>
                <a:latin typeface="Arial"/>
                <a:ea typeface="Calibri"/>
                <a:cs typeface="Times New Roman"/>
              </a:rPr>
              <a:t>Regular assess</a:t>
            </a:r>
            <a:r>
              <a:rPr lang="en-US" sz="1700" dirty="0" err="1" smtClean="0">
                <a:effectLst/>
                <a:latin typeface="Arial"/>
                <a:ea typeface="Calibri"/>
                <a:cs typeface="Times New Roman"/>
              </a:rPr>
              <a:t>ment</a:t>
            </a:r>
            <a:r>
              <a:rPr lang="en-US" sz="1700" dirty="0" smtClean="0">
                <a:effectLst/>
                <a:latin typeface="Arial"/>
                <a:ea typeface="Calibri"/>
                <a:cs typeface="Times New Roman"/>
              </a:rPr>
              <a:t> of</a:t>
            </a:r>
            <a:r>
              <a:rPr lang="bg-BG" sz="1700" dirty="0" smtClean="0">
                <a:effectLst/>
                <a:latin typeface="Arial"/>
                <a:ea typeface="Calibri"/>
                <a:cs typeface="Times New Roman"/>
              </a:rPr>
              <a:t> the performance of </a:t>
            </a:r>
            <a:r>
              <a:rPr lang="en-US" sz="1700" dirty="0" smtClean="0">
                <a:effectLst/>
                <a:latin typeface="Arial"/>
                <a:ea typeface="Calibri"/>
                <a:cs typeface="Times New Roman"/>
              </a:rPr>
              <a:t>the </a:t>
            </a:r>
            <a:r>
              <a:rPr lang="bg-BG" sz="1700" dirty="0" smtClean="0">
                <a:effectLst/>
                <a:latin typeface="Arial"/>
                <a:ea typeface="Calibri"/>
                <a:cs typeface="Times New Roman"/>
              </a:rPr>
              <a:t>teaching staff</a:t>
            </a:r>
            <a:r>
              <a:rPr lang="en-US" sz="1700" dirty="0" smtClean="0">
                <a:effectLst/>
                <a:latin typeface="Arial"/>
                <a:ea typeface="Calibri"/>
                <a:cs typeface="Times New Roman"/>
              </a:rPr>
              <a:t> by the </a:t>
            </a:r>
            <a:r>
              <a:rPr lang="bg-BG" sz="1700" dirty="0" smtClean="0">
                <a:effectLst/>
                <a:latin typeface="Arial"/>
                <a:ea typeface="Calibri"/>
                <a:cs typeface="Times New Roman"/>
              </a:rPr>
              <a:t>Attestation Commissions;</a:t>
            </a:r>
            <a:endParaRPr lang="bg-BG" sz="1700" dirty="0">
              <a:ea typeface="Calibri"/>
              <a:cs typeface="Times New Roman"/>
            </a:endParaRPr>
          </a:p>
          <a:p>
            <a:pPr marL="0" marR="0" indent="0" algn="just">
              <a:lnSpc>
                <a:spcPct val="150000"/>
              </a:lnSpc>
              <a:spcBef>
                <a:spcPts val="600"/>
              </a:spcBef>
              <a:spcAft>
                <a:spcPts val="0"/>
              </a:spcAft>
              <a:buNone/>
            </a:pPr>
            <a:r>
              <a:rPr lang="en-US" sz="1700" dirty="0" smtClean="0">
                <a:effectLst/>
                <a:latin typeface="Arial"/>
                <a:ea typeface="Calibri"/>
                <a:cs typeface="Times New Roman"/>
              </a:rPr>
              <a:t>At the same time a </a:t>
            </a:r>
            <a:r>
              <a:rPr lang="bg-BG" sz="1700" dirty="0" smtClean="0">
                <a:effectLst/>
                <a:latin typeface="Arial"/>
                <a:ea typeface="Calibri"/>
                <a:cs typeface="Times New Roman"/>
              </a:rPr>
              <a:t>monitor</a:t>
            </a:r>
            <a:r>
              <a:rPr lang="en-US" sz="1700" dirty="0" smtClean="0">
                <a:effectLst/>
                <a:latin typeface="Arial"/>
                <a:ea typeface="Calibri"/>
                <a:cs typeface="Times New Roman"/>
              </a:rPr>
              <a:t>ing of the </a:t>
            </a:r>
            <a:r>
              <a:rPr lang="bg-BG" sz="1700" dirty="0" smtClean="0">
                <a:effectLst/>
                <a:latin typeface="Arial"/>
                <a:ea typeface="Calibri"/>
                <a:cs typeface="Times New Roman"/>
              </a:rPr>
              <a:t>teaching staff</a:t>
            </a:r>
            <a:r>
              <a:rPr lang="en-US" sz="1700" dirty="0" smtClean="0">
                <a:effectLst/>
                <a:latin typeface="Arial"/>
                <a:ea typeface="Calibri"/>
                <a:cs typeface="Times New Roman"/>
              </a:rPr>
              <a:t>’s</a:t>
            </a:r>
            <a:r>
              <a:rPr lang="bg-BG" sz="1700" dirty="0" smtClean="0">
                <a:effectLst/>
                <a:latin typeface="Arial"/>
                <a:ea typeface="Calibri"/>
                <a:cs typeface="Times New Roman"/>
              </a:rPr>
              <a:t> satisfaction</a:t>
            </a:r>
            <a:r>
              <a:rPr lang="en-US" sz="1700" dirty="0" smtClean="0">
                <a:effectLst/>
                <a:latin typeface="Arial"/>
                <a:ea typeface="Calibri"/>
                <a:cs typeface="Times New Roman"/>
              </a:rPr>
              <a:t> is not provided</a:t>
            </a:r>
            <a:r>
              <a:rPr lang="bg-BG" sz="1700" dirty="0" smtClean="0">
                <a:effectLst/>
                <a:latin typeface="Arial"/>
                <a:ea typeface="Calibri"/>
                <a:cs typeface="Times New Roman"/>
              </a:rPr>
              <a:t>.</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bg-BG" sz="1700" dirty="0" smtClean="0">
                <a:effectLst/>
                <a:latin typeface="Arial"/>
                <a:ea typeface="Calibri"/>
                <a:cs typeface="Times New Roman"/>
              </a:rPr>
              <a:t>Through mobility program</a:t>
            </a:r>
            <a:r>
              <a:rPr lang="en-US" sz="1700" dirty="0" smtClean="0">
                <a:effectLst/>
                <a:latin typeface="Arial"/>
                <a:ea typeface="Calibri"/>
                <a:cs typeface="Times New Roman"/>
              </a:rPr>
              <a:t>me</a:t>
            </a:r>
            <a:r>
              <a:rPr lang="bg-BG" sz="1700" dirty="0" smtClean="0">
                <a:effectLst/>
                <a:latin typeface="Arial"/>
                <a:ea typeface="Calibri"/>
                <a:cs typeface="Times New Roman"/>
              </a:rPr>
              <a:t>s, such as ERASMUS, CEEPUS, etc</a:t>
            </a:r>
            <a:r>
              <a:rPr lang="en-US" sz="1700" dirty="0" smtClean="0">
                <a:effectLst/>
                <a:latin typeface="Arial"/>
                <a:ea typeface="Calibri"/>
                <a:cs typeface="Times New Roman"/>
              </a:rPr>
              <a:t>.</a:t>
            </a:r>
            <a:r>
              <a:rPr lang="bg-BG" sz="1700" dirty="0" smtClean="0">
                <a:effectLst/>
                <a:latin typeface="Arial"/>
                <a:ea typeface="Calibri"/>
                <a:cs typeface="Times New Roman"/>
              </a:rPr>
              <a:t> the academic staff have the opportunity to </a:t>
            </a:r>
            <a:r>
              <a:rPr lang="en-US" sz="1700" dirty="0" smtClean="0">
                <a:effectLst/>
                <a:latin typeface="Arial"/>
                <a:ea typeface="Calibri"/>
                <a:cs typeface="Times New Roman"/>
              </a:rPr>
              <a:t>learn from </a:t>
            </a:r>
            <a:r>
              <a:rPr lang="bg-BG" sz="1700" dirty="0" smtClean="0">
                <a:effectLst/>
                <a:latin typeface="Arial"/>
                <a:ea typeface="Calibri"/>
                <a:cs typeface="Times New Roman"/>
              </a:rPr>
              <a:t>other </a:t>
            </a:r>
            <a:r>
              <a:rPr lang="en-US" sz="1700" dirty="0" smtClean="0">
                <a:effectLst/>
                <a:latin typeface="Arial"/>
                <a:ea typeface="Calibri"/>
                <a:cs typeface="Times New Roman"/>
              </a:rPr>
              <a:t>Universities</a:t>
            </a:r>
            <a:r>
              <a:rPr lang="bg-BG" sz="1700" dirty="0" smtClean="0">
                <a:effectLst/>
                <a:latin typeface="Arial"/>
                <a:ea typeface="Calibri"/>
                <a:cs typeface="Times New Roman"/>
              </a:rPr>
              <a:t>’ experience and good practices.</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en-US" sz="1700" dirty="0" smtClean="0">
                <a:effectLst/>
                <a:latin typeface="Arial"/>
                <a:ea typeface="Calibri"/>
                <a:cs typeface="Times New Roman"/>
              </a:rPr>
              <a:t>SU is</a:t>
            </a:r>
            <a:r>
              <a:rPr lang="bg-BG" sz="1700" dirty="0" smtClean="0">
                <a:effectLst/>
                <a:latin typeface="Arial"/>
                <a:ea typeface="Calibri"/>
                <a:cs typeface="Times New Roman"/>
              </a:rPr>
              <a:t> financing short term trips and conference participation;</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bg-BG" sz="1700" dirty="0" smtClean="0">
                <a:effectLst/>
                <a:latin typeface="Arial"/>
                <a:ea typeface="Calibri"/>
                <a:cs typeface="Times New Roman"/>
              </a:rPr>
              <a:t>The system of evaluation of the teaching staff on annual basis rewards development of </a:t>
            </a:r>
            <a:r>
              <a:rPr lang="en-US" sz="1700" dirty="0" smtClean="0">
                <a:effectLst/>
                <a:latin typeface="Arial"/>
                <a:ea typeface="Calibri"/>
                <a:cs typeface="Times New Roman"/>
              </a:rPr>
              <a:t>new </a:t>
            </a:r>
            <a:r>
              <a:rPr lang="bg-BG" sz="1700" dirty="0" smtClean="0">
                <a:effectLst/>
                <a:latin typeface="Arial"/>
                <a:ea typeface="Calibri"/>
                <a:cs typeface="Times New Roman"/>
              </a:rPr>
              <a:t>courses</a:t>
            </a:r>
            <a:r>
              <a:rPr lang="en-US" sz="1700" dirty="0" smtClean="0">
                <a:effectLst/>
                <a:latin typeface="Arial"/>
                <a:ea typeface="Calibri"/>
                <a:cs typeface="Times New Roman"/>
              </a:rPr>
              <a:t>.</a:t>
            </a:r>
            <a:endParaRPr lang="bg-BG" sz="1700" dirty="0">
              <a:ea typeface="Calibri"/>
              <a:cs typeface="Times New Roman"/>
            </a:endParaRPr>
          </a:p>
          <a:p>
            <a:endParaRPr lang="bg-BG" sz="1700" dirty="0"/>
          </a:p>
        </p:txBody>
      </p:sp>
    </p:spTree>
    <p:extLst>
      <p:ext uri="{BB962C8B-B14F-4D97-AF65-F5344CB8AC3E}">
        <p14:creationId xmlns:p14="http://schemas.microsoft.com/office/powerpoint/2010/main" val="3881259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ESG 1.5: Teaching staff</a:t>
            </a:r>
            <a:r>
              <a:rPr lang="en-US" sz="1800" b="1" dirty="0" smtClean="0">
                <a:effectLst/>
                <a:latin typeface="Arial"/>
                <a:ea typeface="Calibri"/>
                <a:cs typeface="Times New Roman"/>
              </a:rPr>
              <a:t> 3/3</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Teachers participate in competitions organized by the University’s Research Fund by submitting project proposals which are evaluated </a:t>
            </a:r>
            <a:r>
              <a:rPr lang="en-US" sz="1800" dirty="0" smtClean="0">
                <a:effectLst/>
                <a:latin typeface="Arial"/>
                <a:ea typeface="Calibri"/>
                <a:cs typeface="Times New Roman"/>
              </a:rPr>
              <a:t>and t</a:t>
            </a:r>
            <a:r>
              <a:rPr lang="bg-BG" sz="1800" dirty="0" smtClean="0">
                <a:effectLst/>
                <a:latin typeface="Arial"/>
                <a:ea typeface="Calibri"/>
                <a:cs typeface="Times New Roman"/>
              </a:rPr>
              <a:t>he best projects receive funding.</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A Center for </a:t>
            </a:r>
            <a:r>
              <a:rPr lang="en-US" sz="1800" dirty="0" smtClean="0">
                <a:effectLst/>
                <a:latin typeface="Arial"/>
                <a:ea typeface="Calibri"/>
                <a:cs typeface="Times New Roman"/>
              </a:rPr>
              <a:t>Electronic and </a:t>
            </a:r>
            <a:r>
              <a:rPr lang="bg-BG" sz="1800" dirty="0" smtClean="0">
                <a:effectLst/>
                <a:latin typeface="Arial"/>
                <a:ea typeface="Calibri"/>
                <a:cs typeface="Times New Roman"/>
              </a:rPr>
              <a:t>Distance Learning </a:t>
            </a:r>
            <a:r>
              <a:rPr lang="en-US" sz="1800" dirty="0" smtClean="0">
                <a:effectLst/>
                <a:latin typeface="Arial"/>
                <a:ea typeface="Calibri"/>
                <a:cs typeface="Times New Roman"/>
              </a:rPr>
              <a:t>is </a:t>
            </a:r>
            <a:r>
              <a:rPr lang="bg-BG" sz="1800" dirty="0" smtClean="0">
                <a:effectLst/>
                <a:latin typeface="Arial"/>
                <a:ea typeface="Calibri"/>
                <a:cs typeface="Times New Roman"/>
              </a:rPr>
              <a:t>established;</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A questionnaire for self-evaluation of the academic staff is developed.</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en-US" sz="1800" dirty="0" smtClean="0">
                <a:effectLst/>
                <a:latin typeface="Arial"/>
                <a:ea typeface="Calibri"/>
                <a:cs typeface="Times New Roman"/>
              </a:rPr>
              <a:t>A G</a:t>
            </a:r>
            <a:r>
              <a:rPr lang="bg-BG" sz="1800" dirty="0" smtClean="0">
                <a:effectLst/>
                <a:latin typeface="Arial"/>
                <a:ea typeface="Calibri"/>
                <a:cs typeface="Times New Roman"/>
              </a:rPr>
              <a:t>ood </a:t>
            </a:r>
            <a:r>
              <a:rPr lang="en-US" sz="1800" dirty="0" smtClean="0">
                <a:effectLst/>
                <a:latin typeface="Arial"/>
                <a:ea typeface="Calibri"/>
                <a:cs typeface="Times New Roman"/>
              </a:rPr>
              <a:t>P</a:t>
            </a:r>
            <a:r>
              <a:rPr lang="bg-BG" sz="1800" dirty="0" smtClean="0">
                <a:effectLst/>
                <a:latin typeface="Arial"/>
                <a:ea typeface="Calibri"/>
                <a:cs typeface="Times New Roman"/>
              </a:rPr>
              <a:t>ractice </a:t>
            </a:r>
            <a:r>
              <a:rPr lang="en-US" sz="1800" dirty="0" smtClean="0">
                <a:effectLst/>
                <a:latin typeface="Arial"/>
                <a:ea typeface="Calibri"/>
                <a:cs typeface="Times New Roman"/>
              </a:rPr>
              <a:t>in C</a:t>
            </a:r>
            <a:r>
              <a:rPr lang="bg-BG" sz="1800" dirty="0" smtClean="0">
                <a:effectLst/>
                <a:latin typeface="Arial"/>
                <a:ea typeface="Calibri"/>
                <a:cs typeface="Times New Roman"/>
              </a:rPr>
              <a:t>areer </a:t>
            </a:r>
            <a:r>
              <a:rPr lang="en-US" sz="1800" dirty="0" smtClean="0">
                <a:effectLst/>
                <a:latin typeface="Arial"/>
                <a:ea typeface="Calibri"/>
                <a:cs typeface="Times New Roman"/>
              </a:rPr>
              <a:t>D</a:t>
            </a:r>
            <a:r>
              <a:rPr lang="bg-BG" sz="1800" dirty="0" smtClean="0">
                <a:effectLst/>
                <a:latin typeface="Arial"/>
                <a:ea typeface="Calibri"/>
                <a:cs typeface="Times New Roman"/>
              </a:rPr>
              <a:t>evelopment of </a:t>
            </a:r>
            <a:r>
              <a:rPr lang="en-US" sz="1800" dirty="0" smtClean="0">
                <a:effectLst/>
                <a:latin typeface="Arial"/>
                <a:ea typeface="Calibri"/>
                <a:cs typeface="Times New Roman"/>
              </a:rPr>
              <a:t>T</a:t>
            </a:r>
            <a:r>
              <a:rPr lang="bg-BG" sz="1800" dirty="0" smtClean="0">
                <a:effectLst/>
                <a:latin typeface="Arial"/>
                <a:ea typeface="Calibri"/>
                <a:cs typeface="Times New Roman"/>
              </a:rPr>
              <a:t>eaching staff </a:t>
            </a:r>
            <a:r>
              <a:rPr lang="en-US" sz="1800" dirty="0" smtClean="0">
                <a:effectLst/>
                <a:latin typeface="Arial"/>
                <a:ea typeface="Calibri"/>
                <a:cs typeface="Times New Roman"/>
              </a:rPr>
              <a:t>is</a:t>
            </a:r>
            <a:r>
              <a:rPr lang="bg-BG" sz="1800" dirty="0" smtClean="0">
                <a:effectLst/>
                <a:latin typeface="Arial"/>
                <a:ea typeface="Calibri"/>
                <a:cs typeface="Times New Roman"/>
              </a:rPr>
              <a:t> a project </a:t>
            </a:r>
            <a:r>
              <a:rPr lang="en-US" sz="1800" dirty="0" smtClean="0">
                <a:effectLst/>
                <a:latin typeface="Arial"/>
                <a:ea typeface="Calibri"/>
                <a:cs typeface="Times New Roman"/>
              </a:rPr>
              <a:t>financed by the</a:t>
            </a:r>
            <a:r>
              <a:rPr lang="bg-BG" sz="1800" dirty="0" smtClean="0">
                <a:effectLst/>
                <a:latin typeface="Arial"/>
                <a:ea typeface="Calibri"/>
                <a:cs typeface="Times New Roman"/>
              </a:rPr>
              <a:t> Human Resources Development operational programme of EU – 2013-2015</a:t>
            </a:r>
            <a:r>
              <a:rPr lang="en-US" sz="1800" dirty="0" smtClean="0">
                <a:effectLst/>
                <a:latin typeface="Arial"/>
                <a:ea typeface="Calibri"/>
                <a:cs typeface="Times New Roman"/>
              </a:rPr>
              <a:t> – </a:t>
            </a:r>
            <a:r>
              <a:rPr lang="bg-BG" sz="1800" i="1" dirty="0" smtClean="0">
                <a:effectLst/>
                <a:latin typeface="Arial"/>
                <a:ea typeface="Calibri"/>
                <a:cs typeface="Times New Roman"/>
              </a:rPr>
              <a:t>Development of a system of qualification and career growth of academic staff at Sofia University</a:t>
            </a:r>
            <a:r>
              <a:rPr lang="bg-BG" sz="1800" dirty="0" smtClean="0">
                <a:effectLst/>
                <a:latin typeface="Arial"/>
                <a:ea typeface="Calibri"/>
                <a:cs typeface="Times New Roman"/>
              </a:rPr>
              <a:t>.</a:t>
            </a:r>
            <a:endParaRPr lang="bg-BG" sz="1800" dirty="0">
              <a:ea typeface="Calibri"/>
              <a:cs typeface="Times New Roman"/>
            </a:endParaRPr>
          </a:p>
          <a:p>
            <a:pPr marL="0" indent="0">
              <a:buNone/>
            </a:pPr>
            <a:endParaRPr lang="bg-BG" sz="1800" dirty="0"/>
          </a:p>
        </p:txBody>
      </p:sp>
    </p:spTree>
    <p:extLst>
      <p:ext uri="{BB962C8B-B14F-4D97-AF65-F5344CB8AC3E}">
        <p14:creationId xmlns:p14="http://schemas.microsoft.com/office/powerpoint/2010/main" val="2124073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ESG 1.6: Learning resources and student support</a:t>
            </a:r>
            <a:r>
              <a:rPr lang="en-US" sz="1800" b="1" dirty="0" smtClean="0">
                <a:effectLst/>
                <a:latin typeface="Arial"/>
                <a:ea typeface="Calibri"/>
                <a:cs typeface="Times New Roman"/>
              </a:rPr>
              <a:t> 1/2</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en-US" sz="1800" dirty="0" smtClean="0">
                <a:effectLst/>
                <a:latin typeface="Arial"/>
                <a:ea typeface="Calibri"/>
                <a:cs typeface="Times New Roman"/>
              </a:rPr>
              <a:t>SU p</a:t>
            </a:r>
            <a:r>
              <a:rPr lang="bg-BG" sz="1800" dirty="0" smtClean="0">
                <a:effectLst/>
                <a:latin typeface="Arial"/>
                <a:ea typeface="Calibri"/>
                <a:cs typeface="Times New Roman"/>
              </a:rPr>
              <a:t>rovides financial </a:t>
            </a:r>
            <a:r>
              <a:rPr lang="en-US" sz="1800" dirty="0" smtClean="0">
                <a:effectLst/>
                <a:latin typeface="Arial"/>
                <a:ea typeface="Calibri"/>
                <a:cs typeface="Times New Roman"/>
              </a:rPr>
              <a:t>and </a:t>
            </a:r>
            <a:r>
              <a:rPr lang="bg-BG" sz="1800" dirty="0" smtClean="0">
                <a:effectLst/>
                <a:latin typeface="Arial"/>
                <a:ea typeface="Calibri"/>
                <a:cs typeface="Times New Roman"/>
              </a:rPr>
              <a:t>academic support to its students</a:t>
            </a:r>
            <a:r>
              <a:rPr lang="en-US" sz="1800" dirty="0" smtClean="0">
                <a:effectLst/>
                <a:latin typeface="Arial"/>
                <a:ea typeface="Calibri"/>
                <a:cs typeface="Times New Roman"/>
              </a:rPr>
              <a:t>;</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en-US" sz="1800" dirty="0" smtClean="0">
                <a:effectLst/>
                <a:latin typeface="Arial"/>
                <a:ea typeface="Calibri"/>
                <a:cs typeface="Times New Roman"/>
              </a:rPr>
              <a:t>Student</a:t>
            </a:r>
            <a:r>
              <a:rPr lang="bg-BG" sz="1800" dirty="0" smtClean="0">
                <a:effectLst/>
                <a:latin typeface="Arial"/>
                <a:ea typeface="Calibri"/>
                <a:cs typeface="Times New Roman"/>
              </a:rPr>
              <a:t> Career Centre</a:t>
            </a:r>
            <a:r>
              <a:rPr lang="en-US" sz="1800" dirty="0" smtClean="0">
                <a:effectLst/>
                <a:latin typeface="Arial"/>
                <a:ea typeface="Calibri"/>
                <a:cs typeface="Times New Roman"/>
              </a:rPr>
              <a:t>s at a University level and in some of the Faculties are established;</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en-US" sz="1800" dirty="0" smtClean="0">
                <a:effectLst/>
                <a:latin typeface="Arial"/>
                <a:ea typeface="Calibri"/>
                <a:cs typeface="Times New Roman"/>
              </a:rPr>
              <a:t>SU was the biggest participant in a EU-funded project giving opportunity to 5500 SU students to have a job training and practice in the state administrations and in the business sector;</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The satisfaction of students is measured by using regular surveys, </a:t>
            </a:r>
            <a:r>
              <a:rPr lang="en-US" sz="1800" dirty="0" smtClean="0">
                <a:effectLst/>
                <a:latin typeface="Arial"/>
                <a:ea typeface="Calibri"/>
                <a:cs typeface="Times New Roman"/>
              </a:rPr>
              <a:t>collecting quantitative data about students’ satisfaction with the learning process;</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4166882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Autofit/>
          </a:bodyPr>
          <a:lstStyle/>
          <a:p>
            <a:pPr marL="0" marR="0" indent="0" algn="just">
              <a:lnSpc>
                <a:spcPct val="150000"/>
              </a:lnSpc>
              <a:spcBef>
                <a:spcPts val="600"/>
              </a:spcBef>
              <a:spcAft>
                <a:spcPts val="0"/>
              </a:spcAft>
              <a:buNone/>
            </a:pPr>
            <a:r>
              <a:rPr lang="bg-BG" sz="1700" b="1" dirty="0" smtClean="0">
                <a:effectLst/>
                <a:latin typeface="Arial"/>
                <a:ea typeface="Calibri"/>
                <a:cs typeface="Times New Roman"/>
              </a:rPr>
              <a:t>ESG 1.6: Learning resources and student support</a:t>
            </a:r>
            <a:r>
              <a:rPr lang="en-US" sz="1700" b="1" dirty="0" smtClean="0">
                <a:effectLst/>
                <a:latin typeface="Arial"/>
                <a:ea typeface="Calibri"/>
                <a:cs typeface="Times New Roman"/>
              </a:rPr>
              <a:t> 2/2</a:t>
            </a:r>
            <a:endParaRPr lang="bg-BG" sz="1700" dirty="0">
              <a:ea typeface="Calibri"/>
              <a:cs typeface="Times New Roman"/>
            </a:endParaRPr>
          </a:p>
          <a:p>
            <a:pPr lvl="1" algn="just">
              <a:lnSpc>
                <a:spcPct val="150000"/>
              </a:lnSpc>
              <a:spcBef>
                <a:spcPts val="600"/>
              </a:spcBef>
              <a:buSzPts val="1000"/>
              <a:buFont typeface="Symbol"/>
              <a:buChar char=""/>
              <a:tabLst>
                <a:tab pos="457200" algn="l"/>
              </a:tabLst>
            </a:pPr>
            <a:r>
              <a:rPr lang="bg-BG" sz="1700" dirty="0" smtClean="0">
                <a:effectLst/>
                <a:latin typeface="Arial"/>
                <a:ea typeface="Calibri"/>
                <a:cs typeface="Times New Roman"/>
              </a:rPr>
              <a:t>The satisfaction of students with the learning resources and the student support available is measured through specific questions for each teacher and each subject taught</a:t>
            </a:r>
            <a:r>
              <a:rPr lang="en-US" sz="1700" dirty="0" smtClean="0">
                <a:effectLst/>
                <a:latin typeface="Arial"/>
                <a:ea typeface="Calibri"/>
                <a:cs typeface="Times New Roman"/>
              </a:rPr>
              <a:t>.</a:t>
            </a:r>
            <a:endParaRPr lang="bg-BG" sz="1700" dirty="0">
              <a:ea typeface="Calibri"/>
              <a:cs typeface="Times New Roman"/>
            </a:endParaRPr>
          </a:p>
          <a:p>
            <a:pPr marL="0" marR="0" indent="0" algn="just">
              <a:lnSpc>
                <a:spcPct val="150000"/>
              </a:lnSpc>
              <a:spcBef>
                <a:spcPts val="600"/>
              </a:spcBef>
              <a:spcAft>
                <a:spcPts val="0"/>
              </a:spcAft>
              <a:buNone/>
            </a:pPr>
            <a:r>
              <a:rPr lang="en-US" sz="1700" dirty="0">
                <a:latin typeface="Arial"/>
                <a:ea typeface="Calibri"/>
                <a:cs typeface="Times New Roman"/>
              </a:rPr>
              <a:t>	</a:t>
            </a:r>
            <a:r>
              <a:rPr lang="pl-PL" sz="1700" dirty="0" smtClean="0">
                <a:effectLst/>
                <a:latin typeface="Arial"/>
                <a:ea typeface="Calibri"/>
                <a:cs typeface="Times New Roman"/>
              </a:rPr>
              <a:t>The data collected are analyzed by sociologists at Sofia University </a:t>
            </a:r>
            <a:r>
              <a:rPr lang="en-US" sz="1700" b="0" dirty="0" smtClean="0">
                <a:solidFill>
                  <a:srgbClr val="000000"/>
                </a:solidFill>
                <a:effectLst/>
                <a:latin typeface="Arial"/>
                <a:ea typeface="Calibri"/>
                <a:cs typeface="Times New Roman"/>
              </a:rPr>
              <a:t>Centre for Quality Management</a:t>
            </a:r>
            <a:r>
              <a:rPr lang="pl-PL" sz="1700" dirty="0" smtClean="0">
                <a:effectLst/>
                <a:latin typeface="Arial"/>
                <a:ea typeface="Calibri"/>
                <a:cs typeface="Times New Roman"/>
              </a:rPr>
              <a:t> and the reports compiled are given to the heads of faculties. The Faculty Boards discuss the results of the analyses and make a managerial decision about changes in work organization, curricula, or whatever else might be necessary.</a:t>
            </a:r>
            <a:endParaRPr lang="bg-BG" sz="1700" dirty="0">
              <a:ea typeface="Calibri"/>
              <a:cs typeface="Times New Roman"/>
            </a:endParaRPr>
          </a:p>
          <a:p>
            <a:pPr marL="0" marR="0" indent="0" algn="just">
              <a:lnSpc>
                <a:spcPct val="150000"/>
              </a:lnSpc>
              <a:spcBef>
                <a:spcPts val="600"/>
              </a:spcBef>
              <a:spcAft>
                <a:spcPts val="0"/>
              </a:spcAft>
              <a:buNone/>
            </a:pPr>
            <a:r>
              <a:rPr lang="en-US" sz="1700" dirty="0" smtClean="0">
                <a:effectLst/>
                <a:latin typeface="Arial"/>
                <a:ea typeface="Calibri"/>
                <a:cs typeface="Times New Roman"/>
              </a:rPr>
              <a:t>	These data are used for creating lecturers’ profiles which are necessary for the attestation of a given lecturer or for their carrier development.</a:t>
            </a:r>
            <a:endParaRPr lang="bg-BG" sz="1700" dirty="0">
              <a:ea typeface="Calibri"/>
              <a:cs typeface="Times New Roman"/>
            </a:endParaRPr>
          </a:p>
          <a:p>
            <a:pPr marL="0" indent="0">
              <a:buNone/>
            </a:pPr>
            <a:endParaRPr lang="bg-BG" sz="1800" dirty="0"/>
          </a:p>
        </p:txBody>
      </p:sp>
    </p:spTree>
    <p:extLst>
      <p:ext uri="{BB962C8B-B14F-4D97-AF65-F5344CB8AC3E}">
        <p14:creationId xmlns:p14="http://schemas.microsoft.com/office/powerpoint/2010/main" val="3415086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ESG 1.7: Information management</a:t>
            </a:r>
            <a:r>
              <a:rPr lang="en-US" sz="1800" b="1" dirty="0" smtClean="0">
                <a:effectLst/>
                <a:latin typeface="Arial"/>
                <a:ea typeface="Calibri"/>
                <a:cs typeface="Times New Roman"/>
              </a:rPr>
              <a:t> 1/2</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en-US" sz="1800" dirty="0" smtClean="0">
                <a:effectLst/>
                <a:latin typeface="Arial"/>
                <a:ea typeface="Calibri"/>
                <a:cs typeface="Times New Roman"/>
              </a:rPr>
              <a:t>The Ministry of Education and Science requires the HEI-s to provide data for several registries the Ministry maintains. Thus the Universities had to establish electronic data systems themselves and now they collect data periodically;</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en-US" sz="1800" dirty="0" smtClean="0">
                <a:effectLst/>
                <a:latin typeface="Arial"/>
                <a:ea typeface="Calibri"/>
                <a:cs typeface="Times New Roman"/>
              </a:rPr>
              <a:t>Different data are collected on an annual basis from </a:t>
            </a:r>
            <a:r>
              <a:rPr lang="bg-BG" sz="1800" dirty="0" smtClean="0">
                <a:effectLst/>
                <a:latin typeface="Arial"/>
                <a:ea typeface="Calibri"/>
                <a:cs typeface="Times New Roman"/>
              </a:rPr>
              <a:t>The Bulgarian University Ranking System</a:t>
            </a:r>
            <a:r>
              <a:rPr lang="en-US" sz="1800" dirty="0" smtClean="0">
                <a:effectLst/>
                <a:latin typeface="Arial"/>
                <a:ea typeface="Calibri"/>
                <a:cs typeface="Times New Roman"/>
              </a:rPr>
              <a:t>, which forces the Universities to periodically gather information on different topics and to conduct surveys;</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2978534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ESG 1.7: Information management</a:t>
            </a:r>
            <a:r>
              <a:rPr lang="en-US" sz="1800" b="1" dirty="0" smtClean="0">
                <a:effectLst/>
                <a:latin typeface="Arial"/>
                <a:ea typeface="Calibri"/>
                <a:cs typeface="Times New Roman"/>
              </a:rPr>
              <a:t> 2/2</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SU </a:t>
            </a:r>
            <a:r>
              <a:rPr lang="bg-BG" sz="1800" dirty="0" smtClean="0">
                <a:effectLst/>
                <a:latin typeface="Arial"/>
                <a:ea typeface="Calibri"/>
                <a:cs typeface="Times New Roman"/>
              </a:rPr>
              <a:t>developed and implemented </a:t>
            </a:r>
            <a:r>
              <a:rPr lang="en-US" sz="1800" dirty="0" smtClean="0">
                <a:effectLst/>
                <a:latin typeface="Arial"/>
                <a:ea typeface="Calibri"/>
                <a:cs typeface="Times New Roman"/>
              </a:rPr>
              <a:t>an </a:t>
            </a:r>
            <a:r>
              <a:rPr lang="bg-BG" sz="1800" dirty="0" smtClean="0">
                <a:effectLst/>
                <a:latin typeface="Arial"/>
                <a:ea typeface="Calibri"/>
                <a:cs typeface="Times New Roman"/>
              </a:rPr>
              <a:t>internal integrated information system that allows immediate access to established </a:t>
            </a:r>
            <a:r>
              <a:rPr lang="bg-BG" sz="1800" dirty="0" smtClean="0">
                <a:latin typeface="Arial"/>
                <a:ea typeface="Calibri"/>
                <a:cs typeface="Times New Roman"/>
              </a:rPr>
              <a:t>databases </a:t>
            </a:r>
            <a:r>
              <a:rPr lang="en-US" sz="1800" dirty="0" smtClean="0">
                <a:latin typeface="Arial"/>
                <a:ea typeface="Calibri"/>
                <a:cs typeface="Times New Roman"/>
              </a:rPr>
              <a:t>gathering </a:t>
            </a:r>
            <a:r>
              <a:rPr lang="bg-BG" sz="1800" dirty="0" smtClean="0">
                <a:latin typeface="Arial"/>
                <a:ea typeface="Calibri"/>
                <a:cs typeface="Times New Roman"/>
              </a:rPr>
              <a:t>information </a:t>
            </a:r>
            <a:r>
              <a:rPr lang="en-US" sz="1800" dirty="0" smtClean="0">
                <a:latin typeface="Arial"/>
                <a:ea typeface="Calibri"/>
                <a:cs typeface="Times New Roman"/>
              </a:rPr>
              <a:t>about</a:t>
            </a:r>
            <a:r>
              <a:rPr lang="bg-BG" sz="1800" dirty="0" smtClean="0">
                <a:latin typeface="Arial"/>
                <a:ea typeface="Calibri"/>
                <a:cs typeface="Times New Roman"/>
              </a:rPr>
              <a:t> </a:t>
            </a:r>
            <a:r>
              <a:rPr lang="bg-BG" sz="1800" dirty="0" smtClean="0">
                <a:effectLst/>
                <a:latin typeface="Arial"/>
                <a:ea typeface="Calibri"/>
                <a:cs typeface="Times New Roman"/>
              </a:rPr>
              <a:t>registration, admission, enrollment and current student status throughout the period of study</a:t>
            </a:r>
            <a:r>
              <a:rPr lang="en-US" sz="1800" dirty="0" smtClean="0">
                <a:effectLst/>
                <a:latin typeface="Arial"/>
                <a:ea typeface="Calibri"/>
                <a:cs typeface="Times New Roman"/>
              </a:rPr>
              <a:t>;</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en-US" sz="1800" dirty="0" smtClean="0">
                <a:effectLst/>
                <a:latin typeface="Arial"/>
                <a:ea typeface="Calibri"/>
                <a:cs typeface="Times New Roman"/>
              </a:rPr>
              <a:t>The University </a:t>
            </a:r>
            <a:r>
              <a:rPr lang="bg-BG" sz="1800" dirty="0" smtClean="0">
                <a:effectLst/>
                <a:latin typeface="Arial"/>
                <a:ea typeface="Calibri"/>
                <a:cs typeface="Times New Roman"/>
              </a:rPr>
              <a:t>Iibrary</a:t>
            </a:r>
            <a:r>
              <a:rPr lang="en-US" sz="1800" dirty="0" smtClean="0">
                <a:effectLst/>
                <a:latin typeface="Arial"/>
                <a:ea typeface="Calibri"/>
                <a:cs typeface="Times New Roman"/>
              </a:rPr>
              <a:t> has a web-based electronic catalogue;</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en-US" sz="1800" dirty="0" smtClean="0">
                <a:effectLst/>
                <a:latin typeface="Arial"/>
                <a:ea typeface="Calibri"/>
                <a:cs typeface="Times New Roman"/>
              </a:rPr>
              <a:t>Several University centers offer digital resources and digitalize new content;</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All systems are web-based and provide free access to the service </a:t>
            </a:r>
            <a:r>
              <a:rPr lang="en-US" sz="1800" dirty="0" smtClean="0">
                <a:effectLst/>
                <a:latin typeface="Arial"/>
                <a:ea typeface="Calibri"/>
                <a:cs typeface="Times New Roman"/>
              </a:rPr>
              <a:t>for students and staff.</a:t>
            </a:r>
            <a:endParaRPr lang="bg-BG" sz="1800" dirty="0">
              <a:ea typeface="Calibri"/>
              <a:cs typeface="Times New Roman"/>
            </a:endParaRPr>
          </a:p>
        </p:txBody>
      </p:sp>
    </p:spTree>
    <p:extLst>
      <p:ext uri="{BB962C8B-B14F-4D97-AF65-F5344CB8AC3E}">
        <p14:creationId xmlns:p14="http://schemas.microsoft.com/office/powerpoint/2010/main" val="3270212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ESG 1.8: Public information</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Provision of information is re</a:t>
            </a:r>
            <a:r>
              <a:rPr lang="en-US" sz="1800" dirty="0" smtClean="0">
                <a:effectLst/>
                <a:latin typeface="Arial"/>
                <a:ea typeface="Calibri"/>
                <a:cs typeface="Times New Roman"/>
              </a:rPr>
              <a:t>quired</a:t>
            </a:r>
            <a:r>
              <a:rPr lang="bg-BG" sz="1800" dirty="0" smtClean="0">
                <a:effectLst/>
                <a:latin typeface="Arial"/>
                <a:ea typeface="Calibri"/>
                <a:cs typeface="Times New Roman"/>
              </a:rPr>
              <a:t> by the law</a:t>
            </a:r>
            <a:r>
              <a:rPr lang="en-US" sz="1800" dirty="0" smtClean="0">
                <a:effectLst/>
                <a:latin typeface="Arial"/>
                <a:ea typeface="Calibri"/>
                <a:cs typeface="Times New Roman"/>
              </a:rPr>
              <a:t>;</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en-US" sz="1800" dirty="0" smtClean="0">
                <a:effectLst/>
                <a:latin typeface="Arial"/>
                <a:ea typeface="Calibri"/>
                <a:cs typeface="Times New Roman"/>
              </a:rPr>
              <a:t>SU offers </a:t>
            </a:r>
            <a:r>
              <a:rPr lang="bg-BG" sz="1800" dirty="0" smtClean="0">
                <a:effectLst/>
                <a:latin typeface="Arial"/>
                <a:ea typeface="Calibri"/>
                <a:cs typeface="Times New Roman"/>
              </a:rPr>
              <a:t>full public information about programmes</a:t>
            </a:r>
            <a:r>
              <a:rPr lang="en-US" sz="1800" dirty="0" smtClean="0">
                <a:effectLst/>
                <a:latin typeface="Arial"/>
                <a:ea typeface="Calibri"/>
                <a:cs typeface="Times New Roman"/>
              </a:rPr>
              <a:t>,</a:t>
            </a:r>
            <a:r>
              <a:rPr lang="bg-BG" sz="1800" dirty="0" smtClean="0">
                <a:effectLst/>
                <a:latin typeface="Arial"/>
                <a:ea typeface="Calibri"/>
                <a:cs typeface="Times New Roman"/>
              </a:rPr>
              <a:t> admission criteria, curricula, syllabuses, learning outcomes, qualifications awarded and student assessment procedures</a:t>
            </a:r>
            <a:r>
              <a:rPr lang="en-US" sz="1800" dirty="0" smtClean="0">
                <a:effectLst/>
                <a:latin typeface="Arial"/>
                <a:ea typeface="Calibri"/>
                <a:cs typeface="Times New Roman"/>
              </a:rPr>
              <a:t>.</a:t>
            </a:r>
            <a:endParaRPr lang="bg-BG" sz="1800" dirty="0">
              <a:ea typeface="Calibri"/>
              <a:cs typeface="Times New Roman"/>
            </a:endParaRPr>
          </a:p>
          <a:p>
            <a:endParaRPr lang="bg-BG" dirty="0"/>
          </a:p>
        </p:txBody>
      </p:sp>
    </p:spTree>
    <p:extLst>
      <p:ext uri="{BB962C8B-B14F-4D97-AF65-F5344CB8AC3E}">
        <p14:creationId xmlns:p14="http://schemas.microsoft.com/office/powerpoint/2010/main" val="137984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200" b="1" dirty="0"/>
              <a:t>Legal Framework of the Bulgarian Higher Education Reform</a:t>
            </a:r>
            <a:r>
              <a:rPr lang="en-US" sz="3200" b="1" dirty="0"/>
              <a:t> </a:t>
            </a:r>
            <a:r>
              <a:rPr lang="en-US" sz="3200" b="1" dirty="0" smtClean="0"/>
              <a:t>2/2</a:t>
            </a:r>
            <a:endParaRPr lang="bg-BG" sz="3200" dirty="0"/>
          </a:p>
        </p:txBody>
      </p:sp>
      <p:sp>
        <p:nvSpPr>
          <p:cNvPr id="4" name="Content Placeholder 3"/>
          <p:cNvSpPr>
            <a:spLocks noGrp="1"/>
          </p:cNvSpPr>
          <p:nvPr>
            <p:ph idx="1"/>
          </p:nvPr>
        </p:nvSpPr>
        <p:spPr/>
        <p:txBody>
          <a:bodyPr>
            <a:noAutofit/>
          </a:bodyPr>
          <a:lstStyle/>
          <a:p>
            <a:pPr marL="0" marR="0" indent="0" algn="just">
              <a:lnSpc>
                <a:spcPct val="150000"/>
              </a:lnSpc>
              <a:spcBef>
                <a:spcPts val="600"/>
              </a:spcBef>
              <a:spcAft>
                <a:spcPts val="0"/>
              </a:spcAft>
              <a:buNone/>
            </a:pPr>
            <a:r>
              <a:rPr lang="en-US" sz="2000" dirty="0" smtClean="0">
                <a:effectLst/>
                <a:latin typeface="Arial"/>
                <a:ea typeface="Calibri"/>
                <a:cs typeface="Times New Roman"/>
              </a:rPr>
              <a:t>	</a:t>
            </a:r>
            <a:r>
              <a:rPr lang="bg-BG" sz="2000" dirty="0" smtClean="0">
                <a:effectLst/>
                <a:latin typeface="Arial"/>
                <a:ea typeface="Calibri"/>
                <a:cs typeface="Times New Roman"/>
              </a:rPr>
              <a:t>The Higher Education Act</a:t>
            </a:r>
            <a:r>
              <a:rPr lang="en-US" sz="2000" dirty="0" smtClean="0">
                <a:effectLst/>
                <a:latin typeface="Arial"/>
                <a:ea typeface="Calibri"/>
                <a:cs typeface="Times New Roman"/>
              </a:rPr>
              <a:t> is</a:t>
            </a:r>
            <a:r>
              <a:rPr lang="bg-BG" sz="2000" dirty="0" smtClean="0">
                <a:effectLst/>
                <a:latin typeface="Arial"/>
                <a:ea typeface="Calibri"/>
                <a:cs typeface="Times New Roman"/>
              </a:rPr>
              <a:t> adopted </a:t>
            </a:r>
            <a:r>
              <a:rPr lang="en-US" sz="2000" dirty="0" smtClean="0">
                <a:effectLst/>
                <a:latin typeface="Arial"/>
                <a:ea typeface="Calibri"/>
                <a:cs typeface="Times New Roman"/>
              </a:rPr>
              <a:t>in </a:t>
            </a:r>
            <a:r>
              <a:rPr lang="bg-BG" sz="2000" dirty="0" smtClean="0">
                <a:effectLst/>
                <a:latin typeface="Arial"/>
                <a:ea typeface="Calibri"/>
                <a:cs typeface="Times New Roman"/>
              </a:rPr>
              <a:t>1995</a:t>
            </a:r>
            <a:r>
              <a:rPr lang="en-US" sz="2000" dirty="0" smtClean="0">
                <a:effectLst/>
                <a:latin typeface="Arial"/>
                <a:ea typeface="Calibri"/>
                <a:cs typeface="Times New Roman"/>
              </a:rPr>
              <a:t> and re</a:t>
            </a:r>
            <a:r>
              <a:rPr lang="bg-BG" sz="2000" dirty="0" smtClean="0">
                <a:effectLst/>
                <a:latin typeface="Arial"/>
                <a:ea typeface="Calibri"/>
                <a:cs typeface="Times New Roman"/>
              </a:rPr>
              <a:t>gulates the structure, functions, management and funding of higher education in Bulgaria</a:t>
            </a:r>
            <a:r>
              <a:rPr lang="en-US" sz="2000" dirty="0" smtClean="0">
                <a:effectLst/>
                <a:latin typeface="Arial"/>
                <a:ea typeface="Calibri"/>
                <a:cs typeface="Times New Roman"/>
              </a:rPr>
              <a:t>.</a:t>
            </a:r>
            <a:endParaRPr lang="bg-BG" sz="1800" dirty="0">
              <a:ea typeface="Calibri"/>
              <a:cs typeface="Times New Roman"/>
            </a:endParaRPr>
          </a:p>
          <a:p>
            <a:pPr marL="0" marR="0" indent="0" algn="just">
              <a:lnSpc>
                <a:spcPct val="150000"/>
              </a:lnSpc>
              <a:spcBef>
                <a:spcPts val="600"/>
              </a:spcBef>
              <a:spcAft>
                <a:spcPts val="0"/>
              </a:spcAft>
              <a:buNone/>
            </a:pPr>
            <a:r>
              <a:rPr lang="en-US" sz="2000" dirty="0" smtClean="0">
                <a:effectLst/>
                <a:latin typeface="Arial"/>
                <a:ea typeface="Times New Roman"/>
                <a:cs typeface="Times New Roman"/>
              </a:rPr>
              <a:t>	– Introduced accreditation;</a:t>
            </a:r>
            <a:endParaRPr lang="bg-BG" sz="2000" dirty="0" smtClean="0">
              <a:effectLst/>
              <a:latin typeface="AGPresquire"/>
              <a:ea typeface="Times New Roman"/>
              <a:cs typeface="Times New Roman"/>
            </a:endParaRPr>
          </a:p>
          <a:p>
            <a:pPr marL="0" marR="0" indent="0" algn="just">
              <a:lnSpc>
                <a:spcPct val="150000"/>
              </a:lnSpc>
              <a:spcBef>
                <a:spcPts val="600"/>
              </a:spcBef>
              <a:spcAft>
                <a:spcPts val="0"/>
              </a:spcAft>
              <a:buNone/>
            </a:pPr>
            <a:r>
              <a:rPr lang="en-US" sz="2000" dirty="0" smtClean="0">
                <a:effectLst/>
                <a:latin typeface="Arial"/>
                <a:ea typeface="Times New Roman"/>
                <a:cs typeface="Times New Roman"/>
              </a:rPr>
              <a:t>	– Introduced </a:t>
            </a:r>
            <a:r>
              <a:rPr lang="bg-BG" sz="2000" dirty="0" smtClean="0">
                <a:effectLst/>
                <a:latin typeface="Arial"/>
                <a:ea typeface="Times New Roman"/>
                <a:cs typeface="Times New Roman"/>
              </a:rPr>
              <a:t>3 stages </a:t>
            </a:r>
            <a:r>
              <a:rPr lang="en-US" sz="2000" dirty="0" smtClean="0">
                <a:effectLst/>
                <a:latin typeface="Arial"/>
                <a:ea typeface="Times New Roman"/>
                <a:cs typeface="Times New Roman"/>
              </a:rPr>
              <a:t>in </a:t>
            </a:r>
            <a:r>
              <a:rPr lang="bg-BG" sz="2000" dirty="0" smtClean="0">
                <a:effectLst/>
                <a:latin typeface="Arial"/>
                <a:ea typeface="Times New Roman"/>
                <a:cs typeface="Times New Roman"/>
              </a:rPr>
              <a:t>Higher Education System</a:t>
            </a:r>
            <a:r>
              <a:rPr lang="en-US" sz="2000" dirty="0" smtClean="0">
                <a:effectLst/>
                <a:latin typeface="Arial"/>
                <a:ea typeface="Times New Roman"/>
                <a:cs typeface="Times New Roman"/>
              </a:rPr>
              <a:t> –</a:t>
            </a:r>
            <a:r>
              <a:rPr lang="bg-BG" sz="2000" dirty="0" smtClean="0">
                <a:effectLst/>
                <a:latin typeface="Arial"/>
                <a:ea typeface="Times New Roman"/>
                <a:cs typeface="Times New Roman"/>
              </a:rPr>
              <a:t> Bachelor (four years of education), Master (at least one year after</a:t>
            </a:r>
            <a:r>
              <a:rPr lang="en-US" sz="2000" dirty="0" smtClean="0">
                <a:effectLst/>
                <a:latin typeface="Arial"/>
                <a:ea typeface="Times New Roman"/>
                <a:cs typeface="Times New Roman"/>
              </a:rPr>
              <a:t> a</a:t>
            </a:r>
            <a:r>
              <a:rPr lang="bg-BG" sz="2000" dirty="0" smtClean="0">
                <a:effectLst/>
                <a:latin typeface="Arial"/>
                <a:ea typeface="Times New Roman"/>
                <a:cs typeface="Times New Roman"/>
              </a:rPr>
              <a:t> Bachelor’s</a:t>
            </a:r>
            <a:r>
              <a:rPr lang="en-US" sz="2000" dirty="0" smtClean="0">
                <a:effectLst/>
                <a:latin typeface="Arial"/>
                <a:ea typeface="Times New Roman"/>
                <a:cs typeface="Times New Roman"/>
              </a:rPr>
              <a:t> degree</a:t>
            </a:r>
            <a:r>
              <a:rPr lang="bg-BG" sz="2000" dirty="0" smtClean="0">
                <a:effectLst/>
                <a:latin typeface="Arial"/>
                <a:ea typeface="Times New Roman"/>
                <a:cs typeface="Times New Roman"/>
              </a:rPr>
              <a:t>) and Doctoral degrees (at least 3 years after a Master’s).</a:t>
            </a:r>
            <a:endParaRPr lang="bg-BG" sz="2000" dirty="0" smtClean="0">
              <a:effectLst/>
              <a:latin typeface="AGPresquire"/>
              <a:ea typeface="Times New Roman"/>
              <a:cs typeface="Times New Roman"/>
            </a:endParaRPr>
          </a:p>
        </p:txBody>
      </p:sp>
    </p:spTree>
    <p:extLst>
      <p:ext uri="{BB962C8B-B14F-4D97-AF65-F5344CB8AC3E}">
        <p14:creationId xmlns:p14="http://schemas.microsoft.com/office/powerpoint/2010/main" val="34564825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ESG 1.9: On-going monitoring and periodic review of programmes</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en-US" sz="1800" dirty="0" smtClean="0">
                <a:effectLst/>
                <a:latin typeface="Arial"/>
                <a:ea typeface="Calibri"/>
                <a:cs typeface="Times New Roman"/>
              </a:rPr>
              <a:t>SU</a:t>
            </a:r>
            <a:r>
              <a:rPr lang="bg-BG" sz="1800" dirty="0" smtClean="0">
                <a:effectLst/>
                <a:latin typeface="Arial"/>
                <a:ea typeface="Calibri"/>
                <a:cs typeface="Times New Roman"/>
              </a:rPr>
              <a:t> ha</a:t>
            </a:r>
            <a:r>
              <a:rPr lang="en-US" sz="1800" dirty="0" smtClean="0">
                <a:effectLst/>
                <a:latin typeface="Arial"/>
                <a:ea typeface="Calibri"/>
                <a:cs typeface="Times New Roman"/>
              </a:rPr>
              <a:t>s adopted</a:t>
            </a:r>
            <a:r>
              <a:rPr lang="bg-BG" sz="1800" dirty="0" smtClean="0">
                <a:effectLst/>
                <a:latin typeface="Arial"/>
                <a:ea typeface="Calibri"/>
                <a:cs typeface="Times New Roman"/>
              </a:rPr>
              <a:t> procedures for ongoing monitoring and periodic review of programmes </a:t>
            </a:r>
            <a:r>
              <a:rPr lang="en-US" sz="1800" dirty="0" smtClean="0">
                <a:effectLst/>
                <a:latin typeface="Arial"/>
                <a:ea typeface="Calibri"/>
                <a:cs typeface="Times New Roman"/>
              </a:rPr>
              <a:t>as required</a:t>
            </a:r>
            <a:r>
              <a:rPr lang="bg-BG" sz="1800" dirty="0" smtClean="0">
                <a:effectLst/>
                <a:latin typeface="Arial"/>
                <a:ea typeface="Calibri"/>
                <a:cs typeface="Times New Roman"/>
              </a:rPr>
              <a:t> by the Higher Education Act</a:t>
            </a:r>
            <a:r>
              <a:rPr lang="en-US" sz="1800" dirty="0" smtClean="0">
                <a:effectLst/>
                <a:latin typeface="Arial"/>
                <a:ea typeface="Calibri"/>
                <a:cs typeface="Times New Roman"/>
              </a:rPr>
              <a:t>;</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It is expected from the teaching stuff to do annual reviews of teaching material and to improve it. The </a:t>
            </a:r>
            <a:r>
              <a:rPr lang="en-US" sz="1800" dirty="0" smtClean="0">
                <a:effectLst/>
                <a:latin typeface="Arial"/>
                <a:ea typeface="Calibri"/>
                <a:cs typeface="Times New Roman"/>
              </a:rPr>
              <a:t>information</a:t>
            </a:r>
            <a:r>
              <a:rPr lang="bg-BG" sz="1800" dirty="0" smtClean="0">
                <a:effectLst/>
                <a:latin typeface="Arial"/>
                <a:ea typeface="Calibri"/>
                <a:cs typeface="Times New Roman"/>
              </a:rPr>
              <a:t> collected through the programme monitoring is analyzed at meetings of the departments and faculties and if necessary changes are made. </a:t>
            </a:r>
            <a:r>
              <a:rPr lang="en-US" sz="1800" dirty="0" smtClean="0">
                <a:effectLst/>
                <a:latin typeface="Arial"/>
                <a:ea typeface="Calibri"/>
                <a:cs typeface="Times New Roman"/>
              </a:rPr>
              <a:t>Subsequently</a:t>
            </a:r>
            <a:r>
              <a:rPr lang="bg-BG" sz="1800" dirty="0" smtClean="0">
                <a:effectLst/>
                <a:latin typeface="Arial"/>
                <a:ea typeface="Calibri"/>
                <a:cs typeface="Times New Roman"/>
              </a:rPr>
              <a:t> they are approved by the Academic Council. Results from different reviews are</a:t>
            </a:r>
            <a:r>
              <a:rPr lang="en-US" sz="1800" dirty="0" smtClean="0">
                <a:effectLst/>
                <a:latin typeface="Arial"/>
                <a:ea typeface="Calibri"/>
                <a:cs typeface="Times New Roman"/>
              </a:rPr>
              <a:t> the</a:t>
            </a:r>
            <a:r>
              <a:rPr lang="bg-BG" sz="1800" dirty="0" smtClean="0">
                <a:effectLst/>
                <a:latin typeface="Arial"/>
                <a:ea typeface="Calibri"/>
                <a:cs typeface="Times New Roman"/>
              </a:rPr>
              <a:t> base for proposals for actualisation of the content of curriculum</a:t>
            </a:r>
            <a:r>
              <a:rPr lang="en-US" sz="1800" dirty="0" smtClean="0">
                <a:effectLst/>
                <a:latin typeface="Arial"/>
                <a:ea typeface="Calibri"/>
                <a:cs typeface="Times New Roman"/>
              </a:rPr>
              <a:t>, </a:t>
            </a:r>
            <a:r>
              <a:rPr lang="bg-BG" sz="1800" dirty="0" smtClean="0">
                <a:effectLst/>
                <a:latin typeface="Arial"/>
                <a:ea typeface="Calibri"/>
                <a:cs typeface="Times New Roman"/>
              </a:rPr>
              <a:t>for introducing new methods of teaching </a:t>
            </a:r>
            <a:r>
              <a:rPr lang="en-US" sz="1800" dirty="0" smtClean="0">
                <a:effectLst/>
                <a:latin typeface="Arial"/>
                <a:ea typeface="Calibri"/>
                <a:cs typeface="Times New Roman"/>
              </a:rPr>
              <a:t>etc.</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1070430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smtClean="0"/>
              <a:t>General description of </a:t>
            </a:r>
            <a:r>
              <a:rPr lang="en-US" sz="3200" b="1" dirty="0" smtClean="0"/>
              <a:t>SU’s </a:t>
            </a:r>
            <a:r>
              <a:rPr lang="x-none" sz="3200" b="1" dirty="0" smtClean="0"/>
              <a:t>IQA </a:t>
            </a:r>
            <a:r>
              <a:rPr lang="en-US" sz="3200" b="1" dirty="0" smtClean="0"/>
              <a:t>System </a:t>
            </a:r>
            <a:r>
              <a:rPr lang="x-none" sz="3200" b="1" dirty="0" smtClean="0"/>
              <a:t>in relation to Part 1 ESG</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ESG 1.10: Cyclical external quality assurance</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External evaluation reviews </a:t>
            </a:r>
            <a:r>
              <a:rPr lang="en-US" sz="1800" dirty="0" smtClean="0">
                <a:effectLst/>
                <a:latin typeface="Arial"/>
                <a:ea typeface="Calibri"/>
                <a:cs typeface="Times New Roman"/>
              </a:rPr>
              <a:t>and </a:t>
            </a:r>
            <a:r>
              <a:rPr lang="bg-BG" sz="1800" dirty="0" smtClean="0">
                <a:effectLst/>
                <a:latin typeface="Arial"/>
                <a:ea typeface="Calibri"/>
                <a:cs typeface="Times New Roman"/>
              </a:rPr>
              <a:t>post-accreditation monitoring are conducted by </a:t>
            </a:r>
            <a:r>
              <a:rPr lang="en-US" sz="1800" dirty="0" smtClean="0">
                <a:effectLst/>
                <a:latin typeface="Arial"/>
                <a:ea typeface="Calibri"/>
                <a:cs typeface="Times New Roman"/>
              </a:rPr>
              <a:t>the </a:t>
            </a:r>
            <a:r>
              <a:rPr lang="bg-BG" sz="1800" dirty="0" smtClean="0">
                <a:effectLst/>
                <a:latin typeface="Arial"/>
                <a:ea typeface="Calibri"/>
                <a:cs typeface="Times New Roman"/>
              </a:rPr>
              <a:t>NEAA periodically at</a:t>
            </a:r>
            <a:r>
              <a:rPr lang="en-US" sz="1800" dirty="0" smtClean="0">
                <a:effectLst/>
                <a:latin typeface="Arial"/>
                <a:ea typeface="Calibri"/>
                <a:cs typeface="Times New Roman"/>
              </a:rPr>
              <a:t> an</a:t>
            </a:r>
            <a:r>
              <a:rPr lang="bg-BG" sz="1800" dirty="0" smtClean="0">
                <a:effectLst/>
                <a:latin typeface="Arial"/>
                <a:ea typeface="Calibri"/>
                <a:cs typeface="Times New Roman"/>
              </a:rPr>
              <a:t> institutional and programme level</a:t>
            </a:r>
            <a:r>
              <a:rPr lang="en-US" sz="1800" dirty="0" smtClean="0">
                <a:effectLst/>
                <a:latin typeface="Arial"/>
                <a:ea typeface="Calibri"/>
                <a:cs typeface="Times New Roman"/>
              </a:rPr>
              <a:t>;</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Financial audits are conducted on a regular basis</a:t>
            </a:r>
            <a:r>
              <a:rPr lang="en-US" sz="1800" dirty="0" smtClean="0">
                <a:effectLst/>
                <a:latin typeface="Arial"/>
                <a:ea typeface="Calibri"/>
                <a:cs typeface="Times New Roman"/>
              </a:rPr>
              <a:t>;</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Students </a:t>
            </a:r>
            <a:r>
              <a:rPr lang="en-US" sz="1800" dirty="0" smtClean="0">
                <a:effectLst/>
                <a:latin typeface="Arial"/>
                <a:ea typeface="Calibri"/>
                <a:cs typeface="Times New Roman"/>
              </a:rPr>
              <a:t>participate </a:t>
            </a:r>
            <a:r>
              <a:rPr lang="bg-BG" sz="1800" dirty="0" smtClean="0">
                <a:effectLst/>
                <a:latin typeface="Arial"/>
                <a:ea typeface="Calibri"/>
                <a:cs typeface="Times New Roman"/>
              </a:rPr>
              <a:t>in programme monitoring and review procedures as full members of </a:t>
            </a:r>
            <a:r>
              <a:rPr lang="en-US" sz="1800" dirty="0" smtClean="0">
                <a:effectLst/>
                <a:latin typeface="Arial"/>
                <a:ea typeface="Calibri"/>
                <a:cs typeface="Times New Roman"/>
              </a:rPr>
              <a:t>expert groups or by </a:t>
            </a:r>
            <a:r>
              <a:rPr lang="bg-BG" sz="1800" dirty="0" smtClean="0">
                <a:effectLst/>
                <a:latin typeface="Arial"/>
                <a:ea typeface="Calibri"/>
                <a:cs typeface="Times New Roman"/>
              </a:rPr>
              <a:t>fill</a:t>
            </a:r>
            <a:r>
              <a:rPr lang="en-US" sz="1800" dirty="0" smtClean="0">
                <a:effectLst/>
                <a:latin typeface="Arial"/>
                <a:ea typeface="Calibri"/>
                <a:cs typeface="Times New Roman"/>
              </a:rPr>
              <a:t>ing</a:t>
            </a:r>
            <a:r>
              <a:rPr lang="bg-BG" sz="1800" dirty="0" smtClean="0">
                <a:effectLst/>
                <a:latin typeface="Arial"/>
                <a:ea typeface="Calibri"/>
                <a:cs typeface="Times New Roman"/>
              </a:rPr>
              <a:t> in course evaluation surveys;</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External stakeholders are involved in programme reviews</a:t>
            </a:r>
            <a:r>
              <a:rPr lang="en-US" sz="1800" dirty="0" smtClean="0">
                <a:effectLst/>
                <a:latin typeface="Arial"/>
                <a:ea typeface="Calibri"/>
                <a:cs typeface="Times New Roman"/>
              </a:rPr>
              <a:t>.</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2276880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How </a:t>
            </a:r>
            <a:r>
              <a:rPr lang="en-US" sz="3200" b="1" dirty="0"/>
              <a:t>is a</a:t>
            </a:r>
            <a:r>
              <a:rPr lang="x-none" sz="3200" b="1" dirty="0"/>
              <a:t> good practice in IQA </a:t>
            </a:r>
            <a:r>
              <a:rPr lang="x-none" sz="3200" b="1" dirty="0" smtClean="0"/>
              <a:t>identified</a:t>
            </a:r>
            <a:endParaRPr lang="bg-BG" sz="3200" dirty="0"/>
          </a:p>
        </p:txBody>
      </p:sp>
      <p:sp>
        <p:nvSpPr>
          <p:cNvPr id="3" name="Content Placeholder 2"/>
          <p:cNvSpPr>
            <a:spLocks noGrp="1"/>
          </p:cNvSpPr>
          <p:nvPr>
            <p:ph idx="1"/>
          </p:nvPr>
        </p:nvSpPr>
        <p:spPr/>
        <p:txBody>
          <a:bodyPr>
            <a:normAutofit/>
          </a:bodyPr>
          <a:lstStyle/>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Who determines that an activity is a best practice? </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How do </a:t>
            </a:r>
            <a:r>
              <a:rPr lang="en-US" sz="1800" dirty="0" smtClean="0">
                <a:effectLst/>
                <a:latin typeface="Arial"/>
                <a:ea typeface="Calibri"/>
                <a:cs typeface="Times New Roman"/>
              </a:rPr>
              <a:t>we</a:t>
            </a:r>
            <a:r>
              <a:rPr lang="bg-BG" sz="1800" dirty="0" smtClean="0">
                <a:effectLst/>
                <a:latin typeface="Arial"/>
                <a:ea typeface="Calibri"/>
                <a:cs typeface="Times New Roman"/>
              </a:rPr>
              <a:t> evaluate what is </a:t>
            </a:r>
            <a:r>
              <a:rPr lang="en-US" sz="1800" dirty="0" smtClean="0">
                <a:effectLst/>
                <a:latin typeface="Arial"/>
                <a:ea typeface="Calibri"/>
                <a:cs typeface="Times New Roman"/>
              </a:rPr>
              <a:t>a </a:t>
            </a:r>
            <a:r>
              <a:rPr lang="bg-BG" sz="1800" dirty="0" smtClean="0">
                <a:effectLst/>
                <a:latin typeface="Arial"/>
                <a:ea typeface="Calibri"/>
                <a:cs typeface="Times New Roman"/>
              </a:rPr>
              <a:t>best practice?</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Times New Roman"/>
                <a:cs typeface="Times New Roman"/>
              </a:rPr>
              <a:t>Distinctive feature of </a:t>
            </a:r>
            <a:r>
              <a:rPr lang="en-US" sz="1800" dirty="0" smtClean="0">
                <a:effectLst/>
                <a:latin typeface="Arial"/>
                <a:ea typeface="Times New Roman"/>
                <a:cs typeface="Times New Roman"/>
              </a:rPr>
              <a:t>a </a:t>
            </a:r>
            <a:r>
              <a:rPr lang="bg-BG" sz="1800" dirty="0" smtClean="0">
                <a:effectLst/>
                <a:latin typeface="Arial"/>
                <a:ea typeface="Times New Roman"/>
                <a:cs typeface="Times New Roman"/>
              </a:rPr>
              <a:t>good practice</a:t>
            </a:r>
            <a:r>
              <a:rPr lang="en-US" sz="1800" dirty="0" smtClean="0">
                <a:effectLst/>
                <a:latin typeface="Arial"/>
                <a:ea typeface="Times New Roman"/>
                <a:cs typeface="Times New Roman"/>
              </a:rPr>
              <a:t>:</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cs typeface="Times New Roman"/>
              </a:rPr>
              <a:t>	– </a:t>
            </a:r>
            <a:r>
              <a:rPr lang="bg-BG" sz="1800" dirty="0" smtClean="0">
                <a:effectLst/>
                <a:latin typeface="Arial"/>
                <a:ea typeface="Times New Roman"/>
                <a:cs typeface="Times New Roman"/>
              </a:rPr>
              <a:t>Effectiveness</a:t>
            </a:r>
            <a:r>
              <a:rPr lang="en-US" sz="1800" dirty="0" smtClean="0">
                <a:effectLst/>
                <a:latin typeface="Arial"/>
                <a:ea typeface="Times New Roman"/>
                <a:cs typeface="Times New Roman"/>
              </a:rPr>
              <a:t>;</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cs typeface="Times New Roman"/>
              </a:rPr>
              <a:t>	– </a:t>
            </a:r>
            <a:r>
              <a:rPr lang="bg-BG" sz="1800" dirty="0" smtClean="0">
                <a:effectLst/>
                <a:latin typeface="Arial"/>
                <a:ea typeface="Times New Roman"/>
                <a:cs typeface="Times New Roman"/>
              </a:rPr>
              <a:t>Universality</a:t>
            </a:r>
            <a:r>
              <a:rPr lang="en-US" sz="1800" dirty="0" smtClean="0">
                <a:effectLst/>
                <a:latin typeface="Arial"/>
                <a:ea typeface="Times New Roman"/>
                <a:cs typeface="Times New Roman"/>
              </a:rPr>
              <a:t>, </a:t>
            </a:r>
            <a:r>
              <a:rPr lang="bg-BG" sz="1800" dirty="0" smtClean="0">
                <a:effectLst/>
                <a:latin typeface="Arial"/>
                <a:ea typeface="Times New Roman"/>
                <a:cs typeface="Times New Roman"/>
              </a:rPr>
              <a:t>transferab</a:t>
            </a:r>
            <a:r>
              <a:rPr lang="en-US" sz="1800" dirty="0" smtClean="0">
                <a:effectLst/>
                <a:latin typeface="Arial"/>
                <a:ea typeface="Times New Roman"/>
                <a:cs typeface="Times New Roman"/>
              </a:rPr>
              <a:t>ility;</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cs typeface="Times New Roman"/>
              </a:rPr>
              <a:t>	– </a:t>
            </a:r>
            <a:r>
              <a:rPr lang="bg-BG" sz="1800" dirty="0" smtClean="0">
                <a:effectLst/>
                <a:latin typeface="Arial"/>
                <a:ea typeface="Times New Roman"/>
                <a:cs typeface="Times New Roman"/>
              </a:rPr>
              <a:t>Innovativeness</a:t>
            </a:r>
            <a:r>
              <a:rPr lang="en-US" sz="1800" dirty="0" smtClean="0">
                <a:effectLst/>
                <a:latin typeface="Arial"/>
                <a:ea typeface="Times New Roman"/>
                <a:cs typeface="Times New Roman"/>
              </a:rPr>
              <a:t>;</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Times New Roman"/>
                <a:cs typeface="Times New Roman"/>
              </a:rPr>
              <a:t>	– </a:t>
            </a:r>
            <a:r>
              <a:rPr lang="bg-BG" sz="1800" dirty="0" smtClean="0">
                <a:effectLst/>
                <a:latin typeface="Arial"/>
                <a:ea typeface="Times New Roman"/>
                <a:cs typeface="Times New Roman"/>
              </a:rPr>
              <a:t>Exemplariness</a:t>
            </a:r>
            <a:r>
              <a:rPr lang="en-US" sz="1800" dirty="0" smtClean="0">
                <a:effectLst/>
                <a:latin typeface="Arial"/>
                <a:ea typeface="Times New Roman"/>
                <a:cs typeface="Times New Roman"/>
              </a:rPr>
              <a:t> – </a:t>
            </a:r>
            <a:r>
              <a:rPr lang="bg-BG" sz="1800" dirty="0" smtClean="0">
                <a:effectLst/>
                <a:latin typeface="Arial"/>
                <a:ea typeface="Times New Roman"/>
                <a:cs typeface="Times New Roman"/>
              </a:rPr>
              <a:t>inspiration set off by the practice</a:t>
            </a:r>
            <a:r>
              <a:rPr lang="en-US" sz="1800" dirty="0" smtClean="0">
                <a:effectLst/>
                <a:latin typeface="Arial"/>
                <a:ea typeface="Times New Roman"/>
                <a:cs typeface="Times New Roman"/>
              </a:rPr>
              <a:t>; contribution to </a:t>
            </a:r>
            <a:r>
              <a:rPr lang="bg-BG" sz="1800" dirty="0" smtClean="0">
                <a:effectLst/>
                <a:latin typeface="Arial"/>
                <a:ea typeface="Calibri"/>
                <a:cs typeface="Times New Roman"/>
              </a:rPr>
              <a:t>quality culture</a:t>
            </a:r>
            <a:r>
              <a:rPr lang="en-US" sz="1800" dirty="0" smtClean="0">
                <a:effectLst/>
                <a:latin typeface="Arial"/>
                <a:ea typeface="Times New Roman"/>
                <a:cs typeface="Times New Roman"/>
              </a:rPr>
              <a:t>.</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3375816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How do </a:t>
            </a:r>
            <a:r>
              <a:rPr lang="en-US" sz="3200" b="1" dirty="0"/>
              <a:t>we</a:t>
            </a:r>
            <a:r>
              <a:rPr lang="x-none" sz="3200" b="1" dirty="0"/>
              <a:t> evaluate </a:t>
            </a:r>
            <a:r>
              <a:rPr lang="en-US" sz="3200" b="1" dirty="0"/>
              <a:t>the</a:t>
            </a:r>
            <a:r>
              <a:rPr lang="x-none" sz="3200" b="1" dirty="0"/>
              <a:t> effectiveness, efficiency, successfulness </a:t>
            </a:r>
            <a:r>
              <a:rPr lang="x-none" sz="3200" b="1"/>
              <a:t>etc</a:t>
            </a:r>
            <a:r>
              <a:rPr lang="x-none" sz="3200" b="1" smtClean="0"/>
              <a:t>.</a:t>
            </a:r>
            <a:endParaRPr lang="bg-BG" sz="3200" dirty="0"/>
          </a:p>
        </p:txBody>
      </p:sp>
      <p:sp>
        <p:nvSpPr>
          <p:cNvPr id="3" name="Content Placeholder 2"/>
          <p:cNvSpPr>
            <a:spLocks noGrp="1"/>
          </p:cNvSpPr>
          <p:nvPr>
            <p:ph idx="1"/>
          </p:nvPr>
        </p:nvSpPr>
        <p:spPr/>
        <p:txBody>
          <a:bodyPr>
            <a:noAutofit/>
          </a:bodyPr>
          <a:lstStyle/>
          <a:p>
            <a:pPr lvl="1" algn="just">
              <a:lnSpc>
                <a:spcPct val="150000"/>
              </a:lnSpc>
              <a:spcBef>
                <a:spcPts val="600"/>
              </a:spcBef>
              <a:buSzPts val="1000"/>
              <a:buFont typeface="Symbol"/>
              <a:buChar char=""/>
              <a:tabLst>
                <a:tab pos="457200" algn="l"/>
              </a:tabLst>
            </a:pPr>
            <a:r>
              <a:rPr lang="en-US" sz="1800" dirty="0" smtClean="0">
                <a:effectLst/>
                <a:latin typeface="Arial"/>
                <a:ea typeface="Calibri"/>
                <a:cs typeface="Times New Roman"/>
              </a:rPr>
              <a:t>measurable success; </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active commitment to quality</a:t>
            </a:r>
            <a:r>
              <a:rPr lang="en-US" sz="1800" dirty="0" smtClean="0">
                <a:effectLst/>
                <a:latin typeface="Arial"/>
                <a:ea typeface="Calibri"/>
                <a:cs typeface="Times New Roman"/>
              </a:rPr>
              <a:t>; </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willingness to engage in critical self-evaluation</a:t>
            </a:r>
            <a:r>
              <a:rPr lang="en-US" sz="1800" dirty="0" smtClean="0">
                <a:effectLst/>
                <a:latin typeface="Arial"/>
                <a:ea typeface="Calibri"/>
                <a:cs typeface="Times New Roman"/>
              </a:rPr>
              <a:t>; </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internal regulatory framework with clear and consistent procedures</a:t>
            </a:r>
            <a:r>
              <a:rPr lang="en-US" sz="1800" dirty="0" smtClean="0">
                <a:effectLst/>
                <a:latin typeface="Arial"/>
                <a:ea typeface="Calibri"/>
                <a:cs typeface="Times New Roman"/>
              </a:rPr>
              <a:t>; </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en-US" sz="1800" dirty="0" smtClean="0">
                <a:effectLst/>
                <a:latin typeface="Arial"/>
                <a:ea typeface="Calibri"/>
                <a:cs typeface="Times New Roman"/>
              </a:rPr>
              <a:t>e</a:t>
            </a:r>
            <a:r>
              <a:rPr lang="bg-BG" sz="1800" dirty="0" smtClean="0">
                <a:effectLst/>
                <a:latin typeface="Arial"/>
                <a:ea typeface="Calibri"/>
                <a:cs typeface="Times New Roman"/>
              </a:rPr>
              <a:t>xplicit and clearly assigned responsibilities for quality control</a:t>
            </a:r>
            <a:r>
              <a:rPr lang="en-US" sz="1800" dirty="0" smtClean="0">
                <a:effectLst/>
                <a:latin typeface="Arial"/>
                <a:ea typeface="Calibri"/>
                <a:cs typeface="Times New Roman"/>
              </a:rPr>
              <a:t>; </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drive to obtain feedback</a:t>
            </a:r>
            <a:r>
              <a:rPr lang="en-US" sz="1800" dirty="0" smtClean="0">
                <a:effectLst/>
                <a:latin typeface="Arial"/>
                <a:ea typeface="Calibri"/>
                <a:cs typeface="Times New Roman"/>
              </a:rPr>
              <a:t>; </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prompt</a:t>
            </a:r>
            <a:r>
              <a:rPr lang="en-US" sz="1800" dirty="0" smtClean="0">
                <a:effectLst/>
                <a:latin typeface="Arial"/>
                <a:ea typeface="Calibri"/>
                <a:cs typeface="Times New Roman"/>
              </a:rPr>
              <a:t> and</a:t>
            </a:r>
            <a:r>
              <a:rPr lang="bg-BG" sz="1800" dirty="0" smtClean="0">
                <a:effectLst/>
                <a:latin typeface="Arial"/>
                <a:ea typeface="Calibri"/>
                <a:cs typeface="Times New Roman"/>
              </a:rPr>
              <a:t> appropriate managerial action</a:t>
            </a:r>
            <a:r>
              <a:rPr lang="en-US" sz="1800" dirty="0" smtClean="0">
                <a:effectLst/>
                <a:latin typeface="Arial"/>
                <a:ea typeface="Calibri"/>
                <a:cs typeface="Times New Roman"/>
              </a:rPr>
              <a:t>; </a:t>
            </a:r>
            <a:endParaRPr lang="bg-BG" sz="1800" dirty="0">
              <a:ea typeface="Calibri"/>
              <a:cs typeface="Times New Roman"/>
            </a:endParaRPr>
          </a:p>
          <a:p>
            <a:pPr lvl="1" algn="just">
              <a:lnSpc>
                <a:spcPct val="150000"/>
              </a:lnSpc>
              <a:spcBef>
                <a:spcPts val="600"/>
              </a:spcBef>
              <a:buSzPts val="1000"/>
              <a:buFont typeface="Symbol"/>
              <a:buChar char=""/>
              <a:tabLst>
                <a:tab pos="457200" algn="l"/>
              </a:tabLst>
            </a:pPr>
            <a:r>
              <a:rPr lang="bg-BG" sz="1800" dirty="0" smtClean="0">
                <a:effectLst/>
                <a:latin typeface="Arial"/>
                <a:ea typeface="Calibri"/>
                <a:cs typeface="Times New Roman"/>
              </a:rPr>
              <a:t>transparency and dialogue with stakeholders and society</a:t>
            </a:r>
            <a:r>
              <a:rPr lang="en-US" sz="1800" dirty="0" smtClean="0">
                <a:effectLst/>
                <a:latin typeface="Arial"/>
                <a:ea typeface="Calibri"/>
                <a:cs typeface="Times New Roman"/>
              </a:rPr>
              <a:t>. </a:t>
            </a:r>
            <a:endParaRPr lang="bg-BG" sz="1800" dirty="0">
              <a:ea typeface="Calibri"/>
              <a:cs typeface="Times New Roman"/>
            </a:endParaRPr>
          </a:p>
          <a:p>
            <a:pPr marL="0" indent="0">
              <a:buNone/>
            </a:pPr>
            <a:endParaRPr lang="bg-BG" sz="1800" dirty="0"/>
          </a:p>
        </p:txBody>
      </p:sp>
    </p:spTree>
    <p:extLst>
      <p:ext uri="{BB962C8B-B14F-4D97-AF65-F5344CB8AC3E}">
        <p14:creationId xmlns:p14="http://schemas.microsoft.com/office/powerpoint/2010/main" val="850810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Autofit/>
          </a:bodyPr>
          <a:lstStyle/>
          <a:p>
            <a:pPr marL="0" marR="0" indent="0" algn="just">
              <a:lnSpc>
                <a:spcPct val="150000"/>
              </a:lnSpc>
              <a:spcBef>
                <a:spcPts val="600"/>
              </a:spcBef>
              <a:spcAft>
                <a:spcPts val="0"/>
              </a:spcAft>
              <a:buNone/>
            </a:pPr>
            <a:r>
              <a:rPr lang="bg-BG" sz="1700" b="1" dirty="0" smtClean="0">
                <a:effectLst/>
                <a:latin typeface="Arial"/>
                <a:ea typeface="Calibri"/>
                <a:cs typeface="Times New Roman"/>
              </a:rPr>
              <a:t>Standard 1.5: Teaching staff</a:t>
            </a:r>
            <a:endParaRPr lang="bg-BG" sz="1700" dirty="0">
              <a:ea typeface="Calibri"/>
              <a:cs typeface="Times New Roman"/>
            </a:endParaRPr>
          </a:p>
          <a:p>
            <a:pPr marL="0" marR="0" indent="0" algn="just">
              <a:lnSpc>
                <a:spcPct val="150000"/>
              </a:lnSpc>
              <a:spcBef>
                <a:spcPts val="600"/>
              </a:spcBef>
              <a:spcAft>
                <a:spcPts val="0"/>
              </a:spcAft>
              <a:buNone/>
            </a:pPr>
            <a:r>
              <a:rPr lang="en-US" sz="1700" i="1" dirty="0">
                <a:latin typeface="Arial"/>
                <a:ea typeface="Calibri"/>
                <a:cs typeface="Times New Roman"/>
              </a:rPr>
              <a:t>	</a:t>
            </a:r>
            <a:r>
              <a:rPr lang="bg-BG" sz="1700" i="1" dirty="0" smtClean="0">
                <a:effectLst/>
                <a:latin typeface="Arial"/>
                <a:ea typeface="Calibri"/>
                <a:cs typeface="Times New Roman"/>
              </a:rPr>
              <a:t>System of qualification and career growth of academic staff at Sofia University</a:t>
            </a:r>
            <a:r>
              <a:rPr lang="en-US" sz="1700" i="1" dirty="0" smtClean="0">
                <a:effectLst/>
                <a:latin typeface="Arial"/>
                <a:ea typeface="Calibri"/>
                <a:cs typeface="Times New Roman"/>
              </a:rPr>
              <a:t> is a</a:t>
            </a:r>
            <a:r>
              <a:rPr lang="bg-BG" sz="1700" dirty="0" smtClean="0">
                <a:effectLst/>
                <a:latin typeface="Arial"/>
                <a:ea typeface="Calibri"/>
                <a:cs typeface="Times New Roman"/>
              </a:rPr>
              <a:t>n R&amp;D project, BG051PO-001-3.1.09-0005, under Human Resources Development operational programme of the EU, 2013-2015</a:t>
            </a:r>
            <a:r>
              <a:rPr lang="en-US" sz="1700" dirty="0" smtClean="0">
                <a:effectLst/>
                <a:latin typeface="Arial"/>
                <a:ea typeface="Calibri"/>
                <a:cs typeface="Times New Roman"/>
              </a:rPr>
              <a:t>.</a:t>
            </a:r>
            <a:endParaRPr lang="bg-BG" sz="1700" dirty="0">
              <a:ea typeface="Calibri"/>
              <a:cs typeface="Times New Roman"/>
            </a:endParaRPr>
          </a:p>
          <a:p>
            <a:pPr marL="0" marR="0" indent="0" algn="just">
              <a:lnSpc>
                <a:spcPct val="150000"/>
              </a:lnSpc>
              <a:spcBef>
                <a:spcPts val="600"/>
              </a:spcBef>
              <a:spcAft>
                <a:spcPts val="0"/>
              </a:spcAft>
              <a:buNone/>
            </a:pPr>
            <a:r>
              <a:rPr lang="en-US" sz="1700" dirty="0" smtClean="0">
                <a:effectLst/>
                <a:latin typeface="Arial"/>
                <a:ea typeface="Calibri"/>
                <a:cs typeface="Times New Roman"/>
              </a:rPr>
              <a:t>	</a:t>
            </a:r>
            <a:r>
              <a:rPr lang="bg-BG" sz="1700" dirty="0" smtClean="0">
                <a:effectLst/>
                <a:latin typeface="Arial"/>
                <a:ea typeface="Calibri"/>
                <a:cs typeface="Times New Roman"/>
              </a:rPr>
              <a:t>University administrators and academics create</a:t>
            </a:r>
            <a:r>
              <a:rPr lang="en-US" sz="1700" dirty="0" smtClean="0">
                <a:effectLst/>
                <a:latin typeface="Arial"/>
                <a:ea typeface="Calibri"/>
                <a:cs typeface="Times New Roman"/>
              </a:rPr>
              <a:t>d</a:t>
            </a:r>
            <a:r>
              <a:rPr lang="bg-BG" sz="1700" dirty="0" smtClean="0">
                <a:effectLst/>
                <a:latin typeface="Arial"/>
                <a:ea typeface="Calibri"/>
                <a:cs typeface="Times New Roman"/>
              </a:rPr>
              <a:t> a new system of qualification development </a:t>
            </a:r>
            <a:r>
              <a:rPr lang="en-US" sz="1700" dirty="0" smtClean="0">
                <a:effectLst/>
                <a:latin typeface="Arial"/>
                <a:ea typeface="Calibri"/>
                <a:cs typeface="Times New Roman"/>
              </a:rPr>
              <a:t>for </a:t>
            </a:r>
            <a:r>
              <a:rPr lang="bg-BG" sz="1700" dirty="0" smtClean="0">
                <a:effectLst/>
                <a:latin typeface="Arial"/>
                <a:ea typeface="Calibri"/>
                <a:cs typeface="Times New Roman"/>
              </a:rPr>
              <a:t>university teachers through e-learning. The system constitutes a virtual career centre.</a:t>
            </a:r>
            <a:endParaRPr lang="bg-BG" sz="1700" dirty="0">
              <a:ea typeface="Calibri"/>
              <a:cs typeface="Times New Roman"/>
            </a:endParaRPr>
          </a:p>
          <a:p>
            <a:pPr marL="0" marR="0" indent="0" algn="just">
              <a:lnSpc>
                <a:spcPct val="150000"/>
              </a:lnSpc>
              <a:spcBef>
                <a:spcPts val="600"/>
              </a:spcBef>
              <a:spcAft>
                <a:spcPts val="0"/>
              </a:spcAft>
              <a:buNone/>
            </a:pPr>
            <a:r>
              <a:rPr lang="en-US" sz="1700" dirty="0" smtClean="0">
                <a:effectLst/>
                <a:latin typeface="Arial"/>
                <a:ea typeface="Calibri"/>
                <a:cs typeface="Times New Roman"/>
              </a:rPr>
              <a:t>	</a:t>
            </a:r>
            <a:r>
              <a:rPr lang="bg-BG" sz="1700" dirty="0" smtClean="0">
                <a:effectLst/>
                <a:latin typeface="Arial"/>
                <a:ea typeface="Calibri"/>
                <a:cs typeface="Times New Roman"/>
              </a:rPr>
              <a:t>The operation relates in general to enhancement of quality culture and in detail to career development, appraisal, enhancement of teaching and research (adherence to the respective standards).</a:t>
            </a:r>
            <a:endParaRPr lang="bg-BG" sz="1700" dirty="0">
              <a:ea typeface="Calibri"/>
              <a:cs typeface="Times New Roman"/>
            </a:endParaRPr>
          </a:p>
          <a:p>
            <a:endParaRPr lang="bg-BG" sz="1700" dirty="0"/>
          </a:p>
        </p:txBody>
      </p:sp>
    </p:spTree>
    <p:extLst>
      <p:ext uri="{BB962C8B-B14F-4D97-AF65-F5344CB8AC3E}">
        <p14:creationId xmlns:p14="http://schemas.microsoft.com/office/powerpoint/2010/main" val="1223829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Calibri"/>
                <a:cs typeface="Times New Roman"/>
              </a:rPr>
              <a:t>	</a:t>
            </a:r>
            <a:r>
              <a:rPr lang="bg-BG" sz="1800" dirty="0" smtClean="0">
                <a:effectLst/>
                <a:latin typeface="Arial"/>
                <a:ea typeface="Calibri"/>
                <a:cs typeface="Times New Roman"/>
              </a:rPr>
              <a:t>Open access is made available to all university teachers.</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a:t>
            </a:r>
            <a:r>
              <a:rPr lang="bg-BG" sz="1800" dirty="0" smtClean="0">
                <a:effectLst/>
                <a:latin typeface="Arial"/>
                <a:ea typeface="Calibri"/>
                <a:cs typeface="Times New Roman"/>
              </a:rPr>
              <a:t>The virtual career centre registered 250 university teachers in its first round of admissions in 2014. Feedback on participants' satisfaction is gathered by using special questionnaires. The information is applied in continuing curriculum development and working on e-courses' orientation to the labour market.</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4102944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Autofit/>
          </a:bodyPr>
          <a:lstStyle/>
          <a:p>
            <a:pPr marL="0" marR="0" indent="0" algn="just">
              <a:lnSpc>
                <a:spcPct val="150000"/>
              </a:lnSpc>
              <a:spcBef>
                <a:spcPts val="600"/>
              </a:spcBef>
              <a:spcAft>
                <a:spcPts val="0"/>
              </a:spcAft>
              <a:buNone/>
            </a:pPr>
            <a:r>
              <a:rPr lang="bg-BG" sz="1800" dirty="0" smtClean="0">
                <a:effectLst/>
                <a:latin typeface="Arial"/>
                <a:ea typeface="Calibri"/>
                <a:cs typeface="Times New Roman"/>
              </a:rPr>
              <a:t>Seven modules have been designed including 25 curricula, necessary and sufficient materials, and adequate teaching/learning procedures.</a:t>
            </a:r>
            <a:endParaRPr lang="bg-BG" sz="1800" dirty="0">
              <a:ea typeface="Calibri"/>
              <a:cs typeface="Times New Roman"/>
            </a:endParaRPr>
          </a:p>
          <a:p>
            <a:pPr marL="0" marR="0" indent="0" algn="just">
              <a:lnSpc>
                <a:spcPct val="150000"/>
              </a:lnSpc>
              <a:spcBef>
                <a:spcPts val="600"/>
              </a:spcBef>
              <a:spcAft>
                <a:spcPts val="0"/>
              </a:spcAft>
              <a:buNone/>
            </a:pPr>
            <a:r>
              <a:rPr lang="bg-BG" sz="1800" dirty="0" smtClean="0">
                <a:effectLst/>
                <a:latin typeface="Arial"/>
                <a:ea typeface="Calibri"/>
                <a:cs typeface="Times New Roman"/>
              </a:rPr>
              <a:t>The teaching/learning modules for university teachers are as follows:</a:t>
            </a:r>
            <a:endParaRPr lang="bg-BG" sz="1800" dirty="0">
              <a:ea typeface="Calibri"/>
              <a:cs typeface="Times New Roman"/>
            </a:endParaRPr>
          </a:p>
          <a:p>
            <a:pPr lvl="1" algn="just">
              <a:lnSpc>
                <a:spcPct val="150000"/>
              </a:lnSpc>
              <a:spcBef>
                <a:spcPts val="0"/>
              </a:spcBef>
              <a:buFont typeface="+mj-lt"/>
              <a:buAutoNum type="arabicPeriod"/>
            </a:pPr>
            <a:r>
              <a:rPr lang="pl-PL" sz="1800" dirty="0" smtClean="0">
                <a:effectLst/>
                <a:latin typeface="Arial"/>
                <a:ea typeface="Calibri"/>
                <a:cs typeface="Times New Roman"/>
              </a:rPr>
              <a:t>ICT,</a:t>
            </a:r>
            <a:endParaRPr lang="bg-BG" sz="1800" dirty="0">
              <a:ea typeface="Calibri"/>
              <a:cs typeface="Times New Roman"/>
            </a:endParaRPr>
          </a:p>
          <a:p>
            <a:pPr lvl="1" algn="just">
              <a:lnSpc>
                <a:spcPct val="150000"/>
              </a:lnSpc>
              <a:spcBef>
                <a:spcPts val="0"/>
              </a:spcBef>
              <a:buFont typeface="+mj-lt"/>
              <a:buAutoNum type="arabicPeriod"/>
            </a:pPr>
            <a:r>
              <a:rPr lang="pl-PL" sz="1800" dirty="0" smtClean="0">
                <a:effectLst/>
                <a:latin typeface="Arial"/>
                <a:ea typeface="Calibri"/>
                <a:cs typeface="Times New Roman"/>
              </a:rPr>
              <a:t>Modern language learning (English, French, German, Russian, Spanish),</a:t>
            </a:r>
            <a:endParaRPr lang="bg-BG" sz="1800" dirty="0">
              <a:ea typeface="Calibri"/>
              <a:cs typeface="Times New Roman"/>
            </a:endParaRPr>
          </a:p>
          <a:p>
            <a:pPr lvl="1" algn="just">
              <a:lnSpc>
                <a:spcPct val="150000"/>
              </a:lnSpc>
              <a:spcBef>
                <a:spcPts val="0"/>
              </a:spcBef>
              <a:buFont typeface="+mj-lt"/>
              <a:buAutoNum type="arabicPeriod"/>
            </a:pPr>
            <a:r>
              <a:rPr lang="pl-PL" sz="1800" dirty="0" smtClean="0">
                <a:effectLst/>
                <a:latin typeface="Arial"/>
                <a:ea typeface="Calibri"/>
                <a:cs typeface="Times New Roman"/>
              </a:rPr>
              <a:t>Academic writing,</a:t>
            </a:r>
            <a:endParaRPr lang="bg-BG" sz="1800" dirty="0">
              <a:ea typeface="Calibri"/>
              <a:cs typeface="Times New Roman"/>
            </a:endParaRPr>
          </a:p>
          <a:p>
            <a:pPr lvl="1" algn="just">
              <a:lnSpc>
                <a:spcPct val="150000"/>
              </a:lnSpc>
              <a:spcBef>
                <a:spcPts val="0"/>
              </a:spcBef>
              <a:buFont typeface="+mj-lt"/>
              <a:buAutoNum type="arabicPeriod"/>
            </a:pPr>
            <a:r>
              <a:rPr lang="pl-PL" sz="1800" dirty="0" smtClean="0">
                <a:effectLst/>
                <a:latin typeface="Arial"/>
                <a:ea typeface="Calibri"/>
                <a:cs typeface="Times New Roman"/>
              </a:rPr>
              <a:t>Communication skills,</a:t>
            </a:r>
            <a:endParaRPr lang="bg-BG" sz="1800" dirty="0">
              <a:ea typeface="Calibri"/>
              <a:cs typeface="Times New Roman"/>
            </a:endParaRPr>
          </a:p>
          <a:p>
            <a:pPr lvl="1" algn="just">
              <a:lnSpc>
                <a:spcPct val="150000"/>
              </a:lnSpc>
              <a:spcBef>
                <a:spcPts val="0"/>
              </a:spcBef>
              <a:buFont typeface="+mj-lt"/>
              <a:buAutoNum type="arabicPeriod"/>
            </a:pPr>
            <a:r>
              <a:rPr lang="pl-PL" sz="1800" dirty="0" smtClean="0">
                <a:effectLst/>
                <a:latin typeface="Arial"/>
                <a:ea typeface="Calibri"/>
                <a:cs typeface="Times New Roman"/>
              </a:rPr>
              <a:t>Methods of academic teaching,</a:t>
            </a:r>
            <a:endParaRPr lang="bg-BG" sz="1800" dirty="0">
              <a:ea typeface="Calibri"/>
              <a:cs typeface="Times New Roman"/>
            </a:endParaRPr>
          </a:p>
          <a:p>
            <a:pPr lvl="1" algn="just">
              <a:lnSpc>
                <a:spcPct val="150000"/>
              </a:lnSpc>
              <a:spcBef>
                <a:spcPts val="0"/>
              </a:spcBef>
              <a:buFont typeface="+mj-lt"/>
              <a:buAutoNum type="arabicPeriod"/>
            </a:pPr>
            <a:r>
              <a:rPr lang="pl-PL" sz="1800" dirty="0" smtClean="0">
                <a:effectLst/>
                <a:latin typeface="Arial"/>
                <a:ea typeface="Calibri"/>
                <a:cs typeface="Times New Roman"/>
              </a:rPr>
              <a:t>Modern educational strategies and technologies,</a:t>
            </a:r>
            <a:endParaRPr lang="bg-BG" sz="1800" dirty="0">
              <a:ea typeface="Calibri"/>
              <a:cs typeface="Times New Roman"/>
            </a:endParaRPr>
          </a:p>
          <a:p>
            <a:pPr lvl="1" algn="just">
              <a:lnSpc>
                <a:spcPct val="150000"/>
              </a:lnSpc>
              <a:spcBef>
                <a:spcPts val="0"/>
              </a:spcBef>
              <a:buFont typeface="+mj-lt"/>
              <a:buAutoNum type="arabicPeriod"/>
            </a:pPr>
            <a:r>
              <a:rPr lang="pl-PL" sz="1800" dirty="0" smtClean="0">
                <a:effectLst/>
                <a:latin typeface="Arial"/>
                <a:ea typeface="Calibri"/>
                <a:cs typeface="Times New Roman"/>
              </a:rPr>
              <a:t>Step-by-step science.</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2420190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Successfulness of operation</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a:t>
            </a:r>
            <a:r>
              <a:rPr lang="bg-BG" sz="1800" dirty="0" smtClean="0">
                <a:effectLst/>
                <a:latin typeface="Arial"/>
                <a:ea typeface="Calibri"/>
                <a:cs typeface="Times New Roman"/>
              </a:rPr>
              <a:t>Effective production of an expected outcome "for the enhancing of quality culture</a:t>
            </a:r>
            <a:r>
              <a:rPr lang="en-US" sz="1800" dirty="0" smtClean="0">
                <a:effectLst/>
                <a:latin typeface="Arial"/>
                <a:ea typeface="Calibri"/>
                <a:cs typeface="Times New Roman"/>
              </a:rPr>
              <a:t>”</a:t>
            </a:r>
            <a:r>
              <a:rPr lang="bg-BG" sz="1800" dirty="0" smtClean="0">
                <a:effectLst/>
                <a:latin typeface="Arial"/>
                <a:ea typeface="Calibri"/>
                <a:cs typeface="Times New Roman"/>
              </a:rPr>
              <a:t> in HE is achieved by fulfilling the aims of the R&amp;D project.</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a:t>
            </a:r>
            <a:r>
              <a:rPr lang="bg-BG" sz="1800" dirty="0" smtClean="0">
                <a:effectLst/>
                <a:latin typeface="Arial"/>
                <a:ea typeface="Calibri"/>
                <a:cs typeface="Times New Roman"/>
              </a:rPr>
              <a:t>The outcomes ensure usefulness and effectiveness a</a:t>
            </a:r>
            <a:r>
              <a:rPr lang="en-US" sz="1800" dirty="0" smtClean="0">
                <a:effectLst/>
                <a:latin typeface="Arial"/>
                <a:ea typeface="Calibri"/>
                <a:cs typeface="Times New Roman"/>
              </a:rPr>
              <a:t>s </a:t>
            </a:r>
            <a:r>
              <a:rPr lang="bg-BG" sz="1800" dirty="0" smtClean="0">
                <a:effectLst/>
                <a:latin typeface="Arial"/>
                <a:ea typeface="Calibri"/>
                <a:cs typeface="Times New Roman"/>
              </a:rPr>
              <a:t>evidence</a:t>
            </a:r>
            <a:r>
              <a:rPr lang="en-US" sz="1800" dirty="0" smtClean="0">
                <a:effectLst/>
                <a:latin typeface="Arial"/>
                <a:ea typeface="Calibri"/>
                <a:cs typeface="Times New Roman"/>
              </a:rPr>
              <a:t>d by</a:t>
            </a:r>
            <a:r>
              <a:rPr lang="bg-BG" sz="1800" dirty="0" smtClean="0">
                <a:effectLst/>
                <a:latin typeface="Arial"/>
                <a:ea typeface="Calibri"/>
                <a:cs typeface="Times New Roman"/>
              </a:rPr>
              <a:t> the characterization of this operation as</a:t>
            </a:r>
            <a:r>
              <a:rPr lang="en-US" sz="1800" dirty="0" smtClean="0">
                <a:effectLst/>
                <a:latin typeface="Arial"/>
                <a:ea typeface="Calibri"/>
                <a:cs typeface="Times New Roman"/>
              </a:rPr>
              <a:t> a</a:t>
            </a:r>
            <a:r>
              <a:rPr lang="bg-BG" sz="1800" dirty="0" smtClean="0">
                <a:effectLst/>
                <a:latin typeface="Arial"/>
                <a:ea typeface="Calibri"/>
                <a:cs typeface="Times New Roman"/>
              </a:rPr>
              <a:t> "positive action".</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38535512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Innovation of operation</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The u</a:t>
            </a:r>
            <a:r>
              <a:rPr lang="bg-BG" sz="1800" dirty="0" smtClean="0">
                <a:effectLst/>
                <a:latin typeface="Arial"/>
                <a:ea typeface="Calibri"/>
                <a:cs typeface="Times New Roman"/>
              </a:rPr>
              <a:t>se of novel approaches different from the current ones is substantiated by the new system of qualification development of university teachers through e-learning </a:t>
            </a:r>
            <a:r>
              <a:rPr lang="en-US" sz="1800" dirty="0" smtClean="0">
                <a:effectLst/>
                <a:latin typeface="Arial"/>
                <a:ea typeface="Calibri"/>
                <a:cs typeface="Times New Roman"/>
              </a:rPr>
              <a:t>established</a:t>
            </a:r>
            <a:r>
              <a:rPr lang="bg-BG" sz="1800" dirty="0" smtClean="0">
                <a:effectLst/>
                <a:latin typeface="Arial"/>
                <a:ea typeface="Calibri"/>
                <a:cs typeface="Times New Roman"/>
              </a:rPr>
              <a:t> at the institution.</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a:t>
            </a:r>
            <a:r>
              <a:rPr lang="bg-BG" sz="1800" dirty="0" smtClean="0">
                <a:effectLst/>
                <a:latin typeface="Arial"/>
                <a:ea typeface="Calibri"/>
                <a:cs typeface="Times New Roman"/>
              </a:rPr>
              <a:t>It is linked to the existing e-learning platform of the </a:t>
            </a:r>
            <a:r>
              <a:rPr lang="en-US" sz="1800" dirty="0" smtClean="0">
                <a:effectLst/>
                <a:latin typeface="Arial"/>
                <a:ea typeface="Calibri"/>
                <a:cs typeface="Times New Roman"/>
              </a:rPr>
              <a:t>U</a:t>
            </a:r>
            <a:r>
              <a:rPr lang="bg-BG" sz="1800" dirty="0" smtClean="0">
                <a:effectLst/>
                <a:latin typeface="Arial"/>
                <a:ea typeface="Calibri"/>
                <a:cs typeface="Times New Roman"/>
              </a:rPr>
              <a:t>niversity. This provides stability of the implementation of this operation in the process of modernization.</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30484677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Transferability of operation</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The p</a:t>
            </a:r>
            <a:r>
              <a:rPr lang="bg-BG" sz="1800" dirty="0" smtClean="0">
                <a:effectLst/>
                <a:latin typeface="Arial"/>
                <a:ea typeface="Calibri"/>
                <a:cs typeface="Times New Roman"/>
              </a:rPr>
              <a:t>assing on of the approach to other areas is effected by the universal nature of the operation. </a:t>
            </a:r>
            <a:r>
              <a:rPr lang="en-US" sz="1800" dirty="0" smtClean="0">
                <a:effectLst/>
                <a:latin typeface="Arial"/>
                <a:ea typeface="Calibri"/>
                <a:cs typeface="Times New Roman"/>
              </a:rPr>
              <a:t>The p</a:t>
            </a:r>
            <a:r>
              <a:rPr lang="bg-BG" sz="1800" dirty="0" smtClean="0">
                <a:effectLst/>
                <a:latin typeface="Arial"/>
                <a:ea typeface="Calibri"/>
                <a:cs typeface="Times New Roman"/>
              </a:rPr>
              <a:t>ractice is visible, communicable and shareable. In addition, it is applicable to systems and regulations at other HEIs.</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The d</a:t>
            </a:r>
            <a:r>
              <a:rPr lang="bg-BG" sz="1800" dirty="0" smtClean="0">
                <a:effectLst/>
                <a:latin typeface="Arial"/>
                <a:ea typeface="Calibri"/>
                <a:cs typeface="Times New Roman"/>
              </a:rPr>
              <a:t>issemination of operation is facilitated by its electronic form. The use of a native language in the practice is a drawback which is easy to overcome.</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391975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200" b="1" dirty="0"/>
              <a:t>Quality </a:t>
            </a:r>
            <a:r>
              <a:rPr lang="bg-BG" sz="3200" b="1" dirty="0" smtClean="0"/>
              <a:t>Assurance</a:t>
            </a:r>
            <a:endParaRPr lang="bg-BG" sz="3200" dirty="0"/>
          </a:p>
        </p:txBody>
      </p:sp>
      <p:sp>
        <p:nvSpPr>
          <p:cNvPr id="4" name="Content Placeholder 3"/>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Times New Roman"/>
                <a:cs typeface="Times New Roman"/>
              </a:rPr>
              <a:t>Major</a:t>
            </a:r>
            <a:r>
              <a:rPr lang="bg-BG" sz="1800" dirty="0" smtClean="0">
                <a:effectLst/>
                <a:latin typeface="Arial"/>
                <a:ea typeface="Times New Roman"/>
                <a:cs typeface="Times New Roman"/>
              </a:rPr>
              <a:t> amendments to the Higher Education Act were adopted in 1999 and 200</a:t>
            </a:r>
            <a:r>
              <a:rPr lang="en-US" sz="1800" dirty="0" smtClean="0">
                <a:effectLst/>
                <a:latin typeface="Arial"/>
                <a:ea typeface="Times New Roman"/>
                <a:cs typeface="Times New Roman"/>
              </a:rPr>
              <a:t>4</a:t>
            </a:r>
            <a:r>
              <a:rPr lang="bg-BG" sz="1800" dirty="0" smtClean="0">
                <a:effectLst/>
                <a:latin typeface="Arial"/>
                <a:ea typeface="Times New Roman"/>
                <a:cs typeface="Times New Roman"/>
              </a:rPr>
              <a:t>.</a:t>
            </a:r>
            <a:endParaRPr lang="bg-BG" sz="1800" dirty="0" smtClean="0">
              <a:effectLst/>
              <a:latin typeface="AGPresquire"/>
              <a:ea typeface="Times New Roman"/>
              <a:cs typeface="Times New Roman"/>
            </a:endParaRPr>
          </a:p>
          <a:p>
            <a:pPr marL="0" marR="0" indent="0" algn="just">
              <a:lnSpc>
                <a:spcPct val="150000"/>
              </a:lnSpc>
              <a:spcBef>
                <a:spcPts val="600"/>
              </a:spcBef>
              <a:spcAft>
                <a:spcPts val="0"/>
              </a:spcAft>
              <a:buNone/>
            </a:pPr>
            <a:r>
              <a:rPr lang="bg-BG" sz="1800" dirty="0" smtClean="0">
                <a:effectLst/>
                <a:latin typeface="Arial"/>
                <a:ea typeface="Times New Roman"/>
                <a:cs typeface="Times New Roman"/>
              </a:rPr>
              <a:t>The European Credit Tr</a:t>
            </a:r>
            <a:r>
              <a:rPr lang="en-US" sz="1800" dirty="0" smtClean="0">
                <a:effectLst/>
                <a:latin typeface="Arial"/>
                <a:ea typeface="Times New Roman"/>
                <a:cs typeface="Times New Roman"/>
              </a:rPr>
              <a:t>a</a:t>
            </a:r>
            <a:r>
              <a:rPr lang="bg-BG" sz="1800" dirty="0" smtClean="0">
                <a:effectLst/>
                <a:latin typeface="Arial"/>
                <a:ea typeface="Times New Roman"/>
                <a:cs typeface="Times New Roman"/>
              </a:rPr>
              <a:t>nsfer System has been adopted.</a:t>
            </a:r>
            <a:endParaRPr lang="bg-BG" sz="1800" dirty="0" smtClean="0">
              <a:effectLst/>
              <a:latin typeface="AGPresquire"/>
              <a:ea typeface="Times New Roman"/>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I</a:t>
            </a:r>
            <a:r>
              <a:rPr lang="bg-BG" sz="1800" dirty="0" smtClean="0">
                <a:effectLst/>
                <a:latin typeface="Arial"/>
                <a:ea typeface="Calibri"/>
                <a:cs typeface="Times New Roman"/>
              </a:rPr>
              <a:t>mportant </a:t>
            </a:r>
            <a:r>
              <a:rPr lang="en-US" sz="1800" dirty="0" smtClean="0">
                <a:effectLst/>
                <a:latin typeface="Arial"/>
                <a:ea typeface="Calibri"/>
                <a:cs typeface="Times New Roman"/>
              </a:rPr>
              <a:t>amendments were</a:t>
            </a:r>
            <a:r>
              <a:rPr lang="bg-BG" sz="1800" dirty="0" smtClean="0">
                <a:effectLst/>
                <a:latin typeface="Arial"/>
                <a:ea typeface="Calibri"/>
                <a:cs typeface="Times New Roman"/>
              </a:rPr>
              <a:t> related to quality assurance</a:t>
            </a:r>
            <a:r>
              <a:rPr lang="en-US" sz="1800" dirty="0" smtClean="0">
                <a:effectLst/>
                <a:latin typeface="Arial"/>
                <a:ea typeface="Calibri"/>
                <a:cs typeface="Times New Roman"/>
              </a:rPr>
              <a:t> – new regulation of the </a:t>
            </a:r>
            <a:r>
              <a:rPr lang="bg-BG" sz="1800" dirty="0" smtClean="0">
                <a:effectLst/>
                <a:latin typeface="Arial"/>
                <a:ea typeface="Calibri"/>
                <a:cs typeface="Times New Roman"/>
              </a:rPr>
              <a:t>external assessment</a:t>
            </a:r>
            <a:r>
              <a:rPr lang="en-US" sz="1800" dirty="0" smtClean="0">
                <a:effectLst/>
                <a:latin typeface="Arial"/>
                <a:ea typeface="Calibri"/>
                <a:cs typeface="Times New Roman"/>
              </a:rPr>
              <a:t> were adopted and I</a:t>
            </a:r>
            <a:r>
              <a:rPr lang="bg-BG" sz="1800" dirty="0" smtClean="0">
                <a:effectLst/>
                <a:latin typeface="Arial"/>
                <a:ea typeface="Calibri"/>
                <a:cs typeface="Times New Roman"/>
              </a:rPr>
              <a:t>nternal quality </a:t>
            </a:r>
            <a:r>
              <a:rPr lang="en-US" sz="1800" dirty="0" smtClean="0">
                <a:effectLst/>
                <a:latin typeface="Arial"/>
                <a:ea typeface="Calibri"/>
                <a:cs typeface="Times New Roman"/>
              </a:rPr>
              <a:t>assurance systems were introduced.</a:t>
            </a:r>
            <a:endParaRPr lang="bg-BG" sz="1800" dirty="0">
              <a:ea typeface="Calibri"/>
              <a:cs typeface="Times New Roman"/>
            </a:endParaRPr>
          </a:p>
        </p:txBody>
      </p:sp>
    </p:spTree>
    <p:extLst>
      <p:ext uri="{BB962C8B-B14F-4D97-AF65-F5344CB8AC3E}">
        <p14:creationId xmlns:p14="http://schemas.microsoft.com/office/powerpoint/2010/main" val="34872231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Calibri"/>
                <a:cs typeface="Times New Roman"/>
              </a:rPr>
              <a:t>The next example is difficult to attribute to one specific ESG.</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A Quality mark is bestowed on faculties, departments, centers that perform well in compliance with the quality management system throughout the year and to teams</a:t>
            </a:r>
            <a:r>
              <a:rPr lang="en-US" sz="1800" dirty="0" smtClean="0">
                <a:solidFill>
                  <a:srgbClr val="222222"/>
                </a:solidFill>
                <a:effectLst/>
                <a:latin typeface="Arial"/>
                <a:ea typeface="Calibri"/>
                <a:cs typeface="Times New Roman"/>
              </a:rPr>
              <a:t> and individuals who have proven their contribution in increasing the quality of education at the University</a:t>
            </a:r>
            <a:r>
              <a:rPr lang="en-US" sz="1800" dirty="0" smtClean="0">
                <a:effectLst/>
                <a:latin typeface="Arial"/>
                <a:ea typeface="Calibri"/>
                <a:cs typeface="Times New Roman"/>
              </a:rPr>
              <a:t>.</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The mark is engraved on a plaque, it is a symbol.</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solidFill>
                  <a:srgbClr val="222222"/>
                </a:solidFill>
                <a:effectLst/>
                <a:latin typeface="Arial"/>
                <a:ea typeface="Calibri"/>
                <a:cs typeface="Times New Roman"/>
              </a:rPr>
              <a:t>	The practice of awarding a Quality mark of the University of Sofia was established to motivate the lecturers and staff to observe the quality standards and achieve stability in the functioning of the interuniversity system for managing quality.</a:t>
            </a:r>
            <a:endParaRPr lang="bg-BG" sz="1800" dirty="0">
              <a:ea typeface="Calibri"/>
              <a:cs typeface="Times New Roman"/>
            </a:endParaRPr>
          </a:p>
        </p:txBody>
      </p:sp>
    </p:spTree>
    <p:extLst>
      <p:ext uri="{BB962C8B-B14F-4D97-AF65-F5344CB8AC3E}">
        <p14:creationId xmlns:p14="http://schemas.microsoft.com/office/powerpoint/2010/main" val="974717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solidFill>
                  <a:srgbClr val="222222"/>
                </a:solidFill>
                <a:effectLst/>
                <a:latin typeface="Arial"/>
                <a:ea typeface="Calibri"/>
                <a:cs typeface="Times New Roman"/>
              </a:rPr>
              <a:t>	The Mark is awarded by the University Center for Quality Control based on the information gathered throughout the academic year, e.g. Faculty quality commissions whose plans and initiatives have created conditions for successful application of the standards; reports and documented proceedings by the Faculties, as well as by the Units and the governing body of the University. This information is gathered and processed by the Center for Quality Control for the whole University.</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34857688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solidFill>
                  <a:srgbClr val="222222"/>
                </a:solidFill>
                <a:effectLst/>
                <a:latin typeface="Arial"/>
                <a:ea typeface="Calibri"/>
                <a:cs typeface="Times New Roman"/>
              </a:rPr>
              <a:t>The criteria for awarding the Mark each respective year are as follows:</a:t>
            </a:r>
            <a:endParaRPr lang="bg-BG" sz="1800" dirty="0" smtClean="0">
              <a:ea typeface="Calibri"/>
              <a:cs typeface="Times New Roman"/>
            </a:endParaRPr>
          </a:p>
          <a:p>
            <a:pPr marL="914400" lvl="1" indent="-514350" algn="just">
              <a:lnSpc>
                <a:spcPct val="150000"/>
              </a:lnSpc>
              <a:spcBef>
                <a:spcPts val="600"/>
              </a:spcBef>
              <a:buClr>
                <a:srgbClr val="222222"/>
              </a:buClr>
              <a:buSzPct val="100000"/>
              <a:buFont typeface="+mj-lt"/>
              <a:buAutoNum type="arabicPeriod"/>
            </a:pPr>
            <a:r>
              <a:rPr lang="en-US" sz="1800" dirty="0" smtClean="0">
                <a:effectLst/>
                <a:latin typeface="Arial"/>
                <a:ea typeface="Calibri"/>
                <a:cs typeface="Times New Roman"/>
              </a:rPr>
              <a:t>The systematic execution of the Quality Control rules by the Faculties and the Units.</a:t>
            </a:r>
            <a:endParaRPr lang="bg-BG" sz="1800" dirty="0">
              <a:ea typeface="Calibri"/>
              <a:cs typeface="Times New Roman"/>
            </a:endParaRPr>
          </a:p>
          <a:p>
            <a:pPr marL="914400" lvl="1" indent="-514350" algn="just">
              <a:lnSpc>
                <a:spcPct val="150000"/>
              </a:lnSpc>
              <a:spcBef>
                <a:spcPts val="600"/>
              </a:spcBef>
              <a:buClr>
                <a:srgbClr val="222222"/>
              </a:buClr>
              <a:buSzPct val="100000"/>
              <a:buFont typeface="+mj-lt"/>
              <a:buAutoNum type="arabicPeriod"/>
            </a:pPr>
            <a:r>
              <a:rPr lang="en-US" sz="1800" dirty="0" smtClean="0">
                <a:effectLst/>
                <a:latin typeface="Arial"/>
                <a:ea typeface="Calibri"/>
                <a:cs typeface="Times New Roman"/>
              </a:rPr>
              <a:t>Initiatives/acts for increasing the quality of education at the University (in particular, the learning process).</a:t>
            </a:r>
            <a:endParaRPr lang="bg-BG" sz="1800" dirty="0">
              <a:ea typeface="Calibri"/>
              <a:cs typeface="Times New Roman"/>
            </a:endParaRPr>
          </a:p>
          <a:p>
            <a:pPr marL="914400" lvl="1" indent="-514350" algn="just">
              <a:lnSpc>
                <a:spcPct val="150000"/>
              </a:lnSpc>
              <a:spcBef>
                <a:spcPts val="600"/>
              </a:spcBef>
              <a:buClr>
                <a:srgbClr val="222222"/>
              </a:buClr>
              <a:buSzPct val="100000"/>
              <a:buFont typeface="+mj-lt"/>
              <a:buAutoNum type="arabicPeriod"/>
            </a:pPr>
            <a:r>
              <a:rPr lang="en-US" sz="1800" dirty="0" smtClean="0">
                <a:effectLst/>
                <a:latin typeface="Arial"/>
                <a:ea typeface="Calibri"/>
                <a:cs typeface="Times New Roman"/>
              </a:rPr>
              <a:t>Achieved results (based on a comparative analysis of the gathered data).</a:t>
            </a:r>
            <a:endParaRPr lang="bg-BG" sz="1800" dirty="0">
              <a:ea typeface="Calibri"/>
              <a:cs typeface="Times New Roman"/>
            </a:endParaRPr>
          </a:p>
          <a:p>
            <a:pPr marL="914400" lvl="1" indent="-514350" algn="just">
              <a:lnSpc>
                <a:spcPct val="150000"/>
              </a:lnSpc>
              <a:spcBef>
                <a:spcPts val="600"/>
              </a:spcBef>
              <a:buClr>
                <a:srgbClr val="222222"/>
              </a:buClr>
              <a:buSzPct val="100000"/>
              <a:buFont typeface="+mj-lt"/>
              <a:buAutoNum type="arabicPeriod"/>
            </a:pPr>
            <a:r>
              <a:rPr lang="en-US" sz="1800" dirty="0" smtClean="0">
                <a:effectLst/>
                <a:latin typeface="Arial"/>
                <a:ea typeface="Calibri"/>
                <a:cs typeface="Times New Roman"/>
              </a:rPr>
              <a:t>Correspondence to the indicators of the quality of education.</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20949801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Calibri"/>
                <a:cs typeface="Times New Roman"/>
              </a:rPr>
              <a:t>	The Mark is awarded once a year at an honorary ceremony during the celebration of the University’s patron saint (November 25th).</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The Mark was awarded for the first time to the Faculty of Mathematics and IT. It was received extremely positively as a reward and an acknowledgement of the whole Faculty.</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38329855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Successfulness of operation</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The annual awarding of the </a:t>
            </a:r>
            <a:r>
              <a:rPr lang="en-US" sz="1800" dirty="0" smtClean="0">
                <a:solidFill>
                  <a:srgbClr val="222222"/>
                </a:solidFill>
                <a:effectLst/>
                <a:latin typeface="Arial"/>
                <a:ea typeface="Calibri"/>
                <a:cs typeface="Times New Roman"/>
              </a:rPr>
              <a:t>Quality mark of the University of Sofia is very motivating and encouraging for the whole University community.</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solidFill>
                  <a:srgbClr val="222222"/>
                </a:solidFill>
                <a:effectLst/>
                <a:latin typeface="Arial"/>
                <a:ea typeface="Calibri"/>
                <a:cs typeface="Times New Roman"/>
              </a:rPr>
              <a:t>	The Faculty Quality Commissions and teams strive for a better </a:t>
            </a:r>
            <a:r>
              <a:rPr lang="bg-BG" sz="1800" i="0" dirty="0" smtClean="0">
                <a:effectLst/>
                <a:latin typeface="Arial"/>
                <a:ea typeface="Calibri"/>
                <a:cs typeface="Times New Roman"/>
              </a:rPr>
              <a:t>organisation</a:t>
            </a:r>
            <a:r>
              <a:rPr lang="bg-BG" sz="1800" dirty="0" smtClean="0">
                <a:solidFill>
                  <a:srgbClr val="222222"/>
                </a:solidFill>
                <a:effectLst/>
                <a:latin typeface="Arial"/>
                <a:ea typeface="Calibri"/>
                <a:cs typeface="Times New Roman"/>
              </a:rPr>
              <a:t> </a:t>
            </a:r>
            <a:r>
              <a:rPr lang="en-US" sz="1800" dirty="0" smtClean="0">
                <a:solidFill>
                  <a:srgbClr val="222222"/>
                </a:solidFill>
                <a:effectLst/>
                <a:latin typeface="Arial"/>
                <a:ea typeface="Calibri"/>
                <a:cs typeface="Times New Roman"/>
              </a:rPr>
              <a:t>of the proceedings and give publicity as to what is happening in the Departments due to the expectation of who is going to be awarded.</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solidFill>
                  <a:srgbClr val="222222"/>
                </a:solidFill>
                <a:effectLst/>
                <a:latin typeface="Arial"/>
                <a:ea typeface="Calibri"/>
                <a:cs typeface="Times New Roman"/>
              </a:rPr>
              <a:t>	Teams and faculty communities often have good ideas and a specific internal organization of the processes of quality assuring, deserving to be popularized.</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29074673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Successfulness of operation</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solidFill>
                  <a:srgbClr val="222222"/>
                </a:solidFill>
                <a:effectLst/>
                <a:latin typeface="Arial"/>
                <a:ea typeface="Calibri"/>
                <a:cs typeface="Times New Roman"/>
              </a:rPr>
              <a:t>	This award allows us to discover such internal initiatives and to encourage them, as our colleagues are motivated to present them throughout the year, as well as to seek feedback for what was accomplished.</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solidFill>
                  <a:srgbClr val="222222"/>
                </a:solidFill>
                <a:effectLst/>
                <a:latin typeface="Arial"/>
                <a:ea typeface="Calibri"/>
                <a:cs typeface="Times New Roman"/>
              </a:rPr>
              <a:t>	The award presents us with the chance to discuss the significance of standards and indicators of quality and to expound the components of the interuniversity system for quality.</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solidFill>
                  <a:srgbClr val="222222"/>
                </a:solidFill>
                <a:effectLst/>
                <a:latin typeface="Arial"/>
                <a:ea typeface="Calibri"/>
                <a:cs typeface="Times New Roman"/>
              </a:rPr>
              <a:t>	It helps attract more adherents in our attempts to build an organizational culture for high quality of work.</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27695020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Innovation of operation</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solidFill>
                  <a:srgbClr val="222222"/>
                </a:solidFill>
                <a:effectLst/>
                <a:latin typeface="Arial"/>
                <a:ea typeface="Calibri"/>
                <a:cs typeface="Times New Roman"/>
              </a:rPr>
              <a:t>	We consider the idea of Quality mark to be innovative, as until this point in the long history of the University, no such attempt of internal quality assurance through commendation and public acknowledgement, rather than control, formal evaluation and sanctioning of those who do not live up to the quality standards, has been made.</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27477486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b="1" dirty="0" smtClean="0">
                <a:effectLst/>
                <a:latin typeface="Arial"/>
                <a:ea typeface="Calibri"/>
                <a:cs typeface="Times New Roman"/>
              </a:rPr>
              <a:t>Transferability of operation</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solidFill>
                  <a:srgbClr val="222222"/>
                </a:solidFill>
                <a:effectLst/>
                <a:latin typeface="Arial"/>
                <a:ea typeface="Calibri"/>
                <a:cs typeface="Times New Roman"/>
              </a:rPr>
              <a:t>	The realization of this initiative does not require a large amount of funds and is not committed to financial stimuli or rewards. The plaque is a humble symbol, as well a recognition of achievement and a job well done.</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18770885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Example</a:t>
            </a:r>
            <a:r>
              <a:rPr lang="en-US" sz="3200" b="1" dirty="0"/>
              <a:t>s </a:t>
            </a:r>
            <a:r>
              <a:rPr lang="x-none" sz="3200" b="1" dirty="0"/>
              <a:t>of good practice in </a:t>
            </a:r>
            <a:r>
              <a:rPr lang="x-none" sz="3200" b="1" dirty="0" smtClean="0"/>
              <a:t>IQA</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Calibri"/>
                <a:cs typeface="Times New Roman"/>
              </a:rPr>
              <a:t>There are other examples for good practice for IQA:</a:t>
            </a:r>
            <a:endParaRPr lang="bg-BG" sz="1800" dirty="0" smtClean="0">
              <a:ea typeface="Calibri"/>
              <a:cs typeface="Times New Roman"/>
            </a:endParaRPr>
          </a:p>
          <a:p>
            <a:pPr algn="just">
              <a:lnSpc>
                <a:spcPct val="150000"/>
              </a:lnSpc>
              <a:spcBef>
                <a:spcPts val="600"/>
              </a:spcBef>
            </a:pPr>
            <a:r>
              <a:rPr lang="en-US" sz="1800" dirty="0" smtClean="0">
                <a:latin typeface="Arial"/>
                <a:ea typeface="Calibri"/>
                <a:cs typeface="Times New Roman"/>
              </a:rPr>
              <a:t>Establishment of several doctoral schools;</a:t>
            </a:r>
            <a:endParaRPr lang="bg-BG" sz="1800" dirty="0" smtClean="0">
              <a:ea typeface="Calibri"/>
              <a:cs typeface="Times New Roman"/>
            </a:endParaRPr>
          </a:p>
          <a:p>
            <a:pPr algn="just">
              <a:lnSpc>
                <a:spcPct val="150000"/>
              </a:lnSpc>
              <a:spcBef>
                <a:spcPts val="600"/>
              </a:spcBef>
            </a:pPr>
            <a:r>
              <a:rPr lang="en-US" sz="1800" dirty="0" smtClean="0">
                <a:effectLst/>
                <a:latin typeface="Arial"/>
                <a:ea typeface="Calibri"/>
                <a:cs typeface="Times New Roman"/>
              </a:rPr>
              <a:t>The development of new forms of learning – distance and e-learning;</a:t>
            </a:r>
            <a:endParaRPr lang="bg-BG" sz="1800" dirty="0">
              <a:ea typeface="Calibri"/>
              <a:cs typeface="Times New Roman"/>
            </a:endParaRPr>
          </a:p>
          <a:p>
            <a:pPr algn="just">
              <a:lnSpc>
                <a:spcPct val="150000"/>
              </a:lnSpc>
              <a:spcBef>
                <a:spcPts val="600"/>
              </a:spcBef>
            </a:pPr>
            <a:r>
              <a:rPr lang="en-US" sz="1800" dirty="0" smtClean="0">
                <a:effectLst/>
                <a:latin typeface="Arial"/>
                <a:ea typeface="Calibri"/>
                <a:cs typeface="Times New Roman"/>
              </a:rPr>
              <a:t>Establishment of libraries for digital resources etc.</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13765175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Obstacles </a:t>
            </a:r>
            <a:r>
              <a:rPr lang="en-US" sz="3200" b="1" dirty="0"/>
              <a:t>and </a:t>
            </a:r>
            <a:r>
              <a:rPr lang="x-none" sz="3200" b="1" dirty="0"/>
              <a:t>Threa</a:t>
            </a:r>
            <a:r>
              <a:rPr lang="en-US" sz="3200" b="1" dirty="0"/>
              <a:t>t</a:t>
            </a:r>
            <a:r>
              <a:rPr lang="x-none" sz="3200" b="1" dirty="0"/>
              <a:t>s linked to its inappropriate use</a:t>
            </a:r>
            <a:endParaRPr lang="bg-BG" sz="3200" b="1" i="1"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Calibri"/>
                <a:cs typeface="Times New Roman"/>
              </a:rPr>
              <a:t>In the literature, </a:t>
            </a:r>
            <a:r>
              <a:rPr lang="bg-BG" sz="1800" dirty="0" smtClean="0">
                <a:effectLst/>
                <a:latin typeface="Arial"/>
                <a:ea typeface="Calibri"/>
                <a:cs typeface="Times New Roman"/>
              </a:rPr>
              <a:t>argument</a:t>
            </a:r>
            <a:r>
              <a:rPr lang="en-US" sz="1800" dirty="0" smtClean="0">
                <a:effectLst/>
                <a:latin typeface="Arial"/>
                <a:ea typeface="Calibri"/>
                <a:cs typeface="Times New Roman"/>
              </a:rPr>
              <a:t>s against using good practice were raised:</a:t>
            </a:r>
            <a:endParaRPr lang="bg-BG" sz="1800" dirty="0">
              <a:ea typeface="Calibri"/>
              <a:cs typeface="Times New Roman"/>
            </a:endParaRPr>
          </a:p>
          <a:p>
            <a:pPr marL="857250" lvl="1" indent="-457200" algn="just">
              <a:lnSpc>
                <a:spcPct val="150000"/>
              </a:lnSpc>
              <a:spcBef>
                <a:spcPts val="600"/>
              </a:spcBef>
              <a:buFont typeface="Arial" pitchFamily="34" charset="0"/>
              <a:buChar char="•"/>
            </a:pPr>
            <a:r>
              <a:rPr lang="bg-BG" sz="1800" dirty="0" smtClean="0">
                <a:effectLst/>
                <a:latin typeface="Arial"/>
                <a:ea typeface="Calibri"/>
                <a:cs typeface="Times New Roman"/>
              </a:rPr>
              <a:t>pointing out a good practice may discourage all those who use alternative courses of action</a:t>
            </a:r>
            <a:r>
              <a:rPr lang="en-US" sz="1800" dirty="0" smtClean="0">
                <a:effectLst/>
                <a:latin typeface="Arial"/>
                <a:ea typeface="Calibri"/>
                <a:cs typeface="Times New Roman"/>
              </a:rPr>
              <a:t>;</a:t>
            </a:r>
            <a:endParaRPr lang="bg-BG" sz="1800" dirty="0">
              <a:ea typeface="Calibri"/>
              <a:cs typeface="Times New Roman"/>
            </a:endParaRPr>
          </a:p>
          <a:p>
            <a:pPr marL="857250" lvl="1" indent="-457200" algn="just">
              <a:lnSpc>
                <a:spcPct val="150000"/>
              </a:lnSpc>
              <a:spcBef>
                <a:spcPts val="600"/>
              </a:spcBef>
              <a:buFont typeface="Arial" pitchFamily="34" charset="0"/>
              <a:buChar char="•"/>
            </a:pPr>
            <a:r>
              <a:rPr lang="bg-BG" sz="1800" dirty="0" smtClean="0">
                <a:effectLst/>
                <a:latin typeface="Arial"/>
                <a:ea typeface="Calibri"/>
                <a:cs typeface="Times New Roman"/>
              </a:rPr>
              <a:t>the recognition </a:t>
            </a:r>
            <a:r>
              <a:rPr lang="en-US" sz="1800" dirty="0" smtClean="0">
                <a:effectLst/>
                <a:latin typeface="Arial"/>
                <a:ea typeface="Calibri"/>
                <a:cs typeface="Times New Roman"/>
              </a:rPr>
              <a:t>of a </a:t>
            </a:r>
            <a:r>
              <a:rPr lang="bg-BG" sz="1800" dirty="0" smtClean="0">
                <a:effectLst/>
                <a:latin typeface="Arial"/>
                <a:ea typeface="Calibri"/>
                <a:cs typeface="Times New Roman"/>
              </a:rPr>
              <a:t>good practice may imply that there is only one way of getting a task done </a:t>
            </a:r>
            <a:r>
              <a:rPr lang="en-US" sz="1800" dirty="0" smtClean="0">
                <a:effectLst/>
                <a:latin typeface="Arial"/>
                <a:ea typeface="Calibri"/>
                <a:cs typeface="Times New Roman"/>
              </a:rPr>
              <a:t>and </a:t>
            </a:r>
            <a:r>
              <a:rPr lang="bg-BG" sz="1800" dirty="0" smtClean="0">
                <a:effectLst/>
                <a:latin typeface="Arial"/>
                <a:ea typeface="Calibri"/>
                <a:cs typeface="Times New Roman"/>
              </a:rPr>
              <a:t>therefore no alternatives are necessary or possible</a:t>
            </a:r>
            <a:r>
              <a:rPr lang="en-US" sz="1800" dirty="0" smtClean="0">
                <a:effectLst/>
                <a:latin typeface="Arial"/>
                <a:ea typeface="Calibri"/>
                <a:cs typeface="Times New Roman"/>
              </a:rPr>
              <a:t>”;</a:t>
            </a:r>
            <a:endParaRPr lang="bg-BG" sz="1800" dirty="0">
              <a:ea typeface="Calibri"/>
              <a:cs typeface="Times New Roman"/>
            </a:endParaRPr>
          </a:p>
          <a:p>
            <a:pPr marL="857250" lvl="1" indent="-457200" algn="just">
              <a:lnSpc>
                <a:spcPct val="150000"/>
              </a:lnSpc>
              <a:spcBef>
                <a:spcPts val="600"/>
              </a:spcBef>
              <a:buFont typeface="Arial" pitchFamily="34" charset="0"/>
              <a:buChar char="•"/>
            </a:pPr>
            <a:r>
              <a:rPr lang="en-US" sz="1800" dirty="0" smtClean="0">
                <a:effectLst/>
                <a:latin typeface="Arial"/>
                <a:ea typeface="Calibri"/>
                <a:cs typeface="Times New Roman"/>
              </a:rPr>
              <a:t>g</a:t>
            </a:r>
            <a:r>
              <a:rPr lang="bg-BG" sz="1800" dirty="0" smtClean="0">
                <a:effectLst/>
                <a:latin typeface="Arial"/>
                <a:ea typeface="Calibri"/>
                <a:cs typeface="Times New Roman"/>
              </a:rPr>
              <a:t>ood practice may be viewed as the "best method" of operation </a:t>
            </a:r>
            <a:r>
              <a:rPr lang="en-US" sz="1800" dirty="0" smtClean="0">
                <a:effectLst/>
                <a:latin typeface="Arial"/>
                <a:ea typeface="Calibri"/>
                <a:cs typeface="Times New Roman"/>
              </a:rPr>
              <a:t>and </a:t>
            </a:r>
            <a:r>
              <a:rPr lang="bg-BG" sz="1800" dirty="0" smtClean="0">
                <a:effectLst/>
                <a:latin typeface="Arial"/>
                <a:ea typeface="Calibri"/>
                <a:cs typeface="Times New Roman"/>
              </a:rPr>
              <a:t>therefore no improvement is possible.</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75252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200" b="1" dirty="0"/>
              <a:t>External Evaluation and </a:t>
            </a:r>
            <a:r>
              <a:rPr lang="bg-BG" sz="3200" b="1" dirty="0" smtClean="0"/>
              <a:t>Accreditation</a:t>
            </a:r>
            <a:endParaRPr lang="bg-BG" sz="3200" b="1" dirty="0"/>
          </a:p>
        </p:txBody>
      </p:sp>
      <p:sp>
        <p:nvSpPr>
          <p:cNvPr id="4" name="Content Placeholder 3"/>
          <p:cNvSpPr>
            <a:spLocks noGrp="1"/>
          </p:cNvSpPr>
          <p:nvPr>
            <p:ph idx="1"/>
          </p:nvPr>
        </p:nvSpPr>
        <p:spPr/>
        <p:txBody>
          <a:bodyPr>
            <a:normAutofit/>
          </a:bodyPr>
          <a:lstStyle/>
          <a:p>
            <a:pPr marL="0" marR="0" indent="0" algn="just">
              <a:lnSpc>
                <a:spcPct val="150000"/>
              </a:lnSpc>
              <a:spcBef>
                <a:spcPts val="600"/>
              </a:spcBef>
              <a:spcAft>
                <a:spcPts val="0"/>
              </a:spcAft>
              <a:buNone/>
            </a:pPr>
            <a:r>
              <a:rPr lang="en-US" sz="2000" dirty="0" smtClean="0">
                <a:solidFill>
                  <a:srgbClr val="000000"/>
                </a:solidFill>
                <a:effectLst/>
                <a:latin typeface="Arial"/>
                <a:ea typeface="Calibri"/>
              </a:rPr>
              <a:t>	</a:t>
            </a:r>
            <a:r>
              <a:rPr lang="bg-BG" sz="1800" dirty="0" smtClean="0">
                <a:solidFill>
                  <a:srgbClr val="000000"/>
                </a:solidFill>
                <a:effectLst/>
                <a:latin typeface="Arial"/>
                <a:ea typeface="Calibri"/>
              </a:rPr>
              <a:t>The external ev</a:t>
            </a:r>
            <a:r>
              <a:rPr lang="en-US" sz="1800" dirty="0" smtClean="0">
                <a:solidFill>
                  <a:srgbClr val="000000"/>
                </a:solidFill>
                <a:effectLst/>
                <a:latin typeface="Arial"/>
                <a:ea typeface="Calibri"/>
              </a:rPr>
              <a:t>a</a:t>
            </a:r>
            <a:r>
              <a:rPr lang="bg-BG" sz="1800" dirty="0" smtClean="0">
                <a:solidFill>
                  <a:srgbClr val="000000"/>
                </a:solidFill>
                <a:effectLst/>
                <a:latin typeface="Arial"/>
                <a:ea typeface="Calibri"/>
              </a:rPr>
              <a:t>luation is </a:t>
            </a:r>
            <a:r>
              <a:rPr lang="en-US" sz="1800" dirty="0" smtClean="0">
                <a:solidFill>
                  <a:srgbClr val="000000"/>
                </a:solidFill>
                <a:effectLst/>
                <a:latin typeface="Arial"/>
                <a:ea typeface="Calibri"/>
              </a:rPr>
              <a:t>a </a:t>
            </a:r>
            <a:r>
              <a:rPr lang="bg-BG" sz="1800" dirty="0" smtClean="0">
                <a:solidFill>
                  <a:srgbClr val="000000"/>
                </a:solidFill>
                <a:effectLst/>
                <a:latin typeface="Arial"/>
                <a:ea typeface="Calibri"/>
              </a:rPr>
              <a:t>responsibili</a:t>
            </a:r>
            <a:r>
              <a:rPr lang="en-US" sz="1800" dirty="0" smtClean="0">
                <a:solidFill>
                  <a:srgbClr val="000000"/>
                </a:solidFill>
                <a:effectLst/>
                <a:latin typeface="Arial"/>
                <a:ea typeface="Calibri"/>
              </a:rPr>
              <a:t>ty</a:t>
            </a:r>
            <a:r>
              <a:rPr lang="bg-BG" sz="1800" dirty="0" smtClean="0">
                <a:solidFill>
                  <a:srgbClr val="000000"/>
                </a:solidFill>
                <a:effectLst/>
                <a:latin typeface="Arial"/>
                <a:ea typeface="Calibri"/>
              </a:rPr>
              <a:t> of the National Ev</a:t>
            </a:r>
            <a:r>
              <a:rPr lang="en-US" sz="1800" dirty="0" smtClean="0">
                <a:solidFill>
                  <a:srgbClr val="000000"/>
                </a:solidFill>
                <a:effectLst/>
                <a:latin typeface="Arial"/>
                <a:ea typeface="Calibri"/>
              </a:rPr>
              <a:t>a</a:t>
            </a:r>
            <a:r>
              <a:rPr lang="bg-BG" sz="1800" dirty="0" smtClean="0">
                <a:solidFill>
                  <a:srgbClr val="000000"/>
                </a:solidFill>
                <a:effectLst/>
                <a:latin typeface="Arial"/>
                <a:ea typeface="Calibri"/>
              </a:rPr>
              <a:t>luation and Accreditation Agency. The Agency has been established</a:t>
            </a:r>
            <a:r>
              <a:rPr lang="en-US" sz="1800" dirty="0" smtClean="0">
                <a:solidFill>
                  <a:srgbClr val="000000"/>
                </a:solidFill>
                <a:effectLst/>
                <a:latin typeface="Arial"/>
                <a:ea typeface="Calibri"/>
              </a:rPr>
              <a:t> in</a:t>
            </a:r>
            <a:r>
              <a:rPr lang="bg-BG" sz="1800" dirty="0" smtClean="0">
                <a:solidFill>
                  <a:srgbClr val="000000"/>
                </a:solidFill>
                <a:effectLst/>
                <a:latin typeface="Arial"/>
                <a:ea typeface="Calibri"/>
              </a:rPr>
              <a:t> 1996 as the national body for evaluation, accreditation and monitoring of the quality in higher education institutions.</a:t>
            </a:r>
            <a:endParaRPr lang="bg-BG" sz="1800" dirty="0" smtClean="0">
              <a:solidFill>
                <a:srgbClr val="000000"/>
              </a:solidFill>
              <a:effectLst/>
              <a:latin typeface="Times New Roman"/>
              <a:ea typeface="Calibri"/>
            </a:endParaRPr>
          </a:p>
          <a:p>
            <a:pPr marL="0" marR="0" indent="0" algn="just">
              <a:lnSpc>
                <a:spcPct val="150000"/>
              </a:lnSpc>
              <a:spcBef>
                <a:spcPts val="600"/>
              </a:spcBef>
              <a:spcAft>
                <a:spcPts val="0"/>
              </a:spcAft>
              <a:buNone/>
            </a:pPr>
            <a:r>
              <a:rPr lang="en-US" sz="1800" dirty="0" smtClean="0">
                <a:solidFill>
                  <a:srgbClr val="000000"/>
                </a:solidFill>
                <a:effectLst/>
                <a:latin typeface="Arial"/>
                <a:ea typeface="Calibri"/>
              </a:rPr>
              <a:t>	The </a:t>
            </a:r>
            <a:r>
              <a:rPr lang="bg-BG" sz="1800" dirty="0" smtClean="0">
                <a:solidFill>
                  <a:srgbClr val="000000"/>
                </a:solidFill>
                <a:effectLst/>
                <a:latin typeface="Arial"/>
                <a:ea typeface="Calibri"/>
              </a:rPr>
              <a:t>National Ev</a:t>
            </a:r>
            <a:r>
              <a:rPr lang="en-US" sz="1800" dirty="0" smtClean="0">
                <a:solidFill>
                  <a:srgbClr val="000000"/>
                </a:solidFill>
                <a:effectLst/>
                <a:latin typeface="Arial"/>
                <a:ea typeface="Calibri"/>
              </a:rPr>
              <a:t>a</a:t>
            </a:r>
            <a:r>
              <a:rPr lang="bg-BG" sz="1800" dirty="0" smtClean="0">
                <a:solidFill>
                  <a:srgbClr val="000000"/>
                </a:solidFill>
                <a:effectLst/>
                <a:latin typeface="Arial"/>
                <a:ea typeface="Calibri"/>
              </a:rPr>
              <a:t>luation and Accreditation Agency has also developed multiple activities </a:t>
            </a:r>
            <a:r>
              <a:rPr lang="en-US" sz="1800" dirty="0" smtClean="0">
                <a:solidFill>
                  <a:srgbClr val="000000"/>
                </a:solidFill>
                <a:effectLst/>
                <a:latin typeface="Arial"/>
                <a:ea typeface="Calibri"/>
              </a:rPr>
              <a:t>intensifying</a:t>
            </a:r>
            <a:r>
              <a:rPr lang="bg-BG" sz="1800" dirty="0" smtClean="0">
                <a:solidFill>
                  <a:srgbClr val="000000"/>
                </a:solidFill>
                <a:effectLst/>
                <a:latin typeface="Arial"/>
                <a:ea typeface="Calibri"/>
              </a:rPr>
              <a:t> its co-operation with other European agencies: it is</a:t>
            </a:r>
            <a:r>
              <a:rPr lang="en-US" sz="1800" dirty="0" smtClean="0">
                <a:solidFill>
                  <a:srgbClr val="000000"/>
                </a:solidFill>
                <a:effectLst/>
                <a:latin typeface="Arial"/>
                <a:ea typeface="Calibri"/>
              </a:rPr>
              <a:t> a</a:t>
            </a:r>
            <a:r>
              <a:rPr lang="bg-BG" sz="1800" dirty="0" smtClean="0">
                <a:solidFill>
                  <a:srgbClr val="000000"/>
                </a:solidFill>
                <a:effectLst/>
                <a:latin typeface="Arial"/>
                <a:ea typeface="Calibri"/>
              </a:rPr>
              <a:t> co-founder of the </a:t>
            </a:r>
            <a:r>
              <a:rPr lang="bg-BG" sz="1800" i="1" dirty="0" smtClean="0">
                <a:solidFill>
                  <a:srgbClr val="000000"/>
                </a:solidFill>
                <a:effectLst/>
                <a:latin typeface="Arial"/>
                <a:ea typeface="Calibri"/>
              </a:rPr>
              <a:t>Central and Eastern Europe Agencies for Quality Assurance in Higher Education </a:t>
            </a:r>
            <a:r>
              <a:rPr lang="bg-BG" sz="1800" dirty="0" smtClean="0">
                <a:solidFill>
                  <a:srgbClr val="000000"/>
                </a:solidFill>
                <a:effectLst/>
                <a:latin typeface="Arial"/>
                <a:ea typeface="Calibri"/>
              </a:rPr>
              <a:t>(CEEN) </a:t>
            </a:r>
            <a:r>
              <a:rPr lang="en-US" sz="1800" dirty="0" smtClean="0">
                <a:solidFill>
                  <a:srgbClr val="000000"/>
                </a:solidFill>
                <a:effectLst/>
                <a:latin typeface="Arial"/>
                <a:ea typeface="Calibri"/>
              </a:rPr>
              <a:t> as well as a member of</a:t>
            </a:r>
            <a:r>
              <a:rPr lang="bg-BG" sz="1800" dirty="0" smtClean="0">
                <a:solidFill>
                  <a:srgbClr val="000000"/>
                </a:solidFill>
                <a:effectLst/>
                <a:latin typeface="Arial"/>
                <a:ea typeface="Calibri"/>
              </a:rPr>
              <a:t> the </a:t>
            </a:r>
            <a:r>
              <a:rPr lang="bg-BG" sz="1800" i="1" dirty="0" smtClean="0">
                <a:solidFill>
                  <a:srgbClr val="000000"/>
                </a:solidFill>
                <a:effectLst/>
                <a:latin typeface="Arial"/>
                <a:ea typeface="Calibri"/>
              </a:rPr>
              <a:t>European Association for Quality Assurance in Higher Education </a:t>
            </a:r>
            <a:r>
              <a:rPr lang="bg-BG" sz="1800" dirty="0" smtClean="0">
                <a:solidFill>
                  <a:srgbClr val="000000"/>
                </a:solidFill>
                <a:effectLst/>
                <a:latin typeface="Arial"/>
                <a:ea typeface="Calibri"/>
              </a:rPr>
              <a:t>(ENQA).</a:t>
            </a:r>
            <a:endParaRPr lang="bg-BG" sz="1800" dirty="0" smtClean="0">
              <a:solidFill>
                <a:srgbClr val="000000"/>
              </a:solidFill>
              <a:effectLst/>
              <a:latin typeface="Times New Roman"/>
              <a:ea typeface="Calibri"/>
            </a:endParaRPr>
          </a:p>
          <a:p>
            <a:pPr marL="0" indent="0">
              <a:buNone/>
            </a:pPr>
            <a:endParaRPr lang="bg-BG" sz="2800" dirty="0"/>
          </a:p>
        </p:txBody>
      </p:sp>
    </p:spTree>
    <p:extLst>
      <p:ext uri="{BB962C8B-B14F-4D97-AF65-F5344CB8AC3E}">
        <p14:creationId xmlns:p14="http://schemas.microsoft.com/office/powerpoint/2010/main" val="26378077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Objective threats, risks and </a:t>
            </a:r>
            <a:r>
              <a:rPr lang="x-none" sz="3200" b="1" dirty="0" smtClean="0"/>
              <a:t>challenges</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Calibri"/>
                <a:cs typeface="Times New Roman"/>
              </a:rPr>
              <a:t>	To the arguments above it may be answered that u</a:t>
            </a:r>
            <a:r>
              <a:rPr lang="bg-BG" sz="1800" dirty="0" smtClean="0">
                <a:effectLst/>
                <a:latin typeface="Arial"/>
                <a:ea typeface="Calibri"/>
                <a:cs typeface="Times New Roman"/>
              </a:rPr>
              <a:t>nlike a standard, </a:t>
            </a:r>
            <a:r>
              <a:rPr lang="en-US" sz="1800" dirty="0" smtClean="0">
                <a:effectLst/>
                <a:latin typeface="Arial"/>
                <a:ea typeface="Calibri"/>
                <a:cs typeface="Times New Roman"/>
              </a:rPr>
              <a:t>a good practice</a:t>
            </a:r>
            <a:r>
              <a:rPr lang="bg-BG" sz="1800" dirty="0" smtClean="0">
                <a:effectLst/>
                <a:latin typeface="Arial"/>
                <a:ea typeface="Calibri"/>
                <a:cs typeface="Times New Roman"/>
              </a:rPr>
              <a:t> has its alternatives suitable for diverse situations. A professional standard takes in a range of concrete good practices.</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In the same time t</a:t>
            </a:r>
            <a:r>
              <a:rPr lang="bg-BG" sz="1800" dirty="0" smtClean="0">
                <a:effectLst/>
                <a:latin typeface="Arial"/>
                <a:ea typeface="Calibri"/>
                <a:cs typeface="Times New Roman"/>
              </a:rPr>
              <a:t>here are objective threats and weaknesses in the process of identifying a good practice</a:t>
            </a:r>
            <a:r>
              <a:rPr lang="en-US" sz="1800" dirty="0" smtClean="0">
                <a:effectLst/>
                <a:latin typeface="Arial"/>
                <a:ea typeface="Calibri"/>
                <a:cs typeface="Times New Roman"/>
              </a:rPr>
              <a:t>.</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Furthermore, sometimes we have examples which represent good and bad practice at the same time.</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SU’s Student</a:t>
            </a:r>
            <a:r>
              <a:rPr lang="bg-BG" sz="1800" dirty="0" smtClean="0">
                <a:effectLst/>
                <a:latin typeface="Arial"/>
                <a:ea typeface="Calibri"/>
                <a:cs typeface="Times New Roman"/>
              </a:rPr>
              <a:t> Career Centre</a:t>
            </a:r>
            <a:r>
              <a:rPr lang="en-US" sz="1800" dirty="0" smtClean="0">
                <a:effectLst/>
                <a:latin typeface="Arial"/>
                <a:ea typeface="Calibri"/>
                <a:cs typeface="Times New Roman"/>
              </a:rPr>
              <a:t> – a good or a bad practice?</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761161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200" b="1" dirty="0"/>
              <a:t>Objective threats, risks and </a:t>
            </a:r>
            <a:r>
              <a:rPr lang="x-none" sz="3200" b="1" dirty="0" smtClean="0"/>
              <a:t>challenges</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bg-BG" sz="1800" dirty="0" smtClean="0">
                <a:effectLst/>
                <a:latin typeface="Arial"/>
                <a:ea typeface="Calibri"/>
                <a:cs typeface="Times New Roman"/>
              </a:rPr>
              <a:t>Superficial quality perception</a:t>
            </a:r>
            <a:r>
              <a:rPr lang="en-US" sz="1800" dirty="0" smtClean="0">
                <a:effectLst/>
                <a:latin typeface="Arial"/>
                <a:ea typeface="Calibri"/>
                <a:cs typeface="Times New Roman"/>
              </a:rPr>
              <a:t>;</a:t>
            </a:r>
            <a:endParaRPr lang="bg-BG" sz="1800" dirty="0">
              <a:ea typeface="Calibri"/>
              <a:cs typeface="Times New Roman"/>
            </a:endParaRPr>
          </a:p>
          <a:p>
            <a:pPr marL="0" marR="0" indent="0" algn="just">
              <a:lnSpc>
                <a:spcPct val="150000"/>
              </a:lnSpc>
              <a:spcBef>
                <a:spcPts val="600"/>
              </a:spcBef>
              <a:spcAft>
                <a:spcPts val="0"/>
              </a:spcAft>
              <a:buNone/>
            </a:pPr>
            <a:r>
              <a:rPr lang="bg-BG" sz="1800" dirty="0" smtClean="0">
                <a:effectLst/>
                <a:latin typeface="Arial"/>
                <a:ea typeface="Calibri"/>
                <a:cs typeface="Times New Roman"/>
              </a:rPr>
              <a:t>Academia distrusting the added-value of evaluation</a:t>
            </a:r>
            <a:r>
              <a:rPr lang="en-US" sz="1800" dirty="0" smtClean="0">
                <a:effectLst/>
                <a:latin typeface="Arial"/>
                <a:ea typeface="Calibri"/>
                <a:cs typeface="Times New Roman"/>
              </a:rPr>
              <a:t>;</a:t>
            </a:r>
            <a:endParaRPr lang="bg-BG" sz="1800" dirty="0">
              <a:ea typeface="Calibri"/>
              <a:cs typeface="Times New Roman"/>
            </a:endParaRPr>
          </a:p>
          <a:p>
            <a:pPr marL="0" marR="0" indent="0" algn="just">
              <a:lnSpc>
                <a:spcPct val="150000"/>
              </a:lnSpc>
              <a:spcBef>
                <a:spcPts val="600"/>
              </a:spcBef>
              <a:spcAft>
                <a:spcPts val="0"/>
              </a:spcAft>
              <a:buNone/>
            </a:pPr>
            <a:r>
              <a:rPr lang="bg-BG" sz="1800" dirty="0" smtClean="0">
                <a:effectLst/>
                <a:latin typeface="Arial"/>
                <a:ea typeface="Calibri"/>
                <a:cs typeface="Times New Roman"/>
              </a:rPr>
              <a:t>Internal tolerance for low quality</a:t>
            </a:r>
            <a:r>
              <a:rPr lang="en-US" sz="1800" dirty="0" smtClean="0">
                <a:effectLst/>
                <a:latin typeface="Arial"/>
                <a:ea typeface="Calibri"/>
                <a:cs typeface="Times New Roman"/>
              </a:rPr>
              <a:t>;</a:t>
            </a:r>
            <a:endParaRPr lang="bg-BG" sz="1800" dirty="0">
              <a:ea typeface="Calibri"/>
              <a:cs typeface="Times New Roman"/>
            </a:endParaRPr>
          </a:p>
          <a:p>
            <a:pPr marL="0" marR="0" indent="0" algn="just">
              <a:lnSpc>
                <a:spcPct val="150000"/>
              </a:lnSpc>
              <a:spcBef>
                <a:spcPts val="600"/>
              </a:spcBef>
              <a:spcAft>
                <a:spcPts val="0"/>
              </a:spcAft>
              <a:buNone/>
            </a:pPr>
            <a:r>
              <a:rPr lang="bg-BG" sz="1800" dirty="0" smtClean="0">
                <a:effectLst/>
                <a:latin typeface="Arial"/>
                <a:ea typeface="Calibri"/>
                <a:cs typeface="Times New Roman"/>
              </a:rPr>
              <a:t>Inherent difficulty in quantifying the outputs of higher education for self-assessment purposes</a:t>
            </a:r>
            <a:r>
              <a:rPr lang="en-US" sz="1800" dirty="0" smtClean="0">
                <a:effectLst/>
                <a:latin typeface="Arial"/>
                <a:ea typeface="Calibri"/>
                <a:cs typeface="Times New Roman"/>
              </a:rPr>
              <a:t>;</a:t>
            </a:r>
            <a:endParaRPr lang="bg-BG" sz="1800" dirty="0">
              <a:ea typeface="Calibri"/>
              <a:cs typeface="Times New Roman"/>
            </a:endParaRPr>
          </a:p>
          <a:p>
            <a:pPr marL="0" marR="0" indent="0" algn="just">
              <a:lnSpc>
                <a:spcPct val="150000"/>
              </a:lnSpc>
              <a:spcBef>
                <a:spcPts val="600"/>
              </a:spcBef>
              <a:spcAft>
                <a:spcPts val="0"/>
              </a:spcAft>
              <a:buNone/>
            </a:pPr>
            <a:r>
              <a:rPr lang="bg-BG" sz="1800" dirty="0" smtClean="0">
                <a:effectLst/>
                <a:latin typeface="Arial"/>
                <a:ea typeface="Calibri"/>
                <a:cs typeface="Times New Roman"/>
              </a:rPr>
              <a:t>Measuring </a:t>
            </a:r>
            <a:r>
              <a:rPr lang="en-US" sz="1800" dirty="0" smtClean="0">
                <a:effectLst/>
                <a:latin typeface="Arial"/>
                <a:ea typeface="Calibri"/>
                <a:cs typeface="Times New Roman"/>
              </a:rPr>
              <a:t>the </a:t>
            </a:r>
            <a:r>
              <a:rPr lang="bg-BG" sz="1800" dirty="0" smtClean="0">
                <a:effectLst/>
                <a:latin typeface="Arial"/>
                <a:ea typeface="Calibri"/>
                <a:cs typeface="Times New Roman"/>
              </a:rPr>
              <a:t>administrative or </a:t>
            </a:r>
            <a:r>
              <a:rPr lang="en-US" sz="1800" dirty="0" smtClean="0">
                <a:effectLst/>
                <a:latin typeface="Arial"/>
                <a:ea typeface="Calibri"/>
                <a:cs typeface="Times New Roman"/>
              </a:rPr>
              <a:t>the </a:t>
            </a:r>
            <a:r>
              <a:rPr lang="bg-BG" sz="1800" dirty="0" smtClean="0">
                <a:effectLst/>
                <a:latin typeface="Arial"/>
                <a:ea typeface="Calibri"/>
                <a:cs typeface="Times New Roman"/>
              </a:rPr>
              <a:t>service functions </a:t>
            </a:r>
            <a:r>
              <a:rPr lang="en-US" sz="1800" dirty="0" smtClean="0">
                <a:effectLst/>
                <a:latin typeface="Arial"/>
                <a:ea typeface="Calibri"/>
                <a:cs typeface="Times New Roman"/>
              </a:rPr>
              <a:t>is easier</a:t>
            </a:r>
            <a:r>
              <a:rPr lang="bg-BG" sz="1800" dirty="0" smtClean="0">
                <a:effectLst/>
                <a:latin typeface="Arial"/>
                <a:ea typeface="Calibri"/>
                <a:cs typeface="Times New Roman"/>
              </a:rPr>
              <a:t> than measuring the quality of research or </a:t>
            </a:r>
            <a:r>
              <a:rPr lang="en-US" sz="1800" dirty="0" smtClean="0">
                <a:effectLst/>
                <a:latin typeface="Arial"/>
                <a:ea typeface="Calibri"/>
                <a:cs typeface="Times New Roman"/>
              </a:rPr>
              <a:t>that of </a:t>
            </a:r>
            <a:r>
              <a:rPr lang="bg-BG" sz="1800" dirty="0" smtClean="0">
                <a:effectLst/>
                <a:latin typeface="Arial"/>
                <a:ea typeface="Calibri"/>
                <a:cs typeface="Times New Roman"/>
              </a:rPr>
              <a:t>teaching and learning.</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21072774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Examples of unsolved </a:t>
            </a:r>
            <a:r>
              <a:rPr lang="en-US" sz="3200" b="1" dirty="0" smtClean="0"/>
              <a:t>tasks</a:t>
            </a:r>
            <a:endParaRPr lang="bg-BG" sz="3200"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Calibri"/>
                <a:cs typeface="Times New Roman"/>
              </a:rPr>
              <a:t>	1.</a:t>
            </a:r>
            <a:r>
              <a:rPr lang="en-US" sz="1800" dirty="0" smtClean="0">
                <a:solidFill>
                  <a:srgbClr val="44546A"/>
                </a:solidFill>
                <a:effectLst/>
                <a:latin typeface="Arial"/>
                <a:ea typeface="Calibri"/>
                <a:cs typeface="Times New Roman"/>
              </a:rPr>
              <a:t> </a:t>
            </a:r>
            <a:r>
              <a:rPr lang="pl-PL" sz="1800" dirty="0" smtClean="0">
                <a:effectLst/>
                <a:latin typeface="Arial"/>
                <a:ea typeface="Calibri"/>
                <a:cs typeface="Times New Roman"/>
              </a:rPr>
              <a:t>We need to develop and improve automatic systems for electronic data compiling and processing, and </a:t>
            </a:r>
            <a:r>
              <a:rPr lang="en-US" sz="1800" dirty="0" smtClean="0">
                <a:effectLst/>
                <a:latin typeface="Arial"/>
                <a:ea typeface="Calibri"/>
                <a:cs typeface="Times New Roman"/>
              </a:rPr>
              <a:t>thereby</a:t>
            </a:r>
            <a:r>
              <a:rPr lang="pl-PL" sz="1800" dirty="0" smtClean="0">
                <a:effectLst/>
                <a:latin typeface="Arial"/>
                <a:ea typeface="Calibri"/>
                <a:cs typeface="Times New Roman"/>
              </a:rPr>
              <a:t>, make the information related to the quality assurance system more visible.</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2. We need to attract more stakeholders and make them more active in the process of external monitoring.</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3. We need to motivate our students to be more active when they give their opinions about curricula and lecturers.</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	4. We need to establish the good practice of having the Faculty Board regularly publish information about decisions concerning the enhancement of quality assurance systems.</a:t>
            </a:r>
            <a:endParaRPr lang="bg-BG" sz="1800" dirty="0">
              <a:ea typeface="Calibri"/>
              <a:cs typeface="Times New Roman"/>
            </a:endParaRPr>
          </a:p>
          <a:p>
            <a:endParaRPr lang="bg-BG" sz="1800" dirty="0"/>
          </a:p>
        </p:txBody>
      </p:sp>
    </p:spTree>
    <p:extLst>
      <p:ext uri="{BB962C8B-B14F-4D97-AF65-F5344CB8AC3E}">
        <p14:creationId xmlns:p14="http://schemas.microsoft.com/office/powerpoint/2010/main" val="29660346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3117"/>
            <a:ext cx="8229600" cy="1143008"/>
          </a:xfrm>
        </p:spPr>
        <p:txBody>
          <a:bodyPr>
            <a:normAutofit/>
          </a:bodyPr>
          <a:lstStyle/>
          <a:p>
            <a:pPr algn="ctr">
              <a:buNone/>
            </a:pPr>
            <a:r>
              <a:rPr lang="en-US" sz="4000" dirty="0" smtClean="0">
                <a:latin typeface="Arial" pitchFamily="34" charset="0"/>
                <a:cs typeface="Arial" pitchFamily="34" charset="0"/>
              </a:rPr>
              <a:t>Thank you for your attention!</a:t>
            </a:r>
            <a:endParaRPr lang="bg-BG" sz="4000" dirty="0">
              <a:latin typeface="Arial" pitchFamily="34" charset="0"/>
              <a:cs typeface="Arial" pitchFamily="34" charset="0"/>
            </a:endParaRPr>
          </a:p>
        </p:txBody>
      </p:sp>
    </p:spTree>
    <p:extLst>
      <p:ext uri="{BB962C8B-B14F-4D97-AF65-F5344CB8AC3E}">
        <p14:creationId xmlns:p14="http://schemas.microsoft.com/office/powerpoint/2010/main" val="697415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g-BG" sz="3200" b="1" dirty="0"/>
              <a:t>The National Evaluation and Accreditation </a:t>
            </a:r>
            <a:r>
              <a:rPr lang="bg-BG" sz="3200" b="1" dirty="0" smtClean="0"/>
              <a:t>Agency</a:t>
            </a:r>
            <a:endParaRPr lang="bg-BG" sz="3200" dirty="0"/>
          </a:p>
        </p:txBody>
      </p:sp>
      <p:sp>
        <p:nvSpPr>
          <p:cNvPr id="3" name="Content Placeholder 2"/>
          <p:cNvSpPr>
            <a:spLocks noGrp="1"/>
          </p:cNvSpPr>
          <p:nvPr>
            <p:ph idx="1"/>
          </p:nvPr>
        </p:nvSpPr>
        <p:spPr/>
        <p:txBody>
          <a:bodyPr>
            <a:normAutofit fontScale="55000" lnSpcReduction="20000"/>
          </a:bodyPr>
          <a:lstStyle/>
          <a:p>
            <a:pPr marL="0" marR="0" indent="0" algn="just">
              <a:lnSpc>
                <a:spcPct val="150000"/>
              </a:lnSpc>
              <a:spcBef>
                <a:spcPts val="600"/>
              </a:spcBef>
              <a:spcAft>
                <a:spcPts val="0"/>
              </a:spcAft>
              <a:buNone/>
            </a:pPr>
            <a:r>
              <a:rPr lang="en-US" dirty="0" smtClean="0">
                <a:effectLst/>
                <a:latin typeface="Arial"/>
                <a:ea typeface="Times New Roman"/>
              </a:rPr>
              <a:t>	</a:t>
            </a:r>
            <a:r>
              <a:rPr lang="bg-BG" dirty="0" smtClean="0">
                <a:effectLst/>
                <a:latin typeface="Arial"/>
                <a:ea typeface="Times New Roman"/>
              </a:rPr>
              <a:t>The National Evaluation and Accreditation Agency m</a:t>
            </a:r>
            <a:r>
              <a:rPr lang="en-US" dirty="0" smtClean="0">
                <a:effectLst/>
                <a:latin typeface="Arial"/>
                <a:ea typeface="Times New Roman"/>
              </a:rPr>
              <a:t>o</a:t>
            </a:r>
            <a:r>
              <a:rPr lang="bg-BG" dirty="0" smtClean="0">
                <a:effectLst/>
                <a:latin typeface="Arial"/>
                <a:ea typeface="Times New Roman"/>
              </a:rPr>
              <a:t>nitors the ability of institutions, their main units and branches to provide good quality of education and scientific research through </a:t>
            </a:r>
            <a:r>
              <a:rPr lang="en-US" dirty="0" smtClean="0">
                <a:effectLst/>
                <a:latin typeface="Arial"/>
                <a:ea typeface="Times New Roman"/>
              </a:rPr>
              <a:t>their</a:t>
            </a:r>
            <a:r>
              <a:rPr lang="bg-BG" dirty="0" smtClean="0">
                <a:effectLst/>
                <a:latin typeface="Arial"/>
                <a:ea typeface="Times New Roman"/>
              </a:rPr>
              <a:t> internal quality assurance system</a:t>
            </a:r>
            <a:r>
              <a:rPr lang="en-US" dirty="0" smtClean="0">
                <a:effectLst/>
                <a:latin typeface="Arial"/>
                <a:ea typeface="Times New Roman"/>
              </a:rPr>
              <a:t>s</a:t>
            </a:r>
            <a:r>
              <a:rPr lang="bg-BG" dirty="0" smtClean="0">
                <a:effectLst/>
                <a:latin typeface="Arial"/>
                <a:ea typeface="Times New Roman"/>
              </a:rPr>
              <a:t>.</a:t>
            </a:r>
            <a:endParaRPr lang="bg-BG" dirty="0" smtClean="0">
              <a:effectLst/>
              <a:latin typeface="Times New Roman"/>
              <a:ea typeface="Times New Roman"/>
            </a:endParaRPr>
          </a:p>
          <a:p>
            <a:pPr marL="0" marR="0" indent="0" algn="just">
              <a:lnSpc>
                <a:spcPct val="150000"/>
              </a:lnSpc>
              <a:spcBef>
                <a:spcPts val="600"/>
              </a:spcBef>
              <a:spcAft>
                <a:spcPts val="0"/>
              </a:spcAft>
              <a:buNone/>
            </a:pPr>
            <a:r>
              <a:rPr lang="en-US" dirty="0" smtClean="0">
                <a:effectLst/>
                <a:latin typeface="Arial"/>
                <a:ea typeface="Calibri"/>
                <a:cs typeface="Times New Roman"/>
              </a:rPr>
              <a:t>	The </a:t>
            </a:r>
            <a:r>
              <a:rPr lang="bg-BG" dirty="0" smtClean="0">
                <a:effectLst/>
                <a:latin typeface="Arial"/>
                <a:ea typeface="Calibri"/>
                <a:cs typeface="Times New Roman"/>
              </a:rPr>
              <a:t>Agency helps to improve the quality of higher education by the periodic institutional and program</a:t>
            </a:r>
            <a:r>
              <a:rPr lang="en-US" dirty="0" smtClean="0">
                <a:effectLst/>
                <a:latin typeface="Arial"/>
                <a:ea typeface="Calibri"/>
                <a:cs typeface="Times New Roman"/>
              </a:rPr>
              <a:t>me</a:t>
            </a:r>
            <a:r>
              <a:rPr lang="bg-BG" dirty="0" smtClean="0">
                <a:effectLst/>
                <a:latin typeface="Arial"/>
                <a:ea typeface="Calibri"/>
                <a:cs typeface="Times New Roman"/>
              </a:rPr>
              <a:t> ev</a:t>
            </a:r>
            <a:r>
              <a:rPr lang="en-US" dirty="0" smtClean="0">
                <a:effectLst/>
                <a:latin typeface="Arial"/>
                <a:ea typeface="Calibri"/>
                <a:cs typeface="Times New Roman"/>
              </a:rPr>
              <a:t>a</a:t>
            </a:r>
            <a:r>
              <a:rPr lang="bg-BG" dirty="0" smtClean="0">
                <a:effectLst/>
                <a:latin typeface="Arial"/>
                <a:ea typeface="Calibri"/>
                <a:cs typeface="Times New Roman"/>
              </a:rPr>
              <a:t>luation and accreditation of </a:t>
            </a:r>
            <a:r>
              <a:rPr lang="en-US" dirty="0" smtClean="0">
                <a:effectLst/>
                <a:latin typeface="Arial"/>
                <a:ea typeface="Calibri"/>
                <a:cs typeface="Times New Roman"/>
              </a:rPr>
              <a:t>the </a:t>
            </a:r>
            <a:r>
              <a:rPr lang="bg-BG" dirty="0" smtClean="0">
                <a:effectLst/>
                <a:latin typeface="Arial"/>
                <a:ea typeface="Calibri"/>
                <a:cs typeface="Times New Roman"/>
              </a:rPr>
              <a:t>higher education institutions in Bulgaria, </a:t>
            </a:r>
            <a:r>
              <a:rPr lang="en-US" dirty="0" smtClean="0">
                <a:effectLst/>
                <a:latin typeface="Arial"/>
                <a:ea typeface="Calibri"/>
                <a:cs typeface="Times New Roman"/>
              </a:rPr>
              <a:t>and </a:t>
            </a:r>
            <a:r>
              <a:rPr lang="bg-BG" dirty="0" smtClean="0">
                <a:effectLst/>
                <a:latin typeface="Arial"/>
                <a:ea typeface="Calibri"/>
                <a:cs typeface="Times New Roman"/>
              </a:rPr>
              <a:t>by evaluating the projects for opening new HEIs and basic units, as well as </a:t>
            </a:r>
            <a:r>
              <a:rPr lang="en-US" dirty="0" smtClean="0">
                <a:effectLst/>
                <a:latin typeface="Arial"/>
                <a:ea typeface="Calibri"/>
                <a:cs typeface="Times New Roman"/>
              </a:rPr>
              <a:t>by </a:t>
            </a:r>
            <a:r>
              <a:rPr lang="bg-BG" dirty="0" smtClean="0">
                <a:effectLst/>
                <a:latin typeface="Arial"/>
                <a:ea typeface="Calibri"/>
                <a:cs typeface="Times New Roman"/>
              </a:rPr>
              <a:t>post-accreditation monitoring and control.</a:t>
            </a:r>
            <a:endParaRPr lang="bg-BG" sz="2800" dirty="0">
              <a:ea typeface="Calibri"/>
              <a:cs typeface="Times New Roman"/>
            </a:endParaRPr>
          </a:p>
          <a:p>
            <a:pPr marL="0" marR="0" indent="0" algn="just">
              <a:lnSpc>
                <a:spcPct val="150000"/>
              </a:lnSpc>
              <a:spcBef>
                <a:spcPts val="600"/>
              </a:spcBef>
              <a:spcAft>
                <a:spcPts val="0"/>
              </a:spcAft>
              <a:buNone/>
            </a:pPr>
            <a:r>
              <a:rPr lang="en-US" dirty="0" smtClean="0">
                <a:effectLst/>
                <a:latin typeface="Arial"/>
                <a:ea typeface="Calibri"/>
                <a:cs typeface="Times New Roman"/>
              </a:rPr>
              <a:t>	</a:t>
            </a:r>
            <a:r>
              <a:rPr lang="bg-BG" dirty="0" smtClean="0">
                <a:effectLst/>
                <a:latin typeface="Arial"/>
                <a:ea typeface="Calibri"/>
                <a:cs typeface="Times New Roman"/>
              </a:rPr>
              <a:t>The process of ev</a:t>
            </a:r>
            <a:r>
              <a:rPr lang="en-US" dirty="0" smtClean="0">
                <a:effectLst/>
                <a:latin typeface="Arial"/>
                <a:ea typeface="Calibri"/>
                <a:cs typeface="Times New Roman"/>
              </a:rPr>
              <a:t>a</a:t>
            </a:r>
            <a:r>
              <a:rPr lang="bg-BG" dirty="0" smtClean="0">
                <a:effectLst/>
                <a:latin typeface="Arial"/>
                <a:ea typeface="Calibri"/>
                <a:cs typeface="Times New Roman"/>
              </a:rPr>
              <a:t>luation and accreditation has four steps: self-ev</a:t>
            </a:r>
            <a:r>
              <a:rPr lang="en-US" dirty="0" smtClean="0">
                <a:effectLst/>
                <a:latin typeface="Arial"/>
                <a:ea typeface="Calibri"/>
                <a:cs typeface="Times New Roman"/>
              </a:rPr>
              <a:t>a</a:t>
            </a:r>
            <a:r>
              <a:rPr lang="bg-BG" dirty="0" smtClean="0">
                <a:effectLst/>
                <a:latin typeface="Arial"/>
                <a:ea typeface="Calibri"/>
                <a:cs typeface="Times New Roman"/>
              </a:rPr>
              <a:t>luation, peer review, report of the standing committee and decision-making.</a:t>
            </a:r>
            <a:endParaRPr lang="bg-BG" sz="2800" dirty="0">
              <a:ea typeface="Calibri"/>
              <a:cs typeface="Times New Roman"/>
            </a:endParaRPr>
          </a:p>
          <a:p>
            <a:pPr marL="0" indent="0">
              <a:buNone/>
            </a:pPr>
            <a:endParaRPr lang="bg-BG" dirty="0"/>
          </a:p>
        </p:txBody>
      </p:sp>
    </p:spTree>
    <p:extLst>
      <p:ext uri="{BB962C8B-B14F-4D97-AF65-F5344CB8AC3E}">
        <p14:creationId xmlns:p14="http://schemas.microsoft.com/office/powerpoint/2010/main" val="2890448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200" b="1" dirty="0"/>
              <a:t>NEAA’s Main </a:t>
            </a:r>
            <a:r>
              <a:rPr lang="bg-BG" sz="3200" b="1" dirty="0" smtClean="0"/>
              <a:t>Functions</a:t>
            </a:r>
            <a:endParaRPr lang="bg-BG" sz="3200" dirty="0"/>
          </a:p>
        </p:txBody>
      </p:sp>
      <p:sp>
        <p:nvSpPr>
          <p:cNvPr id="3" name="Content Placeholder 2"/>
          <p:cNvSpPr>
            <a:spLocks noGrp="1"/>
          </p:cNvSpPr>
          <p:nvPr>
            <p:ph idx="1"/>
          </p:nvPr>
        </p:nvSpPr>
        <p:spPr>
          <a:xfrm>
            <a:off x="457200" y="1524000"/>
            <a:ext cx="8229600" cy="4724400"/>
          </a:xfrm>
        </p:spPr>
        <p:txBody>
          <a:bodyPr>
            <a:normAutofit fontScale="92500"/>
          </a:bodyPr>
          <a:lstStyle/>
          <a:p>
            <a:pPr marL="0" marR="0" indent="0" algn="just">
              <a:lnSpc>
                <a:spcPct val="150000"/>
              </a:lnSpc>
              <a:spcBef>
                <a:spcPts val="600"/>
              </a:spcBef>
              <a:spcAft>
                <a:spcPts val="0"/>
              </a:spcAft>
              <a:buNone/>
            </a:pPr>
            <a:r>
              <a:rPr lang="en-US" sz="1900" dirty="0" smtClean="0">
                <a:solidFill>
                  <a:srgbClr val="000000"/>
                </a:solidFill>
                <a:effectLst/>
                <a:latin typeface="Arial"/>
                <a:ea typeface="Calibri"/>
              </a:rPr>
              <a:t>The</a:t>
            </a:r>
            <a:r>
              <a:rPr lang="bg-BG" sz="1900" dirty="0" smtClean="0">
                <a:solidFill>
                  <a:srgbClr val="000000"/>
                </a:solidFill>
                <a:effectLst/>
                <a:latin typeface="Arial"/>
                <a:ea typeface="Calibri"/>
              </a:rPr>
              <a:t> main functions </a:t>
            </a:r>
            <a:r>
              <a:rPr lang="en-US" sz="1900" dirty="0" smtClean="0">
                <a:solidFill>
                  <a:srgbClr val="000000"/>
                </a:solidFill>
                <a:effectLst/>
                <a:latin typeface="Arial"/>
                <a:ea typeface="Calibri"/>
              </a:rPr>
              <a:t>of the </a:t>
            </a:r>
            <a:r>
              <a:rPr lang="bg-BG" sz="1900" dirty="0" smtClean="0">
                <a:solidFill>
                  <a:srgbClr val="000000"/>
                </a:solidFill>
                <a:effectLst/>
                <a:latin typeface="Arial"/>
                <a:ea typeface="Calibri"/>
              </a:rPr>
              <a:t>National Evaluation and Accreditation Agency are:</a:t>
            </a:r>
            <a:endParaRPr lang="bg-BG" sz="1900" dirty="0" smtClean="0">
              <a:solidFill>
                <a:srgbClr val="000000"/>
              </a:solidFill>
              <a:effectLst/>
              <a:latin typeface="Times New Roman"/>
              <a:ea typeface="Calibri"/>
            </a:endParaRPr>
          </a:p>
          <a:p>
            <a:pPr lvl="1" algn="just">
              <a:lnSpc>
                <a:spcPct val="150000"/>
              </a:lnSpc>
              <a:spcBef>
                <a:spcPts val="600"/>
              </a:spcBef>
              <a:buFont typeface="Symbol"/>
              <a:buChar char=""/>
              <a:tabLst>
                <a:tab pos="571500" algn="l"/>
              </a:tabLst>
            </a:pPr>
            <a:r>
              <a:rPr lang="bg-BG" sz="1900" dirty="0" smtClean="0">
                <a:solidFill>
                  <a:srgbClr val="000000"/>
                </a:solidFill>
                <a:effectLst/>
                <a:latin typeface="Arial"/>
                <a:ea typeface="Calibri"/>
              </a:rPr>
              <a:t>To evaluate and award accreditation to legally established higher education institutions</a:t>
            </a:r>
            <a:r>
              <a:rPr lang="en-US" sz="1900" dirty="0" smtClean="0">
                <a:solidFill>
                  <a:srgbClr val="000000"/>
                </a:solidFill>
                <a:effectLst/>
                <a:latin typeface="Arial"/>
                <a:ea typeface="Calibri"/>
              </a:rPr>
              <a:t> – institutional accreditation;</a:t>
            </a:r>
            <a:endParaRPr lang="bg-BG" sz="1900" dirty="0" smtClean="0">
              <a:solidFill>
                <a:srgbClr val="000000"/>
              </a:solidFill>
              <a:effectLst/>
              <a:latin typeface="Times New Roman"/>
              <a:ea typeface="Calibri"/>
            </a:endParaRPr>
          </a:p>
          <a:p>
            <a:pPr marL="0" marR="0" indent="0" algn="just">
              <a:lnSpc>
                <a:spcPct val="150000"/>
              </a:lnSpc>
              <a:spcBef>
                <a:spcPts val="600"/>
              </a:spcBef>
              <a:spcAft>
                <a:spcPts val="0"/>
              </a:spcAft>
              <a:buNone/>
            </a:pPr>
            <a:r>
              <a:rPr lang="en-US" sz="1900" dirty="0" smtClean="0">
                <a:solidFill>
                  <a:srgbClr val="000000"/>
                </a:solidFill>
                <a:effectLst/>
                <a:latin typeface="Arial"/>
                <a:ea typeface="Calibri"/>
              </a:rPr>
              <a:t>The </a:t>
            </a:r>
            <a:r>
              <a:rPr lang="bg-BG" sz="1900" dirty="0" smtClean="0">
                <a:solidFill>
                  <a:srgbClr val="000000"/>
                </a:solidFill>
                <a:effectLst/>
                <a:latin typeface="Arial"/>
                <a:ea typeface="Calibri"/>
              </a:rPr>
              <a:t>NEAA has also the right to propose changes in the legal status of institutions, following a negative accreditation assessment</a:t>
            </a:r>
            <a:r>
              <a:rPr lang="en-US" sz="1900" dirty="0" smtClean="0">
                <a:solidFill>
                  <a:srgbClr val="000000"/>
                </a:solidFill>
                <a:effectLst/>
                <a:latin typeface="Arial"/>
                <a:ea typeface="Calibri"/>
              </a:rPr>
              <a:t>.</a:t>
            </a:r>
            <a:endParaRPr lang="bg-BG" sz="1900" dirty="0" smtClean="0">
              <a:solidFill>
                <a:srgbClr val="000000"/>
              </a:solidFill>
              <a:effectLst/>
              <a:latin typeface="Times New Roman"/>
              <a:ea typeface="Calibri"/>
            </a:endParaRPr>
          </a:p>
          <a:p>
            <a:pPr lvl="1" algn="just">
              <a:lnSpc>
                <a:spcPct val="150000"/>
              </a:lnSpc>
              <a:spcBef>
                <a:spcPts val="600"/>
              </a:spcBef>
              <a:buFont typeface="Symbol"/>
              <a:buChar char=""/>
              <a:tabLst>
                <a:tab pos="571500" algn="l"/>
              </a:tabLst>
            </a:pPr>
            <a:r>
              <a:rPr lang="en-US" sz="1900" dirty="0" smtClean="0">
                <a:solidFill>
                  <a:srgbClr val="000000"/>
                </a:solidFill>
                <a:effectLst/>
                <a:latin typeface="Arial"/>
                <a:ea typeface="Calibri"/>
              </a:rPr>
              <a:t>T</a:t>
            </a:r>
            <a:r>
              <a:rPr lang="bg-BG" sz="1900" dirty="0" smtClean="0">
                <a:solidFill>
                  <a:srgbClr val="000000"/>
                </a:solidFill>
                <a:effectLst/>
                <a:latin typeface="Arial"/>
                <a:ea typeface="Calibri"/>
              </a:rPr>
              <a:t>o evaluate the higher education institutions’ study program</a:t>
            </a:r>
            <a:r>
              <a:rPr lang="en-US" sz="1900" dirty="0" smtClean="0">
                <a:solidFill>
                  <a:srgbClr val="000000"/>
                </a:solidFill>
                <a:effectLst/>
                <a:latin typeface="Arial"/>
                <a:ea typeface="Calibri"/>
              </a:rPr>
              <a:t>me</a:t>
            </a:r>
            <a:r>
              <a:rPr lang="bg-BG" sz="1900" dirty="0" smtClean="0">
                <a:solidFill>
                  <a:srgbClr val="000000"/>
                </a:solidFill>
                <a:effectLst/>
                <a:latin typeface="Arial"/>
                <a:ea typeface="Calibri"/>
              </a:rPr>
              <a:t>s</a:t>
            </a:r>
            <a:r>
              <a:rPr lang="en-US" sz="1900" dirty="0" smtClean="0">
                <a:solidFill>
                  <a:srgbClr val="000000"/>
                </a:solidFill>
                <a:effectLst/>
                <a:latin typeface="Arial"/>
                <a:ea typeface="Calibri"/>
              </a:rPr>
              <a:t> – programme accreditation</a:t>
            </a:r>
            <a:r>
              <a:rPr lang="bg-BG" sz="1900" dirty="0" smtClean="0">
                <a:solidFill>
                  <a:srgbClr val="000000"/>
                </a:solidFill>
                <a:effectLst/>
                <a:latin typeface="Arial"/>
                <a:ea typeface="Calibri"/>
              </a:rPr>
              <a:t>.</a:t>
            </a:r>
            <a:endParaRPr lang="bg-BG" sz="1900" dirty="0" smtClean="0">
              <a:solidFill>
                <a:srgbClr val="000000"/>
              </a:solidFill>
              <a:effectLst/>
              <a:latin typeface="Times New Roman"/>
              <a:ea typeface="Calibri"/>
            </a:endParaRPr>
          </a:p>
          <a:p>
            <a:pPr marL="0" marR="0" indent="0" algn="just">
              <a:lnSpc>
                <a:spcPct val="150000"/>
              </a:lnSpc>
              <a:spcBef>
                <a:spcPts val="600"/>
              </a:spcBef>
              <a:spcAft>
                <a:spcPts val="0"/>
              </a:spcAft>
              <a:buNone/>
            </a:pPr>
            <a:r>
              <a:rPr lang="en-US" sz="1900" dirty="0" smtClean="0">
                <a:solidFill>
                  <a:srgbClr val="000000"/>
                </a:solidFill>
                <a:effectLst/>
                <a:latin typeface="Arial"/>
                <a:ea typeface="Calibri"/>
              </a:rPr>
              <a:t>The </a:t>
            </a:r>
            <a:r>
              <a:rPr lang="bg-BG" sz="1900" dirty="0" smtClean="0">
                <a:solidFill>
                  <a:srgbClr val="000000"/>
                </a:solidFill>
                <a:effectLst/>
                <a:latin typeface="Arial"/>
                <a:ea typeface="Calibri"/>
              </a:rPr>
              <a:t>NEAA has the right to withdraw state recognition for particular program</a:t>
            </a:r>
            <a:r>
              <a:rPr lang="en-US" sz="1900" dirty="0" smtClean="0">
                <a:solidFill>
                  <a:srgbClr val="000000"/>
                </a:solidFill>
                <a:effectLst/>
                <a:latin typeface="Arial"/>
                <a:ea typeface="Calibri"/>
              </a:rPr>
              <a:t>me</a:t>
            </a:r>
            <a:r>
              <a:rPr lang="bg-BG" sz="1900" dirty="0" smtClean="0">
                <a:solidFill>
                  <a:srgbClr val="000000"/>
                </a:solidFill>
                <a:effectLst/>
                <a:latin typeface="Arial"/>
                <a:ea typeface="Calibri"/>
              </a:rPr>
              <a:t>s that do not satisfy the requirements with respect to curricula, academic staff, physical infrastructure, etc.</a:t>
            </a:r>
            <a:endParaRPr lang="bg-BG" sz="1900" dirty="0" smtClean="0">
              <a:solidFill>
                <a:srgbClr val="000000"/>
              </a:solidFill>
              <a:effectLst/>
              <a:latin typeface="Times New Roman"/>
              <a:ea typeface="Calibri"/>
            </a:endParaRPr>
          </a:p>
          <a:p>
            <a:pPr marL="0" marR="0" indent="0" algn="just">
              <a:lnSpc>
                <a:spcPct val="150000"/>
              </a:lnSpc>
              <a:spcBef>
                <a:spcPts val="600"/>
              </a:spcBef>
              <a:spcAft>
                <a:spcPts val="0"/>
              </a:spcAft>
              <a:buNone/>
            </a:pPr>
            <a:endParaRPr lang="bg-BG" sz="1800" dirty="0">
              <a:solidFill>
                <a:srgbClr val="000000"/>
              </a:solidFill>
              <a:effectLst/>
              <a:latin typeface="Times New Roman"/>
              <a:ea typeface="Calibri"/>
            </a:endParaRPr>
          </a:p>
        </p:txBody>
      </p:sp>
    </p:spTree>
    <p:extLst>
      <p:ext uri="{BB962C8B-B14F-4D97-AF65-F5344CB8AC3E}">
        <p14:creationId xmlns:p14="http://schemas.microsoft.com/office/powerpoint/2010/main" val="3878540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200" b="1" dirty="0"/>
              <a:t>Criteria </a:t>
            </a:r>
            <a:r>
              <a:rPr lang="bg-BG" sz="3200" b="1" dirty="0" smtClean="0"/>
              <a:t>List</a:t>
            </a:r>
            <a:endParaRPr lang="bg-BG" sz="3200" b="1" dirty="0"/>
          </a:p>
        </p:txBody>
      </p:sp>
      <p:sp>
        <p:nvSpPr>
          <p:cNvPr id="3" name="Content Placeholder 2"/>
          <p:cNvSpPr>
            <a:spLocks noGrp="1"/>
          </p:cNvSpPr>
          <p:nvPr>
            <p:ph idx="1"/>
          </p:nvPr>
        </p:nvSpPr>
        <p:spPr/>
        <p:txBody>
          <a:bodyPr>
            <a:normAutofit fontScale="55000" lnSpcReduction="20000"/>
          </a:bodyPr>
          <a:lstStyle/>
          <a:p>
            <a:pPr marL="0" marR="0" indent="0" algn="just">
              <a:lnSpc>
                <a:spcPct val="150000"/>
              </a:lnSpc>
              <a:spcBef>
                <a:spcPts val="600"/>
              </a:spcBef>
              <a:spcAft>
                <a:spcPts val="0"/>
              </a:spcAft>
              <a:buNone/>
            </a:pPr>
            <a:r>
              <a:rPr lang="en-US" sz="3300" dirty="0" smtClean="0">
                <a:effectLst/>
                <a:latin typeface="Arial"/>
                <a:ea typeface="Calibri"/>
                <a:cs typeface="Times New Roman"/>
              </a:rPr>
              <a:t>	</a:t>
            </a:r>
            <a:r>
              <a:rPr lang="bg-BG" sz="3300" dirty="0" smtClean="0">
                <a:effectLst/>
                <a:latin typeface="Arial"/>
                <a:ea typeface="Calibri"/>
                <a:cs typeface="Times New Roman"/>
              </a:rPr>
              <a:t>The criteria are essentially compatible with the </a:t>
            </a:r>
            <a:r>
              <a:rPr lang="en-US" sz="3300" dirty="0" smtClean="0">
                <a:effectLst/>
                <a:latin typeface="Arial"/>
                <a:ea typeface="Calibri"/>
                <a:cs typeface="Times New Roman"/>
              </a:rPr>
              <a:t>“</a:t>
            </a:r>
            <a:r>
              <a:rPr lang="bg-BG" sz="3300" dirty="0" smtClean="0">
                <a:effectLst/>
                <a:latin typeface="Arial"/>
                <a:ea typeface="Calibri"/>
                <a:cs typeface="Times New Roman"/>
              </a:rPr>
              <a:t>Bergen descriptors” of quality</a:t>
            </a:r>
            <a:r>
              <a:rPr lang="en-US" sz="3300" dirty="0" smtClean="0">
                <a:effectLst/>
                <a:latin typeface="Arial"/>
                <a:ea typeface="Calibri"/>
                <a:cs typeface="Times New Roman"/>
              </a:rPr>
              <a:t> and </a:t>
            </a:r>
            <a:r>
              <a:rPr lang="bg-BG" sz="3300" dirty="0" smtClean="0">
                <a:effectLst/>
                <a:latin typeface="Arial"/>
                <a:ea typeface="Calibri"/>
                <a:cs typeface="Times New Roman"/>
              </a:rPr>
              <a:t>cover implicitly Part 1 of the </a:t>
            </a:r>
            <a:r>
              <a:rPr lang="bg-BG" sz="3300" i="1" dirty="0" smtClean="0">
                <a:effectLst/>
                <a:latin typeface="Arial"/>
                <a:ea typeface="Calibri"/>
                <a:cs typeface="Times New Roman"/>
              </a:rPr>
              <a:t>European </a:t>
            </a:r>
            <a:r>
              <a:rPr lang="en-US" sz="3300" i="1" dirty="0" smtClean="0">
                <a:effectLst/>
                <a:latin typeface="Arial"/>
                <a:ea typeface="Calibri"/>
                <a:cs typeface="Times New Roman"/>
              </a:rPr>
              <a:t>S</a:t>
            </a:r>
            <a:r>
              <a:rPr lang="bg-BG" sz="3300" i="1" dirty="0" smtClean="0">
                <a:effectLst/>
                <a:latin typeface="Arial"/>
                <a:ea typeface="Calibri"/>
                <a:cs typeface="Times New Roman"/>
              </a:rPr>
              <a:t>tandards and </a:t>
            </a:r>
            <a:r>
              <a:rPr lang="en-US" sz="3300" i="1" dirty="0" smtClean="0">
                <a:effectLst/>
                <a:latin typeface="Arial"/>
                <a:ea typeface="Calibri"/>
                <a:cs typeface="Times New Roman"/>
              </a:rPr>
              <a:t>G</a:t>
            </a:r>
            <a:r>
              <a:rPr lang="bg-BG" sz="3300" i="1" dirty="0" smtClean="0">
                <a:effectLst/>
                <a:latin typeface="Arial"/>
                <a:ea typeface="Calibri"/>
                <a:cs typeface="Times New Roman"/>
              </a:rPr>
              <a:t>uidelines for </a:t>
            </a:r>
            <a:r>
              <a:rPr lang="en-US" sz="3300" i="1" dirty="0" smtClean="0">
                <a:effectLst/>
                <a:latin typeface="Arial"/>
                <a:ea typeface="Calibri"/>
                <a:cs typeface="Times New Roman"/>
              </a:rPr>
              <a:t>I</a:t>
            </a:r>
            <a:r>
              <a:rPr lang="bg-BG" sz="3300" i="1" dirty="0" smtClean="0">
                <a:effectLst/>
                <a:latin typeface="Arial"/>
                <a:ea typeface="Calibri"/>
                <a:cs typeface="Times New Roman"/>
              </a:rPr>
              <a:t>nternal </a:t>
            </a:r>
            <a:r>
              <a:rPr lang="en-US" sz="3300" i="1" dirty="0" smtClean="0">
                <a:effectLst/>
                <a:latin typeface="Arial"/>
                <a:ea typeface="Calibri"/>
                <a:cs typeface="Times New Roman"/>
              </a:rPr>
              <a:t>Q</a:t>
            </a:r>
            <a:r>
              <a:rPr lang="bg-BG" sz="3300" i="1" dirty="0" smtClean="0">
                <a:effectLst/>
                <a:latin typeface="Arial"/>
                <a:ea typeface="Calibri"/>
                <a:cs typeface="Times New Roman"/>
              </a:rPr>
              <a:t>uality </a:t>
            </a:r>
            <a:r>
              <a:rPr lang="en-US" sz="3300" i="1" dirty="0" smtClean="0">
                <a:effectLst/>
                <a:latin typeface="Arial"/>
                <a:ea typeface="Calibri"/>
                <a:cs typeface="Times New Roman"/>
              </a:rPr>
              <a:t>A</a:t>
            </a:r>
            <a:r>
              <a:rPr lang="bg-BG" sz="3300" i="1" dirty="0" smtClean="0">
                <a:effectLst/>
                <a:latin typeface="Arial"/>
                <a:ea typeface="Calibri"/>
                <a:cs typeface="Times New Roman"/>
              </a:rPr>
              <a:t>ssurance in </a:t>
            </a:r>
            <a:r>
              <a:rPr lang="en-US" sz="3300" i="1" dirty="0" smtClean="0">
                <a:effectLst/>
                <a:latin typeface="Arial"/>
                <a:ea typeface="Calibri"/>
                <a:cs typeface="Times New Roman"/>
              </a:rPr>
              <a:t>H</a:t>
            </a:r>
            <a:r>
              <a:rPr lang="bg-BG" sz="3300" i="1" dirty="0" smtClean="0">
                <a:effectLst/>
                <a:latin typeface="Arial"/>
                <a:ea typeface="Calibri"/>
                <a:cs typeface="Times New Roman"/>
              </a:rPr>
              <a:t>igher </a:t>
            </a:r>
            <a:r>
              <a:rPr lang="en-US" sz="3300" i="1" dirty="0" smtClean="0">
                <a:effectLst/>
                <a:latin typeface="Arial"/>
                <a:ea typeface="Calibri"/>
                <a:cs typeface="Times New Roman"/>
              </a:rPr>
              <a:t>E</a:t>
            </a:r>
            <a:r>
              <a:rPr lang="bg-BG" sz="3300" i="1" dirty="0" smtClean="0">
                <a:effectLst/>
                <a:latin typeface="Arial"/>
                <a:ea typeface="Calibri"/>
                <a:cs typeface="Times New Roman"/>
              </a:rPr>
              <a:t>ducation </a:t>
            </a:r>
            <a:r>
              <a:rPr lang="en-US" sz="3300" i="1" dirty="0" smtClean="0">
                <a:effectLst/>
                <a:latin typeface="Arial"/>
                <a:ea typeface="Calibri"/>
                <a:cs typeface="Times New Roman"/>
              </a:rPr>
              <a:t>I</a:t>
            </a:r>
            <a:r>
              <a:rPr lang="bg-BG" sz="3300" i="1" dirty="0" smtClean="0">
                <a:effectLst/>
                <a:latin typeface="Arial"/>
                <a:ea typeface="Calibri"/>
                <a:cs typeface="Times New Roman"/>
              </a:rPr>
              <a:t>nstitutions</a:t>
            </a:r>
            <a:r>
              <a:rPr lang="bg-BG" sz="3300" dirty="0" smtClean="0">
                <a:effectLst/>
                <a:latin typeface="Arial"/>
                <a:ea typeface="Calibri"/>
                <a:cs typeface="Times New Roman"/>
              </a:rPr>
              <a:t>.</a:t>
            </a:r>
            <a:endParaRPr lang="bg-BG" sz="3300" dirty="0">
              <a:ea typeface="Calibri"/>
              <a:cs typeface="Times New Roman"/>
            </a:endParaRPr>
          </a:p>
          <a:p>
            <a:pPr marL="0" marR="0" indent="0" algn="just">
              <a:lnSpc>
                <a:spcPct val="150000"/>
              </a:lnSpc>
              <a:spcBef>
                <a:spcPts val="600"/>
              </a:spcBef>
              <a:spcAft>
                <a:spcPts val="0"/>
              </a:spcAft>
              <a:buNone/>
            </a:pPr>
            <a:r>
              <a:rPr lang="en-US" sz="3300" dirty="0" smtClean="0">
                <a:effectLst/>
                <a:latin typeface="Arial"/>
                <a:ea typeface="Calibri"/>
                <a:cs typeface="Times New Roman"/>
              </a:rPr>
              <a:t>	</a:t>
            </a:r>
            <a:r>
              <a:rPr lang="bg-BG" sz="3300" dirty="0" smtClean="0">
                <a:effectLst/>
                <a:latin typeface="Arial"/>
                <a:ea typeface="Calibri"/>
                <a:cs typeface="Times New Roman"/>
              </a:rPr>
              <a:t>The National Evaluation and Accreditation Agency </a:t>
            </a:r>
            <a:r>
              <a:rPr lang="en-US" sz="3300" dirty="0" smtClean="0">
                <a:effectLst/>
                <a:latin typeface="Arial"/>
                <a:ea typeface="Calibri"/>
                <a:cs typeface="Times New Roman"/>
              </a:rPr>
              <a:t>evaluates the four</a:t>
            </a:r>
            <a:r>
              <a:rPr lang="bg-BG" sz="3300" dirty="0" smtClean="0">
                <a:effectLst/>
                <a:latin typeface="Arial"/>
                <a:ea typeface="Calibri"/>
                <a:cs typeface="Times New Roman"/>
              </a:rPr>
              <a:t> main activities carried out by the higher </a:t>
            </a:r>
            <a:r>
              <a:rPr lang="en-US" sz="3300" dirty="0" smtClean="0">
                <a:effectLst/>
                <a:latin typeface="Arial"/>
                <a:ea typeface="Calibri"/>
                <a:cs typeface="Times New Roman"/>
              </a:rPr>
              <a:t>education institutions</a:t>
            </a:r>
            <a:r>
              <a:rPr lang="bg-BG" sz="3300" dirty="0" smtClean="0">
                <a:effectLst/>
                <a:latin typeface="Arial"/>
                <a:ea typeface="Calibri"/>
                <a:cs typeface="Times New Roman"/>
              </a:rPr>
              <a:t>:</a:t>
            </a:r>
            <a:endParaRPr lang="bg-BG" sz="3300" dirty="0">
              <a:ea typeface="Calibri"/>
              <a:cs typeface="Times New Roman"/>
            </a:endParaRPr>
          </a:p>
          <a:p>
            <a:pPr lvl="1" algn="just">
              <a:lnSpc>
                <a:spcPct val="150000"/>
              </a:lnSpc>
              <a:spcBef>
                <a:spcPts val="0"/>
              </a:spcBef>
              <a:buFont typeface="Symbol"/>
              <a:buChar char=""/>
              <a:tabLst>
                <a:tab pos="571500" algn="l"/>
              </a:tabLst>
            </a:pPr>
            <a:r>
              <a:rPr lang="bg-BG" sz="3300" dirty="0" smtClean="0">
                <a:effectLst/>
                <a:latin typeface="Arial"/>
                <a:ea typeface="Calibri"/>
                <a:cs typeface="Times New Roman"/>
              </a:rPr>
              <a:t>educational activities;</a:t>
            </a:r>
            <a:endParaRPr lang="bg-BG" sz="3300" dirty="0">
              <a:ea typeface="Calibri"/>
              <a:cs typeface="Times New Roman"/>
            </a:endParaRPr>
          </a:p>
          <a:p>
            <a:pPr lvl="1" algn="just">
              <a:lnSpc>
                <a:spcPct val="150000"/>
              </a:lnSpc>
              <a:spcBef>
                <a:spcPts val="0"/>
              </a:spcBef>
              <a:buFont typeface="Symbol"/>
              <a:buChar char=""/>
              <a:tabLst>
                <a:tab pos="571500" algn="l"/>
              </a:tabLst>
            </a:pPr>
            <a:r>
              <a:rPr lang="bg-BG" sz="3300" dirty="0" smtClean="0">
                <a:effectLst/>
                <a:latin typeface="Arial"/>
                <a:ea typeface="Calibri"/>
                <a:cs typeface="Times New Roman"/>
              </a:rPr>
              <a:t>research;</a:t>
            </a:r>
            <a:endParaRPr lang="bg-BG" sz="3300" dirty="0">
              <a:ea typeface="Calibri"/>
              <a:cs typeface="Times New Roman"/>
            </a:endParaRPr>
          </a:p>
          <a:p>
            <a:pPr lvl="1" algn="just">
              <a:lnSpc>
                <a:spcPct val="150000"/>
              </a:lnSpc>
              <a:spcBef>
                <a:spcPts val="0"/>
              </a:spcBef>
              <a:buFont typeface="Symbol"/>
              <a:buChar char=""/>
              <a:tabLst>
                <a:tab pos="571500" algn="l"/>
              </a:tabLst>
            </a:pPr>
            <a:r>
              <a:rPr lang="bg-BG" sz="3300" dirty="0" smtClean="0">
                <a:effectLst/>
                <a:latin typeface="Arial"/>
                <a:ea typeface="Calibri"/>
                <a:cs typeface="Times New Roman"/>
              </a:rPr>
              <a:t>management of the institution and </a:t>
            </a:r>
            <a:r>
              <a:rPr lang="en-US" sz="3300" dirty="0" smtClean="0">
                <a:effectLst/>
                <a:latin typeface="Arial"/>
                <a:ea typeface="Calibri"/>
                <a:cs typeface="Times New Roman"/>
              </a:rPr>
              <a:t>functioning of the </a:t>
            </a:r>
            <a:r>
              <a:rPr lang="bg-BG" sz="3300" dirty="0" smtClean="0">
                <a:effectLst/>
                <a:latin typeface="Arial"/>
                <a:ea typeface="Calibri"/>
                <a:cs typeface="Times New Roman"/>
              </a:rPr>
              <a:t>internal system for quality assurance</a:t>
            </a:r>
            <a:r>
              <a:rPr lang="en-US" sz="3300" dirty="0" smtClean="0">
                <a:effectLst/>
                <a:latin typeface="Arial"/>
                <a:ea typeface="Calibri"/>
                <a:cs typeface="Times New Roman"/>
              </a:rPr>
              <a:t>;</a:t>
            </a:r>
            <a:endParaRPr lang="bg-BG" sz="3300" dirty="0">
              <a:ea typeface="Calibri"/>
              <a:cs typeface="Times New Roman"/>
            </a:endParaRPr>
          </a:p>
          <a:p>
            <a:pPr lvl="1" algn="just">
              <a:lnSpc>
                <a:spcPct val="150000"/>
              </a:lnSpc>
              <a:spcBef>
                <a:spcPts val="0"/>
              </a:spcBef>
              <a:buFont typeface="Symbol"/>
              <a:buChar char=""/>
              <a:tabLst>
                <a:tab pos="571500" algn="l"/>
              </a:tabLst>
            </a:pPr>
            <a:r>
              <a:rPr lang="en-US" sz="3300" dirty="0" smtClean="0">
                <a:effectLst/>
                <a:latin typeface="Arial"/>
                <a:ea typeface="Calibri"/>
                <a:cs typeface="Times New Roman"/>
              </a:rPr>
              <a:t>competitiveness of the institution</a:t>
            </a:r>
            <a:r>
              <a:rPr lang="bg-BG" sz="3300" dirty="0" smtClean="0">
                <a:effectLst/>
                <a:latin typeface="Arial"/>
                <a:ea typeface="Calibri"/>
                <a:cs typeface="Times New Roman"/>
              </a:rPr>
              <a:t>.</a:t>
            </a:r>
            <a:endParaRPr lang="bg-BG" sz="3300" dirty="0">
              <a:ea typeface="Calibri"/>
              <a:cs typeface="Times New Roman"/>
            </a:endParaRPr>
          </a:p>
          <a:p>
            <a:pPr marL="0" marR="0" indent="0" algn="just">
              <a:lnSpc>
                <a:spcPct val="150000"/>
              </a:lnSpc>
              <a:spcBef>
                <a:spcPts val="600"/>
              </a:spcBef>
              <a:spcAft>
                <a:spcPts val="0"/>
              </a:spcAft>
              <a:buNone/>
            </a:pPr>
            <a:r>
              <a:rPr lang="en-US" sz="3300" dirty="0" smtClean="0">
                <a:effectLst/>
                <a:latin typeface="Arial"/>
                <a:ea typeface="Calibri"/>
                <a:cs typeface="Times New Roman"/>
              </a:rPr>
              <a:t>	</a:t>
            </a:r>
            <a:r>
              <a:rPr lang="bg-BG" sz="3300" dirty="0" smtClean="0">
                <a:effectLst/>
                <a:latin typeface="Arial"/>
                <a:ea typeface="Calibri"/>
                <a:cs typeface="Times New Roman"/>
              </a:rPr>
              <a:t>All four areas of activity </a:t>
            </a:r>
            <a:r>
              <a:rPr lang="en-US" sz="3300" dirty="0" smtClean="0">
                <a:effectLst/>
                <a:latin typeface="Arial"/>
                <a:ea typeface="Calibri"/>
                <a:cs typeface="Times New Roman"/>
              </a:rPr>
              <a:t>are connected with </a:t>
            </a:r>
            <a:r>
              <a:rPr lang="bg-BG" sz="3300" dirty="0" smtClean="0">
                <a:effectLst/>
                <a:latin typeface="Arial"/>
                <a:ea typeface="Calibri"/>
                <a:cs typeface="Times New Roman"/>
              </a:rPr>
              <a:t>I</a:t>
            </a:r>
            <a:r>
              <a:rPr lang="en-US" sz="3300" dirty="0" smtClean="0">
                <a:effectLst/>
                <a:latin typeface="Arial"/>
                <a:ea typeface="Calibri"/>
                <a:cs typeface="Times New Roman"/>
              </a:rPr>
              <a:t>Q</a:t>
            </a:r>
            <a:r>
              <a:rPr lang="bg-BG" sz="3300" dirty="0" smtClean="0">
                <a:effectLst/>
                <a:latin typeface="Arial"/>
                <a:ea typeface="Calibri"/>
                <a:cs typeface="Times New Roman"/>
              </a:rPr>
              <a:t>A but it is specifically</a:t>
            </a:r>
            <a:r>
              <a:rPr lang="en-US" sz="3300" dirty="0" smtClean="0">
                <a:effectLst/>
                <a:latin typeface="Arial"/>
                <a:ea typeface="Calibri"/>
                <a:cs typeface="Times New Roman"/>
              </a:rPr>
              <a:t> evaluated</a:t>
            </a:r>
            <a:r>
              <a:rPr lang="bg-BG" sz="3300" dirty="0" smtClean="0">
                <a:effectLst/>
                <a:latin typeface="Arial"/>
                <a:ea typeface="Calibri"/>
                <a:cs typeface="Times New Roman"/>
              </a:rPr>
              <a:t> in </a:t>
            </a:r>
            <a:r>
              <a:rPr lang="en-US" sz="3300" dirty="0" smtClean="0">
                <a:effectLst/>
                <a:latin typeface="Arial"/>
                <a:ea typeface="Calibri"/>
                <a:cs typeface="Times New Roman"/>
              </a:rPr>
              <a:t>the third group of criteria </a:t>
            </a:r>
            <a:r>
              <a:rPr lang="bg-BG" sz="3300" dirty="0" smtClean="0">
                <a:effectLst/>
                <a:latin typeface="Arial"/>
                <a:ea typeface="Calibri"/>
                <a:cs typeface="Times New Roman"/>
              </a:rPr>
              <a:t>– management.</a:t>
            </a:r>
            <a:endParaRPr lang="bg-BG" sz="3300" dirty="0">
              <a:ea typeface="Calibri"/>
              <a:cs typeface="Times New Roman"/>
            </a:endParaRPr>
          </a:p>
          <a:p>
            <a:endParaRPr lang="bg-BG" dirty="0"/>
          </a:p>
        </p:txBody>
      </p:sp>
    </p:spTree>
    <p:extLst>
      <p:ext uri="{BB962C8B-B14F-4D97-AF65-F5344CB8AC3E}">
        <p14:creationId xmlns:p14="http://schemas.microsoft.com/office/powerpoint/2010/main" val="3417747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200" b="1" dirty="0"/>
              <a:t>Some Problems with the Evaluation and Accreditation</a:t>
            </a:r>
            <a:r>
              <a:rPr lang="en-US" sz="3200" b="1" dirty="0"/>
              <a:t> </a:t>
            </a:r>
            <a:r>
              <a:rPr lang="en-US" sz="3200" b="1" dirty="0" smtClean="0"/>
              <a:t>1/2</a:t>
            </a:r>
            <a:endParaRPr lang="bg-BG" sz="3200" b="1" dirty="0"/>
          </a:p>
        </p:txBody>
      </p:sp>
      <p:sp>
        <p:nvSpPr>
          <p:cNvPr id="3" name="Content Placeholder 2"/>
          <p:cNvSpPr>
            <a:spLocks noGrp="1"/>
          </p:cNvSpPr>
          <p:nvPr>
            <p:ph idx="1"/>
          </p:nvPr>
        </p:nvSpPr>
        <p:spPr/>
        <p:txBody>
          <a:bodyPr>
            <a:normAutofit/>
          </a:bodyPr>
          <a:lstStyle/>
          <a:p>
            <a:pPr marL="0" marR="0" indent="0" algn="just">
              <a:lnSpc>
                <a:spcPct val="150000"/>
              </a:lnSpc>
              <a:spcBef>
                <a:spcPts val="600"/>
              </a:spcBef>
              <a:spcAft>
                <a:spcPts val="0"/>
              </a:spcAft>
              <a:buNone/>
            </a:pPr>
            <a:r>
              <a:rPr lang="en-US" sz="1800" dirty="0" smtClean="0">
                <a:effectLst/>
                <a:latin typeface="Arial"/>
                <a:ea typeface="Calibri"/>
                <a:cs typeface="Times New Roman"/>
              </a:rPr>
              <a:t>There are still some problems with the </a:t>
            </a:r>
            <a:r>
              <a:rPr lang="bg-BG" sz="1800" dirty="0" smtClean="0">
                <a:effectLst/>
                <a:latin typeface="Arial"/>
                <a:ea typeface="Calibri"/>
                <a:cs typeface="Times New Roman"/>
              </a:rPr>
              <a:t>ev</a:t>
            </a:r>
            <a:r>
              <a:rPr lang="en-US" sz="1800" dirty="0" smtClean="0">
                <a:effectLst/>
                <a:latin typeface="Arial"/>
                <a:ea typeface="Calibri"/>
                <a:cs typeface="Times New Roman"/>
              </a:rPr>
              <a:t>a</a:t>
            </a:r>
            <a:r>
              <a:rPr lang="bg-BG" sz="1800" dirty="0" smtClean="0">
                <a:effectLst/>
                <a:latin typeface="Arial"/>
                <a:ea typeface="Calibri"/>
                <a:cs typeface="Times New Roman"/>
              </a:rPr>
              <a:t>luation</a:t>
            </a:r>
            <a:r>
              <a:rPr lang="en-US" sz="1800" dirty="0" smtClean="0">
                <a:effectLst/>
                <a:latin typeface="Arial"/>
                <a:ea typeface="Calibri"/>
                <a:cs typeface="Times New Roman"/>
              </a:rPr>
              <a:t> and accreditation.</a:t>
            </a:r>
            <a:endParaRPr lang="bg-BG" sz="1800" dirty="0">
              <a:ea typeface="Calibri"/>
              <a:cs typeface="Times New Roman"/>
            </a:endParaRPr>
          </a:p>
          <a:p>
            <a:pPr lvl="1" algn="just">
              <a:lnSpc>
                <a:spcPct val="150000"/>
              </a:lnSpc>
              <a:spcBef>
                <a:spcPts val="600"/>
              </a:spcBef>
              <a:buFont typeface="Symbol"/>
              <a:buChar char=""/>
              <a:tabLst>
                <a:tab pos="571500" algn="l"/>
              </a:tabLst>
            </a:pPr>
            <a:r>
              <a:rPr lang="en-US" sz="1800" dirty="0" smtClean="0">
                <a:effectLst/>
                <a:latin typeface="Arial"/>
                <a:ea typeface="Calibri"/>
                <a:cs typeface="Times New Roman"/>
              </a:rPr>
              <a:t>A formal attitude by the e</a:t>
            </a:r>
            <a:r>
              <a:rPr lang="bg-BG" sz="1800" dirty="0" smtClean="0">
                <a:effectLst/>
                <a:latin typeface="Arial"/>
                <a:ea typeface="Calibri"/>
                <a:cs typeface="Times New Roman"/>
              </a:rPr>
              <a:t>xpert teams</a:t>
            </a:r>
            <a:r>
              <a:rPr lang="en-US" sz="1800" dirty="0" smtClean="0">
                <a:effectLst/>
                <a:latin typeface="Arial"/>
                <a:ea typeface="Calibri"/>
                <a:cs typeface="Times New Roman"/>
              </a:rPr>
              <a:t>;</a:t>
            </a:r>
            <a:endParaRPr lang="bg-BG" sz="1800" dirty="0">
              <a:ea typeface="Calibri"/>
              <a:cs typeface="Times New Roman"/>
            </a:endParaRPr>
          </a:p>
          <a:p>
            <a:pPr lvl="1" algn="just">
              <a:lnSpc>
                <a:spcPct val="150000"/>
              </a:lnSpc>
              <a:spcBef>
                <a:spcPts val="600"/>
              </a:spcBef>
              <a:buFont typeface="Symbol"/>
              <a:buChar char=""/>
              <a:tabLst>
                <a:tab pos="571500" algn="l"/>
              </a:tabLst>
            </a:pPr>
            <a:r>
              <a:rPr lang="en-US" sz="1800" dirty="0" smtClean="0">
                <a:effectLst/>
                <a:latin typeface="Arial"/>
                <a:ea typeface="Calibri"/>
                <a:cs typeface="Times New Roman"/>
              </a:rPr>
              <a:t>Poor </a:t>
            </a:r>
            <a:r>
              <a:rPr lang="bg-BG" sz="1800" dirty="0" smtClean="0">
                <a:effectLst/>
                <a:latin typeface="Arial"/>
                <a:ea typeface="Calibri"/>
                <a:cs typeface="Times New Roman"/>
              </a:rPr>
              <a:t>inclusion of foreign experts in</a:t>
            </a:r>
            <a:r>
              <a:rPr lang="en-US" sz="1800" dirty="0" smtClean="0">
                <a:effectLst/>
                <a:latin typeface="Arial"/>
                <a:ea typeface="Calibri"/>
                <a:cs typeface="Times New Roman"/>
              </a:rPr>
              <a:t> the e</a:t>
            </a:r>
            <a:r>
              <a:rPr lang="bg-BG" sz="1800" dirty="0" smtClean="0">
                <a:effectLst/>
                <a:latin typeface="Arial"/>
                <a:ea typeface="Calibri"/>
                <a:cs typeface="Times New Roman"/>
              </a:rPr>
              <a:t>xpert teams</a:t>
            </a:r>
            <a:r>
              <a:rPr lang="en-US" sz="1800" dirty="0" smtClean="0">
                <a:effectLst/>
                <a:latin typeface="Arial"/>
                <a:ea typeface="Calibri"/>
                <a:cs typeface="Times New Roman"/>
              </a:rPr>
              <a:t>;</a:t>
            </a:r>
            <a:endParaRPr lang="bg-BG" sz="1800" dirty="0">
              <a:ea typeface="Calibri"/>
              <a:cs typeface="Times New Roman"/>
            </a:endParaRPr>
          </a:p>
          <a:p>
            <a:pPr lvl="1" algn="just">
              <a:lnSpc>
                <a:spcPct val="150000"/>
              </a:lnSpc>
              <a:spcBef>
                <a:spcPts val="600"/>
              </a:spcBef>
              <a:buFont typeface="Symbol"/>
              <a:buChar char=""/>
              <a:tabLst>
                <a:tab pos="571500" algn="l"/>
              </a:tabLst>
            </a:pPr>
            <a:r>
              <a:rPr lang="en-US" sz="1800" dirty="0" smtClean="0">
                <a:effectLst/>
                <a:latin typeface="Arial"/>
                <a:ea typeface="Calibri"/>
                <a:cs typeface="Times New Roman"/>
              </a:rPr>
              <a:t>a ten grade system had to replace the former four grade system;</a:t>
            </a:r>
            <a:endParaRPr lang="bg-BG" sz="1800" dirty="0">
              <a:ea typeface="Calibri"/>
              <a:cs typeface="Times New Roman"/>
            </a:endParaRPr>
          </a:p>
          <a:p>
            <a:pPr lvl="1" algn="just">
              <a:lnSpc>
                <a:spcPct val="150000"/>
              </a:lnSpc>
              <a:spcBef>
                <a:spcPts val="600"/>
              </a:spcBef>
              <a:buFont typeface="Symbol"/>
              <a:buChar char=""/>
              <a:tabLst>
                <a:tab pos="571500" algn="l"/>
              </a:tabLst>
            </a:pPr>
            <a:r>
              <a:rPr lang="bg-BG" sz="1800" dirty="0" smtClean="0">
                <a:effectLst/>
                <a:latin typeface="Arial"/>
                <a:ea typeface="Calibri"/>
                <a:cs typeface="Times New Roman"/>
              </a:rPr>
              <a:t>criteria</a:t>
            </a:r>
            <a:r>
              <a:rPr lang="en-US" sz="1800" dirty="0" smtClean="0">
                <a:effectLst/>
                <a:latin typeface="Arial"/>
                <a:ea typeface="Calibri"/>
                <a:cs typeface="Times New Roman"/>
              </a:rPr>
              <a:t>;</a:t>
            </a:r>
            <a:endParaRPr lang="bg-BG" sz="1800" dirty="0">
              <a:ea typeface="Calibri"/>
              <a:cs typeface="Times New Roman"/>
            </a:endParaRPr>
          </a:p>
          <a:p>
            <a:pPr marL="0" marR="0" indent="0" algn="just">
              <a:lnSpc>
                <a:spcPct val="150000"/>
              </a:lnSpc>
              <a:spcBef>
                <a:spcPts val="600"/>
              </a:spcBef>
              <a:spcAft>
                <a:spcPts val="0"/>
              </a:spcAft>
              <a:buNone/>
            </a:pPr>
            <a:r>
              <a:rPr lang="en-US" sz="1800" dirty="0" smtClean="0">
                <a:effectLst/>
                <a:latin typeface="Arial"/>
                <a:ea typeface="Calibri"/>
                <a:cs typeface="Times New Roman"/>
              </a:rPr>
              <a:t>The </a:t>
            </a:r>
            <a:r>
              <a:rPr lang="bg-BG" sz="1800" dirty="0" smtClean="0">
                <a:effectLst/>
                <a:latin typeface="Arial"/>
                <a:ea typeface="Calibri"/>
                <a:cs typeface="Times New Roman"/>
              </a:rPr>
              <a:t>National Evaluation and Accreditation Agency developed </a:t>
            </a:r>
            <a:r>
              <a:rPr lang="en-US" sz="1800" dirty="0" smtClean="0">
                <a:effectLst/>
                <a:latin typeface="Arial"/>
                <a:ea typeface="Calibri"/>
                <a:cs typeface="Times New Roman"/>
              </a:rPr>
              <a:t>new </a:t>
            </a:r>
            <a:r>
              <a:rPr lang="bg-BG" sz="1800" dirty="0" smtClean="0">
                <a:effectLst/>
                <a:latin typeface="Arial"/>
                <a:ea typeface="Calibri"/>
                <a:cs typeface="Times New Roman"/>
              </a:rPr>
              <a:t>ev</a:t>
            </a:r>
            <a:r>
              <a:rPr lang="en-US" sz="1800" dirty="0" smtClean="0">
                <a:effectLst/>
                <a:latin typeface="Arial"/>
                <a:ea typeface="Calibri"/>
                <a:cs typeface="Times New Roman"/>
              </a:rPr>
              <a:t>a</a:t>
            </a:r>
            <a:r>
              <a:rPr lang="bg-BG" sz="1800" dirty="0" smtClean="0">
                <a:effectLst/>
                <a:latin typeface="Arial"/>
                <a:ea typeface="Calibri"/>
                <a:cs typeface="Times New Roman"/>
              </a:rPr>
              <a:t>luation criteria</a:t>
            </a:r>
            <a:r>
              <a:rPr lang="en-US" sz="1800" dirty="0" smtClean="0">
                <a:effectLst/>
                <a:latin typeface="Arial"/>
                <a:ea typeface="Calibri"/>
                <a:cs typeface="Times New Roman"/>
              </a:rPr>
              <a:t>, which include a new fourth group of criteria, concerning the competitiveness and adaptability of the institution.</a:t>
            </a:r>
            <a:endParaRPr lang="bg-BG" sz="1800" dirty="0">
              <a:ea typeface="Calibri"/>
              <a:cs typeface="Times New Roman"/>
            </a:endParaRPr>
          </a:p>
          <a:p>
            <a:pPr marL="0" indent="0">
              <a:buNone/>
            </a:pPr>
            <a:endParaRPr lang="bg-BG" sz="1800" dirty="0"/>
          </a:p>
        </p:txBody>
      </p:sp>
    </p:spTree>
    <p:extLst>
      <p:ext uri="{BB962C8B-B14F-4D97-AF65-F5344CB8AC3E}">
        <p14:creationId xmlns:p14="http://schemas.microsoft.com/office/powerpoint/2010/main" val="368255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2451</Words>
  <Application>Microsoft Office PowerPoint</Application>
  <PresentationFormat>Pokaz na ekranie (4:3)</PresentationFormat>
  <Paragraphs>276</Paragraphs>
  <Slides>53</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53</vt:i4>
      </vt:variant>
    </vt:vector>
  </HeadingPairs>
  <TitlesOfParts>
    <vt:vector size="59" baseType="lpstr">
      <vt:lpstr>AGPresquire</vt:lpstr>
      <vt:lpstr>Arial</vt:lpstr>
      <vt:lpstr>Calibri</vt:lpstr>
      <vt:lpstr>Symbol</vt:lpstr>
      <vt:lpstr>Times New Roman</vt:lpstr>
      <vt:lpstr>Office Theme</vt:lpstr>
      <vt:lpstr>Internal Quality Assurance at Sofia University </vt:lpstr>
      <vt:lpstr>Legal Framework of the Bulgarian Higher Education Reform 1/2</vt:lpstr>
      <vt:lpstr>Legal Framework of the Bulgarian Higher Education Reform 2/2</vt:lpstr>
      <vt:lpstr>Quality Assurance</vt:lpstr>
      <vt:lpstr>External Evaluation and Accreditation</vt:lpstr>
      <vt:lpstr>The National Evaluation and Accreditation Agency</vt:lpstr>
      <vt:lpstr>NEAA’s Main Functions</vt:lpstr>
      <vt:lpstr>Criteria List</vt:lpstr>
      <vt:lpstr>Some Problems with the Evaluation and Accreditation 1/2</vt:lpstr>
      <vt:lpstr>Some Problems with the Evaluation and Accreditation 2/2</vt:lpstr>
      <vt:lpstr>Paradigm Change 1/4</vt:lpstr>
      <vt:lpstr>Paradigm Change 2/4</vt:lpstr>
      <vt:lpstr>Paradigm Change 3/4</vt:lpstr>
      <vt:lpstr>Paradigm Change 4/4</vt:lpstr>
      <vt:lpstr>Internal Systems of Assessment and Maintenance of the Quality 1/2</vt:lpstr>
      <vt:lpstr>Internal Systems of Assessment and Maintenance of the Quality 2/2</vt:lpstr>
      <vt:lpstr>Problems with the Internal Quality Assurance Systems</vt:lpstr>
      <vt:lpstr>General description of SU’s IQA System in relation to Part 1 ESG</vt:lpstr>
      <vt:lpstr>General description of SU’s IQA System in relation to Part 1 ESG</vt:lpstr>
      <vt:lpstr>General description of SU’s IQA System in relation to Part 1 ESG</vt:lpstr>
      <vt:lpstr>General description of SU’s IQA System in relation to Part 1 ESG</vt:lpstr>
      <vt:lpstr>General description of SU’s IQA System in relation to Part 1 ESG</vt:lpstr>
      <vt:lpstr>General description of SU’s IQA System in relation to Part 1 ESG</vt:lpstr>
      <vt:lpstr>General description of SU’s IQA System in relation to Part 1 ESG</vt:lpstr>
      <vt:lpstr>General description of SU’s IQA System in relation to Part 1 ESG</vt:lpstr>
      <vt:lpstr>General description of SU’s IQA System in relation to Part 1 ESG</vt:lpstr>
      <vt:lpstr>General description of SU’s IQA System in relation to Part 1 ESG</vt:lpstr>
      <vt:lpstr>General description of SU’s IQA System in relation to Part 1 ESG</vt:lpstr>
      <vt:lpstr>General description of SU’s IQA System in relation to Part 1 ESG</vt:lpstr>
      <vt:lpstr>General description of SU’s IQA System in relation to Part 1 ESG</vt:lpstr>
      <vt:lpstr>General description of SU’s IQA System in relation to Part 1 ESG</vt:lpstr>
      <vt:lpstr>How is a good practice in IQA identified</vt:lpstr>
      <vt:lpstr>How do we evaluate the effectiveness, efficiency, successfulness etc.</vt:lpstr>
      <vt:lpstr>Examples of good practice in IQA</vt:lpstr>
      <vt:lpstr>Examples of good practice in IQA</vt:lpstr>
      <vt:lpstr>Examples of good practice in IQA</vt:lpstr>
      <vt:lpstr>Examples of good practice in IQA</vt:lpstr>
      <vt:lpstr>Examples of good practice in IQA</vt:lpstr>
      <vt:lpstr>Examples of good practice in IQA</vt:lpstr>
      <vt:lpstr>Examples of good practice in IQA</vt:lpstr>
      <vt:lpstr>Examples of good practice in IQA</vt:lpstr>
      <vt:lpstr>Examples of good practice in IQA</vt:lpstr>
      <vt:lpstr>Examples of good practice in IQA</vt:lpstr>
      <vt:lpstr>Examples of good practice in IQA</vt:lpstr>
      <vt:lpstr>Examples of good practice in IQA</vt:lpstr>
      <vt:lpstr>Examples of good practice in IQA</vt:lpstr>
      <vt:lpstr>Examples of good practice in IQA</vt:lpstr>
      <vt:lpstr>Examples of good practice in IQA</vt:lpstr>
      <vt:lpstr>Obstacles and Threats linked to its inappropriate use</vt:lpstr>
      <vt:lpstr>Objective threats, risks and challenges</vt:lpstr>
      <vt:lpstr>Objective threats, risks and challenges</vt:lpstr>
      <vt:lpstr>Examples of unsolved tasks</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Beasty</dc:creator>
  <cp:lastModifiedBy>Izabela Kwiatkowska-Sujka</cp:lastModifiedBy>
  <cp:revision>31</cp:revision>
  <dcterms:created xsi:type="dcterms:W3CDTF">2015-06-23T17:39:28Z</dcterms:created>
  <dcterms:modified xsi:type="dcterms:W3CDTF">2015-07-14T13:24:38Z</dcterms:modified>
</cp:coreProperties>
</file>