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62" r:id="rId5"/>
    <p:sldId id="274" r:id="rId6"/>
    <p:sldId id="281" r:id="rId7"/>
    <p:sldId id="278" r:id="rId8"/>
    <p:sldId id="276" r:id="rId9"/>
    <p:sldId id="282" r:id="rId10"/>
    <p:sldId id="267" r:id="rId11"/>
    <p:sldId id="283" r:id="rId12"/>
    <p:sldId id="279" r:id="rId13"/>
    <p:sldId id="280" r:id="rId14"/>
    <p:sldId id="261" r:id="rId15"/>
    <p:sldId id="268" r:id="rId16"/>
    <p:sldId id="269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INTERNAL </a:t>
            </a:r>
            <a:r>
              <a:rPr lang="en-US" sz="4000" b="1" dirty="0">
                <a:solidFill>
                  <a:schemeClr val="bg1"/>
                </a:solidFill>
              </a:rPr>
              <a:t>QUALITY ASSURANCE </a:t>
            </a:r>
            <a:r>
              <a:rPr lang="en-US" sz="4000" b="1" dirty="0" smtClean="0">
                <a:solidFill>
                  <a:schemeClr val="bg1"/>
                </a:solidFill>
              </a:rPr>
              <a:t>SYSTEM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sz="3100" b="1" dirty="0" smtClean="0">
                <a:solidFill>
                  <a:schemeClr val="bg1"/>
                </a:solidFill>
              </a:rPr>
              <a:t>Madeira </a:t>
            </a:r>
            <a:r>
              <a:rPr lang="pt-PT" sz="3100" b="1" dirty="0" err="1" smtClean="0">
                <a:solidFill>
                  <a:schemeClr val="bg1"/>
                </a:solidFill>
              </a:rPr>
              <a:t>UniversiTy</a:t>
            </a:r>
            <a:r>
              <a:rPr lang="pt-PT" sz="3100" b="1" dirty="0" smtClean="0">
                <a:solidFill>
                  <a:schemeClr val="bg1"/>
                </a:solidFill>
              </a:rPr>
              <a:t> (</a:t>
            </a:r>
            <a:r>
              <a:rPr lang="pt-PT" sz="3100" b="1" dirty="0" err="1" smtClean="0">
                <a:solidFill>
                  <a:schemeClr val="bg1"/>
                </a:solidFill>
              </a:rPr>
              <a:t>UM</a:t>
            </a:r>
            <a:r>
              <a:rPr lang="pt-PT" sz="3100" b="1" cap="none" dirty="0" err="1" smtClean="0">
                <a:solidFill>
                  <a:schemeClr val="bg1"/>
                </a:solidFill>
              </a:rPr>
              <a:t>a</a:t>
            </a:r>
            <a:r>
              <a:rPr lang="pt-PT" sz="3100" b="1" cap="none" dirty="0" smtClean="0">
                <a:solidFill>
                  <a:schemeClr val="bg1"/>
                </a:solidFill>
              </a:rPr>
              <a:t>), Portugal</a:t>
            </a:r>
            <a:endParaRPr lang="pt-PT" sz="31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sz="2900" b="1" dirty="0" smtClean="0">
                <a:solidFill>
                  <a:schemeClr val="bg1"/>
                </a:solidFill>
              </a:rPr>
              <a:t>ERASMUS </a:t>
            </a:r>
            <a:r>
              <a:rPr lang="pt-PT" sz="2900" b="1" dirty="0">
                <a:solidFill>
                  <a:schemeClr val="bg1"/>
                </a:solidFill>
              </a:rPr>
              <a:t>PLUS </a:t>
            </a:r>
            <a:r>
              <a:rPr lang="pt-PT" sz="2900" b="1" dirty="0" smtClean="0">
                <a:solidFill>
                  <a:schemeClr val="bg1"/>
                </a:solidFill>
              </a:rPr>
              <a:t>PROJECT- </a:t>
            </a:r>
            <a:r>
              <a:rPr lang="en-US" sz="2900" b="1" dirty="0">
                <a:solidFill>
                  <a:schemeClr val="bg1"/>
                </a:solidFill>
              </a:rPr>
              <a:t>Training Event 1 Warsaw</a:t>
            </a:r>
          </a:p>
          <a:p>
            <a:r>
              <a:rPr lang="en-US" sz="2300" dirty="0">
                <a:solidFill>
                  <a:schemeClr val="bg1"/>
                </a:solidFill>
              </a:rPr>
              <a:t>26 – 30 June </a:t>
            </a:r>
            <a:r>
              <a:rPr lang="en-US" sz="2300" dirty="0" smtClean="0">
                <a:solidFill>
                  <a:schemeClr val="bg1"/>
                </a:solidFill>
              </a:rPr>
              <a:t>2015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pt-PT" sz="2900" b="1" dirty="0" smtClean="0">
                <a:solidFill>
                  <a:schemeClr val="bg1"/>
                </a:solidFill>
              </a:rPr>
              <a:t>Custódia Drumond</a:t>
            </a:r>
          </a:p>
          <a:p>
            <a:r>
              <a:rPr lang="pt-PT" sz="2200" b="1" dirty="0" smtClean="0">
                <a:solidFill>
                  <a:schemeClr val="bg1"/>
                </a:solidFill>
              </a:rPr>
              <a:t> </a:t>
            </a:r>
            <a:r>
              <a:rPr lang="pt-PT" sz="2200" b="1" cap="none" dirty="0" smtClean="0">
                <a:solidFill>
                  <a:schemeClr val="bg1"/>
                </a:solidFill>
              </a:rPr>
              <a:t>custodia.drumond@reitoria.uma.pt</a:t>
            </a:r>
          </a:p>
          <a:p>
            <a:endParaRPr lang="pt-PT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 err="1">
                <a:solidFill>
                  <a:schemeClr val="bg1"/>
                </a:solidFill>
              </a:rPr>
              <a:t>Usage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of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Sharepoint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1413" y="2097088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Improvement </a:t>
            </a:r>
            <a:r>
              <a:rPr lang="en-US" b="1" dirty="0">
                <a:solidFill>
                  <a:schemeClr val="bg1"/>
                </a:solidFill>
              </a:rPr>
              <a:t>Bulletin Disclosure throughout the community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pt-PT" b="1" dirty="0" smtClean="0">
                <a:solidFill>
                  <a:schemeClr val="bg1"/>
                </a:solidFill>
              </a:rPr>
              <a:t>(</a:t>
            </a:r>
            <a:r>
              <a:rPr lang="pt-PT" b="1" dirty="0">
                <a:solidFill>
                  <a:schemeClr val="bg1"/>
                </a:solidFill>
              </a:rPr>
              <a:t>1.1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ESG</a:t>
            </a:r>
            <a:r>
              <a:rPr lang="pt-PT" b="1" dirty="0" smtClean="0">
                <a:solidFill>
                  <a:schemeClr val="bg1"/>
                </a:solidFill>
              </a:rPr>
              <a:t>);</a:t>
            </a:r>
          </a:p>
          <a:p>
            <a:endParaRPr lang="pt-PT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Satisfaction </a:t>
            </a:r>
            <a:r>
              <a:rPr lang="en-US" b="1" dirty="0">
                <a:solidFill>
                  <a:schemeClr val="bg1"/>
                </a:solidFill>
              </a:rPr>
              <a:t>Survey Disclosure throughout the </a:t>
            </a:r>
            <a:r>
              <a:rPr lang="en-US" b="1" dirty="0" smtClean="0">
                <a:solidFill>
                  <a:schemeClr val="bg1"/>
                </a:solidFill>
              </a:rPr>
              <a:t>community 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>
                <a:solidFill>
                  <a:schemeClr val="bg1"/>
                </a:solidFill>
              </a:rPr>
              <a:t>(1.1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ESG</a:t>
            </a:r>
            <a:r>
              <a:rPr lang="pt-PT" b="1" dirty="0" smtClean="0">
                <a:solidFill>
                  <a:schemeClr val="bg1"/>
                </a:solidFill>
              </a:rPr>
              <a:t>);</a:t>
            </a:r>
          </a:p>
          <a:p>
            <a:endParaRPr lang="pt-PT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Information sharing and joint production of documents by teachers of the same course of study and / or by teachers of the same scientific area </a:t>
            </a:r>
            <a:r>
              <a:rPr lang="pt-PT" b="1" dirty="0">
                <a:solidFill>
                  <a:schemeClr val="bg1"/>
                </a:solidFill>
              </a:rPr>
              <a:t>(1.2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ESG);</a:t>
            </a:r>
          </a:p>
          <a:p>
            <a:pPr marL="0" indent="0">
              <a:buNone/>
            </a:pPr>
            <a:endParaRPr lang="pt-PT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PT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27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 err="1" smtClean="0">
                <a:solidFill>
                  <a:schemeClr val="bg1"/>
                </a:solidFill>
              </a:rPr>
              <a:t>Usage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of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sharepoint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Sharing documents by the members of collegial bodies  (1.2 of ESG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On the analysis of requests for </a:t>
            </a:r>
            <a:r>
              <a:rPr lang="en-US" b="1" dirty="0" smtClean="0">
                <a:solidFill>
                  <a:schemeClr val="bg1"/>
                </a:solidFill>
              </a:rPr>
              <a:t>academic credits </a:t>
            </a:r>
            <a:r>
              <a:rPr lang="pt-PT" b="1" dirty="0" smtClean="0">
                <a:solidFill>
                  <a:schemeClr val="bg1"/>
                </a:solidFill>
              </a:rPr>
              <a:t>(1.4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ESG</a:t>
            </a:r>
            <a:r>
              <a:rPr lang="pt-PT" b="1" dirty="0" smtClean="0">
                <a:solidFill>
                  <a:schemeClr val="bg1"/>
                </a:solidFill>
              </a:rPr>
              <a:t>);</a:t>
            </a:r>
          </a:p>
          <a:p>
            <a:endParaRPr lang="pt-PT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In teacher assessment in two evaluation </a:t>
            </a:r>
            <a:r>
              <a:rPr lang="en-US" b="1" dirty="0" smtClean="0">
                <a:solidFill>
                  <a:schemeClr val="bg1"/>
                </a:solidFill>
              </a:rPr>
              <a:t>periods </a:t>
            </a:r>
            <a:r>
              <a:rPr lang="pt-PT" b="1" dirty="0" smtClean="0">
                <a:solidFill>
                  <a:schemeClr val="bg1"/>
                </a:solidFill>
              </a:rPr>
              <a:t>(1.7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ESG); </a:t>
            </a:r>
          </a:p>
          <a:p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11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 err="1">
                <a:solidFill>
                  <a:schemeClr val="bg1"/>
                </a:solidFill>
              </a:rPr>
              <a:t>Usage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of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Sharepoint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b="1" dirty="0" err="1">
                <a:solidFill>
                  <a:schemeClr val="bg1"/>
                </a:solidFill>
              </a:rPr>
              <a:t>Sharing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internal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regulations</a:t>
            </a:r>
            <a:r>
              <a:rPr lang="pt-PT" b="1" dirty="0" smtClean="0">
                <a:solidFill>
                  <a:schemeClr val="bg1"/>
                </a:solidFill>
              </a:rPr>
              <a:t> (</a:t>
            </a:r>
            <a:r>
              <a:rPr lang="pt-PT" b="1" dirty="0">
                <a:solidFill>
                  <a:schemeClr val="bg1"/>
                </a:solidFill>
              </a:rPr>
              <a:t>1.7 </a:t>
            </a:r>
            <a:r>
              <a:rPr lang="pt-PT" b="1" dirty="0" err="1" smtClean="0">
                <a:solidFill>
                  <a:schemeClr val="bg1"/>
                </a:solidFill>
              </a:rPr>
              <a:t>of</a:t>
            </a:r>
            <a:r>
              <a:rPr lang="pt-PT" b="1" dirty="0" smtClean="0">
                <a:solidFill>
                  <a:schemeClr val="bg1"/>
                </a:solidFill>
              </a:rPr>
              <a:t> ESG);</a:t>
            </a:r>
          </a:p>
          <a:p>
            <a:endParaRPr lang="pt-PT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Information management </a:t>
            </a:r>
            <a:r>
              <a:rPr lang="en-US" b="1" dirty="0" smtClean="0">
                <a:solidFill>
                  <a:schemeClr val="bg1"/>
                </a:solidFill>
              </a:rPr>
              <a:t>about </a:t>
            </a:r>
            <a:r>
              <a:rPr lang="en-US" b="1" dirty="0" err="1" smtClean="0">
                <a:solidFill>
                  <a:schemeClr val="bg1"/>
                </a:solidFill>
              </a:rPr>
              <a:t>programmes</a:t>
            </a:r>
            <a:r>
              <a:rPr lang="en-US" b="1" dirty="0" smtClean="0">
                <a:solidFill>
                  <a:schemeClr val="bg1"/>
                </a:solidFill>
              </a:rPr>
              <a:t> and </a:t>
            </a:r>
            <a:r>
              <a:rPr lang="en-US" b="1" dirty="0">
                <a:solidFill>
                  <a:schemeClr val="bg1"/>
                </a:solidFill>
              </a:rPr>
              <a:t>other </a:t>
            </a:r>
            <a:r>
              <a:rPr lang="en-US" b="1" dirty="0" smtClean="0">
                <a:solidFill>
                  <a:schemeClr val="bg1"/>
                </a:solidFill>
              </a:rPr>
              <a:t>activities </a:t>
            </a:r>
            <a:r>
              <a:rPr lang="pt-PT" b="1" dirty="0" smtClean="0">
                <a:solidFill>
                  <a:schemeClr val="bg1"/>
                </a:solidFill>
              </a:rPr>
              <a:t>(1.7 </a:t>
            </a:r>
            <a:r>
              <a:rPr lang="pt-PT" b="1" dirty="0" err="1" smtClean="0">
                <a:solidFill>
                  <a:schemeClr val="bg1"/>
                </a:solidFill>
              </a:rPr>
              <a:t>of</a:t>
            </a:r>
            <a:r>
              <a:rPr lang="pt-PT" b="1" dirty="0" smtClean="0">
                <a:solidFill>
                  <a:schemeClr val="bg1"/>
                </a:solidFill>
              </a:rPr>
              <a:t> ESG);</a:t>
            </a:r>
          </a:p>
          <a:p>
            <a:endParaRPr lang="pt-PT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Creating better conditions for monitoring and review of </a:t>
            </a:r>
            <a:r>
              <a:rPr lang="en-US" b="1" dirty="0" err="1" smtClean="0">
                <a:solidFill>
                  <a:schemeClr val="bg1"/>
                </a:solidFill>
              </a:rPr>
              <a:t>programmes</a:t>
            </a:r>
            <a:r>
              <a:rPr lang="pt-PT" b="1" dirty="0" smtClean="0">
                <a:solidFill>
                  <a:schemeClr val="bg1"/>
                </a:solidFill>
              </a:rPr>
              <a:t> (1.9 </a:t>
            </a:r>
            <a:r>
              <a:rPr lang="pt-PT" b="1" dirty="0" err="1" smtClean="0">
                <a:solidFill>
                  <a:schemeClr val="bg1"/>
                </a:solidFill>
              </a:rPr>
              <a:t>of</a:t>
            </a:r>
            <a:r>
              <a:rPr lang="pt-PT" b="1" dirty="0" smtClean="0">
                <a:solidFill>
                  <a:schemeClr val="bg1"/>
                </a:solidFill>
              </a:rPr>
              <a:t> ESG).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58185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 err="1">
                <a:solidFill>
                  <a:schemeClr val="bg1"/>
                </a:solidFill>
              </a:rPr>
              <a:t>Document</a:t>
            </a:r>
            <a:r>
              <a:rPr lang="pt-PT" sz="2800" b="1" dirty="0">
                <a:solidFill>
                  <a:schemeClr val="bg1"/>
                </a:solidFill>
              </a:rPr>
              <a:t> management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	</a:t>
            </a:r>
            <a:endParaRPr lang="pt-PT" b="1" dirty="0" smtClean="0"/>
          </a:p>
          <a:p>
            <a:r>
              <a:rPr lang="pt-PT" b="1" dirty="0" err="1" smtClean="0">
                <a:solidFill>
                  <a:schemeClr val="bg1"/>
                </a:solidFill>
              </a:rPr>
              <a:t>Internal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Accreditation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subjects</a:t>
            </a:r>
            <a:r>
              <a:rPr lang="pt-PT" b="1" dirty="0">
                <a:solidFill>
                  <a:schemeClr val="bg1"/>
                </a:solidFill>
              </a:rPr>
              <a:t> (1.2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smtClean="0">
                <a:solidFill>
                  <a:schemeClr val="bg1"/>
                </a:solidFill>
              </a:rPr>
              <a:t>ESG).</a:t>
            </a:r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40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2" y="592426"/>
            <a:ext cx="9905998" cy="881532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err="1" smtClean="0">
                <a:solidFill>
                  <a:schemeClr val="bg1"/>
                </a:solidFill>
              </a:rPr>
              <a:t>Other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tasks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developed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1412" y="1828800"/>
            <a:ext cx="9905998" cy="4374525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Development of the general map of goals</a:t>
            </a:r>
            <a:r>
              <a:rPr lang="pt-PT" sz="2800" b="1" dirty="0" smtClean="0">
                <a:solidFill>
                  <a:schemeClr val="bg1"/>
                </a:solidFill>
              </a:rPr>
              <a:t>;</a:t>
            </a:r>
          </a:p>
          <a:p>
            <a:endParaRPr lang="pt-PT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Training the teams on the ISO 9001-2008</a:t>
            </a:r>
            <a:r>
              <a:rPr lang="pt-PT" sz="2800" b="1" dirty="0" smtClean="0">
                <a:solidFill>
                  <a:schemeClr val="bg1"/>
                </a:solidFill>
              </a:rPr>
              <a:t>;</a:t>
            </a:r>
          </a:p>
          <a:p>
            <a:endParaRPr lang="pt-PT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Organizing awareness sessions on alternative schedules in order to stimulate participation</a:t>
            </a:r>
            <a:r>
              <a:rPr lang="pt-PT" sz="2800" b="1" dirty="0" smtClean="0">
                <a:solidFill>
                  <a:schemeClr val="bg1"/>
                </a:solidFill>
              </a:rPr>
              <a:t>;</a:t>
            </a:r>
          </a:p>
          <a:p>
            <a:endParaRPr lang="pt-PT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Provision of opinion surveys on the functioning of services</a:t>
            </a:r>
            <a:r>
              <a:rPr lang="pt-PT" sz="2800" b="1" dirty="0" smtClean="0">
                <a:solidFill>
                  <a:schemeClr val="bg1"/>
                </a:solidFill>
              </a:rPr>
              <a:t>;</a:t>
            </a:r>
          </a:p>
          <a:p>
            <a:endParaRPr lang="pt-PT" sz="2800" b="1" dirty="0" smtClean="0">
              <a:solidFill>
                <a:schemeClr val="bg1"/>
              </a:solidFill>
            </a:endParaRP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301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395786"/>
            <a:ext cx="9905998" cy="941696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err="1">
                <a:solidFill>
                  <a:schemeClr val="bg1"/>
                </a:solidFill>
              </a:rPr>
              <a:t>Tasks</a:t>
            </a:r>
            <a:r>
              <a:rPr lang="pt-PT" sz="2800" b="1" dirty="0">
                <a:solidFill>
                  <a:schemeClr val="bg1"/>
                </a:solidFill>
              </a:rPr>
              <a:t> in </a:t>
            </a:r>
            <a:r>
              <a:rPr lang="pt-PT" sz="2800" b="1" dirty="0" err="1">
                <a:solidFill>
                  <a:schemeClr val="bg1"/>
                </a:solidFill>
              </a:rPr>
              <a:t>development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1412" y="1460309"/>
            <a:ext cx="9905999" cy="46811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2800" dirty="0">
              <a:solidFill>
                <a:schemeClr val="bg1"/>
              </a:solidFill>
            </a:endParaRPr>
          </a:p>
          <a:p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Prepared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monthly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activities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map</a:t>
            </a:r>
            <a:r>
              <a:rPr lang="pt-PT" sz="2800" b="1" dirty="0">
                <a:solidFill>
                  <a:schemeClr val="bg1"/>
                </a:solidFill>
              </a:rPr>
              <a:t>;</a:t>
            </a:r>
            <a:endParaRPr lang="pt-PT" sz="2800" b="1" dirty="0" smtClean="0">
              <a:solidFill>
                <a:schemeClr val="bg1"/>
              </a:solidFill>
            </a:endParaRPr>
          </a:p>
          <a:p>
            <a:endParaRPr lang="pt-PT" sz="2800" b="1" dirty="0">
              <a:solidFill>
                <a:schemeClr val="bg1"/>
              </a:solidFill>
            </a:endParaRPr>
          </a:p>
          <a:p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Quality Manual (Management Manual) - in preparation</a:t>
            </a:r>
            <a:r>
              <a:rPr lang="pt-PT" sz="2800" b="1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endParaRPr lang="pt-PT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Built Improvement Suggestion Bulletin, released and placed in an accessible site to the entire academic </a:t>
            </a:r>
            <a:r>
              <a:rPr lang="en-US" sz="2800" b="1" dirty="0" smtClean="0">
                <a:solidFill>
                  <a:schemeClr val="bg1"/>
                </a:solidFill>
              </a:rPr>
              <a:t>community;</a:t>
            </a:r>
            <a:endParaRPr lang="pt-PT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8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50376"/>
            <a:ext cx="9905998" cy="859809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err="1">
                <a:solidFill>
                  <a:schemeClr val="bg1"/>
                </a:solidFill>
              </a:rPr>
              <a:t>Other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tasks</a:t>
            </a:r>
            <a:r>
              <a:rPr lang="pt-PT" sz="2800" b="1" dirty="0">
                <a:solidFill>
                  <a:schemeClr val="bg1"/>
                </a:solidFill>
              </a:rPr>
              <a:t> in </a:t>
            </a:r>
            <a:r>
              <a:rPr lang="pt-PT" sz="2800" b="1" dirty="0" err="1">
                <a:solidFill>
                  <a:schemeClr val="bg1"/>
                </a:solidFill>
              </a:rPr>
              <a:t>development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1412" y="1473958"/>
            <a:ext cx="9905999" cy="4317243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Meetings with some services for guidance and monitoring of its processes</a:t>
            </a:r>
            <a:r>
              <a:rPr lang="pt-PT" b="1" dirty="0" smtClean="0">
                <a:solidFill>
                  <a:schemeClr val="bg1"/>
                </a:solidFill>
              </a:rPr>
              <a:t>; </a:t>
            </a:r>
          </a:p>
          <a:p>
            <a:pPr marL="0" indent="0">
              <a:buNone/>
            </a:pPr>
            <a:endParaRPr lang="pt-PT" b="1" dirty="0">
              <a:solidFill>
                <a:schemeClr val="bg1"/>
              </a:solidFill>
            </a:endParaRPr>
          </a:p>
          <a:p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Extension of quality improvement activities, gradually, to all units</a:t>
            </a:r>
            <a:r>
              <a:rPr lang="pt-PT" b="1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endParaRPr lang="pt-PT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Weekly meetings of the quality </a:t>
            </a:r>
            <a:r>
              <a:rPr lang="en-US" b="1" dirty="0" smtClean="0">
                <a:solidFill>
                  <a:schemeClr val="bg1"/>
                </a:solidFill>
              </a:rPr>
              <a:t>team.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4150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1538" y="61851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Evidence of importance of Internal System of Quality assurance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Although they are still to go the first steps, it is evident that</a:t>
            </a:r>
            <a:r>
              <a:rPr lang="pt-PT" b="1" dirty="0" smtClean="0">
                <a:solidFill>
                  <a:schemeClr val="bg1"/>
                </a:solidFill>
              </a:rPr>
              <a:t>:</a:t>
            </a:r>
          </a:p>
          <a:p>
            <a:endParaRPr lang="pt-PT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the availability and enthusiasm of a significant percentage of the institution's employees willing to participate actively</a:t>
            </a:r>
            <a:r>
              <a:rPr lang="pt-PT" b="1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18459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Evidence of importance of Internal System of Quality assurance</a:t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Analysis of the processes and meetings of the Quality Team with the services immediately motivated improvement proposals which in some cases were implemented immediately</a:t>
            </a:r>
            <a:r>
              <a:rPr lang="pt-PT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b="1" dirty="0">
                <a:solidFill>
                  <a:schemeClr val="bg1"/>
                </a:solidFill>
              </a:rPr>
              <a:t>More dialogue and cooperation between the various units that make up the University</a:t>
            </a:r>
            <a:r>
              <a:rPr lang="pt-PT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pt-PT" b="1" dirty="0" err="1" smtClean="0">
                <a:solidFill>
                  <a:schemeClr val="bg1"/>
                </a:solidFill>
              </a:rPr>
              <a:t>Increased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user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satisfaction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internal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and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external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services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already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analyzed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smtClean="0">
                <a:solidFill>
                  <a:schemeClr val="bg1"/>
                </a:solidFill>
              </a:rPr>
              <a:t>.</a:t>
            </a:r>
            <a:endParaRPr lang="pt-PT" b="1" dirty="0">
              <a:solidFill>
                <a:schemeClr val="bg1"/>
              </a:solidFill>
            </a:endParaRPr>
          </a:p>
          <a:p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324260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INTERNAL QUALITY ASSURANCE SYSTEM</a:t>
            </a:r>
            <a:r>
              <a:rPr lang="pt-PT" sz="3200" b="1" dirty="0">
                <a:solidFill>
                  <a:schemeClr val="bg1"/>
                </a:solidFill>
              </a:rPr>
              <a:t/>
            </a:r>
            <a:br>
              <a:rPr lang="pt-PT" sz="3200" b="1" dirty="0">
                <a:solidFill>
                  <a:schemeClr val="bg1"/>
                </a:solidFill>
              </a:rPr>
            </a:br>
            <a:r>
              <a:rPr lang="pt-PT" sz="3200" b="1" dirty="0">
                <a:solidFill>
                  <a:schemeClr val="bg1"/>
                </a:solidFill>
              </a:rPr>
              <a:t/>
            </a:r>
            <a:br>
              <a:rPr lang="pt-PT" sz="3200" b="1" dirty="0">
                <a:solidFill>
                  <a:schemeClr val="bg1"/>
                </a:solidFill>
              </a:rPr>
            </a:br>
            <a:r>
              <a:rPr lang="pt-PT" sz="3200" b="1" dirty="0">
                <a:solidFill>
                  <a:schemeClr val="bg1"/>
                </a:solidFill>
              </a:rPr>
              <a:t> </a:t>
            </a:r>
            <a:r>
              <a:rPr lang="pt-PT" sz="2800" b="1" dirty="0">
                <a:solidFill>
                  <a:schemeClr val="bg1"/>
                </a:solidFill>
              </a:rPr>
              <a:t>Madeira </a:t>
            </a:r>
            <a:r>
              <a:rPr lang="pt-PT" sz="2800" b="1" dirty="0" err="1">
                <a:solidFill>
                  <a:schemeClr val="bg1"/>
                </a:solidFill>
              </a:rPr>
              <a:t>UniversiTy</a:t>
            </a:r>
            <a:r>
              <a:rPr lang="pt-PT" sz="2800" b="1" dirty="0">
                <a:solidFill>
                  <a:schemeClr val="bg1"/>
                </a:solidFill>
              </a:rPr>
              <a:t> (</a:t>
            </a:r>
            <a:r>
              <a:rPr lang="pt-PT" sz="2800" b="1" dirty="0" err="1" smtClean="0">
                <a:solidFill>
                  <a:schemeClr val="bg1"/>
                </a:solidFill>
              </a:rPr>
              <a:t>UM</a:t>
            </a:r>
            <a:r>
              <a:rPr lang="pt-PT" sz="2800" b="1" cap="none" dirty="0" err="1" smtClean="0">
                <a:solidFill>
                  <a:schemeClr val="bg1"/>
                </a:solidFill>
              </a:rPr>
              <a:t>a</a:t>
            </a:r>
            <a:r>
              <a:rPr lang="pt-PT" sz="2800" b="1" dirty="0" smtClean="0">
                <a:solidFill>
                  <a:schemeClr val="bg1"/>
                </a:solidFill>
              </a:rPr>
              <a:t>), </a:t>
            </a:r>
            <a:r>
              <a:rPr lang="pt-PT" sz="2800" b="1" dirty="0">
                <a:solidFill>
                  <a:schemeClr val="bg1"/>
                </a:solidFill>
              </a:rPr>
              <a:t>Portugal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 smtClean="0"/>
          </a:p>
          <a:p>
            <a:pPr marL="0" indent="0" algn="ctr">
              <a:buNone/>
            </a:pPr>
            <a:r>
              <a:rPr lang="pt-PT" b="1" dirty="0" err="1" smtClean="0">
                <a:solidFill>
                  <a:schemeClr val="bg1"/>
                </a:solidFill>
              </a:rPr>
              <a:t>Thank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You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smtClean="0">
                <a:solidFill>
                  <a:schemeClr val="bg1"/>
                </a:solidFill>
              </a:rPr>
              <a:t> for </a:t>
            </a:r>
            <a:r>
              <a:rPr lang="pt-PT" b="1" dirty="0" err="1" smtClean="0">
                <a:solidFill>
                  <a:schemeClr val="bg1"/>
                </a:solidFill>
              </a:rPr>
              <a:t>your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smtClean="0">
                <a:solidFill>
                  <a:schemeClr val="bg1"/>
                </a:solidFill>
              </a:rPr>
              <a:t>attention</a:t>
            </a:r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6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4444" y="605638"/>
            <a:ext cx="9905998" cy="1478570"/>
          </a:xfrm>
        </p:spPr>
        <p:txBody>
          <a:bodyPr/>
          <a:lstStyle/>
          <a:p>
            <a:pPr algn="ctr"/>
            <a:r>
              <a:rPr lang="pt-PT" sz="2800" b="1" dirty="0">
                <a:solidFill>
                  <a:schemeClr val="bg1"/>
                </a:solidFill>
              </a:rPr>
              <a:t/>
            </a:r>
            <a:br>
              <a:rPr lang="pt-PT" sz="2800" b="1" dirty="0">
                <a:solidFill>
                  <a:schemeClr val="bg1"/>
                </a:solidFill>
              </a:rPr>
            </a:br>
            <a:r>
              <a:rPr lang="pt-PT" sz="2800" b="1" dirty="0" err="1">
                <a:solidFill>
                  <a:schemeClr val="bg1"/>
                </a:solidFill>
              </a:rPr>
              <a:t>internal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system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Quality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Assurance</a:t>
            </a:r>
            <a:r>
              <a:rPr lang="pt-PT" sz="2800" b="1" dirty="0">
                <a:solidFill>
                  <a:schemeClr val="bg1"/>
                </a:solidFill>
              </a:rPr>
              <a:t/>
            </a:r>
            <a:br>
              <a:rPr lang="pt-PT" sz="2800" b="1" dirty="0">
                <a:solidFill>
                  <a:schemeClr val="bg1"/>
                </a:solidFill>
              </a:rPr>
            </a:b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400" b="1" dirty="0">
                <a:solidFill>
                  <a:schemeClr val="bg1"/>
                </a:solidFill>
              </a:rPr>
              <a:t>(in </a:t>
            </a:r>
            <a:r>
              <a:rPr lang="pt-PT" sz="2400" b="1" dirty="0" err="1">
                <a:solidFill>
                  <a:schemeClr val="bg1"/>
                </a:solidFill>
              </a:rPr>
              <a:t>implementation</a:t>
            </a:r>
            <a:r>
              <a:rPr lang="pt-PT" sz="24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Standards </a:t>
            </a:r>
            <a:r>
              <a:rPr lang="pt-PT" b="1" dirty="0" err="1" smtClean="0">
                <a:solidFill>
                  <a:schemeClr val="bg1"/>
                </a:solidFill>
              </a:rPr>
              <a:t>and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Guidelines</a:t>
            </a:r>
            <a:r>
              <a:rPr lang="pt-PT" b="1" dirty="0" smtClean="0">
                <a:solidFill>
                  <a:schemeClr val="bg1"/>
                </a:solidFill>
              </a:rPr>
              <a:t> for </a:t>
            </a:r>
            <a:r>
              <a:rPr lang="pt-PT" b="1" dirty="0" err="1" smtClean="0">
                <a:solidFill>
                  <a:schemeClr val="bg1"/>
                </a:solidFill>
              </a:rPr>
              <a:t>Quality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Assurance</a:t>
            </a:r>
            <a:r>
              <a:rPr lang="pt-PT" b="1" dirty="0" smtClean="0">
                <a:solidFill>
                  <a:schemeClr val="bg1"/>
                </a:solidFill>
              </a:rPr>
              <a:t> in </a:t>
            </a:r>
            <a:r>
              <a:rPr lang="pt-PT" b="1" dirty="0" err="1" smtClean="0">
                <a:solidFill>
                  <a:schemeClr val="bg1"/>
                </a:solidFill>
              </a:rPr>
              <a:t>the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Eropean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Higher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Education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Area</a:t>
            </a:r>
            <a:r>
              <a:rPr lang="pt-PT" b="1" dirty="0" smtClean="0">
                <a:solidFill>
                  <a:schemeClr val="bg1"/>
                </a:solidFill>
              </a:rPr>
              <a:t> (ESG);</a:t>
            </a:r>
          </a:p>
          <a:p>
            <a:endParaRPr lang="pt-PT" b="1" dirty="0" smtClean="0">
              <a:solidFill>
                <a:schemeClr val="bg1"/>
              </a:solidFill>
            </a:endParaRPr>
          </a:p>
          <a:p>
            <a:r>
              <a:rPr lang="pt-PT" b="1" dirty="0" smtClean="0">
                <a:solidFill>
                  <a:schemeClr val="bg1"/>
                </a:solidFill>
              </a:rPr>
              <a:t>A3ES </a:t>
            </a:r>
            <a:r>
              <a:rPr lang="pt-PT" b="1" dirty="0" err="1" smtClean="0">
                <a:solidFill>
                  <a:schemeClr val="bg1"/>
                </a:solidFill>
              </a:rPr>
              <a:t>Auditing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Process</a:t>
            </a:r>
            <a:r>
              <a:rPr lang="pt-PT" b="1" dirty="0" smtClean="0">
                <a:solidFill>
                  <a:schemeClr val="bg1"/>
                </a:solidFill>
              </a:rPr>
              <a:t>;</a:t>
            </a:r>
          </a:p>
          <a:p>
            <a:endParaRPr lang="pt-PT" b="1" dirty="0">
              <a:solidFill>
                <a:schemeClr val="bg1"/>
              </a:solidFill>
            </a:endParaRPr>
          </a:p>
          <a:p>
            <a:r>
              <a:rPr lang="pt-PT" b="1" dirty="0" smtClean="0">
                <a:solidFill>
                  <a:schemeClr val="bg1"/>
                </a:solidFill>
              </a:rPr>
              <a:t> ISO 9001, 2008 –</a:t>
            </a:r>
            <a:r>
              <a:rPr lang="pt-PT" b="1" dirty="0" err="1" smtClean="0">
                <a:solidFill>
                  <a:schemeClr val="bg1"/>
                </a:solidFill>
              </a:rPr>
              <a:t>Services</a:t>
            </a:r>
            <a:r>
              <a:rPr lang="pt-PT" b="1" dirty="0" smtClean="0">
                <a:solidFill>
                  <a:schemeClr val="bg1"/>
                </a:solidFill>
              </a:rPr>
              <a:t>.</a:t>
            </a:r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16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800" b="1" dirty="0">
                <a:solidFill>
                  <a:schemeClr val="bg1"/>
                </a:solidFill>
              </a:rPr>
              <a:t/>
            </a:r>
            <a:br>
              <a:rPr lang="pt-PT" sz="2800" b="1" dirty="0">
                <a:solidFill>
                  <a:schemeClr val="bg1"/>
                </a:solidFill>
              </a:rPr>
            </a:br>
            <a:r>
              <a:rPr lang="pt-PT" sz="2800" b="1" dirty="0" err="1">
                <a:solidFill>
                  <a:schemeClr val="bg1"/>
                </a:solidFill>
              </a:rPr>
              <a:t>internal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system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Quality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Assurance</a:t>
            </a:r>
            <a:r>
              <a:rPr lang="pt-PT" sz="2800" b="1" dirty="0">
                <a:solidFill>
                  <a:schemeClr val="bg1"/>
                </a:solidFill>
              </a:rPr>
              <a:t/>
            </a:r>
            <a:br>
              <a:rPr lang="pt-PT" sz="2800" b="1" dirty="0">
                <a:solidFill>
                  <a:schemeClr val="bg1"/>
                </a:solidFill>
              </a:rPr>
            </a:br>
            <a:r>
              <a:rPr lang="pt-PT" sz="2400" b="1" dirty="0">
                <a:solidFill>
                  <a:schemeClr val="bg1"/>
                </a:solidFill>
              </a:rPr>
              <a:t> (in </a:t>
            </a:r>
            <a:r>
              <a:rPr lang="pt-PT" sz="2400" b="1" dirty="0" err="1">
                <a:solidFill>
                  <a:schemeClr val="bg1"/>
                </a:solidFill>
              </a:rPr>
              <a:t>implementation</a:t>
            </a:r>
            <a:r>
              <a:rPr lang="pt-PT" sz="24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It </a:t>
            </a:r>
            <a:r>
              <a:rPr lang="en-US" b="1" dirty="0">
                <a:solidFill>
                  <a:schemeClr val="bg1"/>
                </a:solidFill>
              </a:rPr>
              <a:t>was created a internal team with a responsible and a employee of each </a:t>
            </a:r>
            <a:r>
              <a:rPr lang="en-US" b="1" dirty="0" smtClean="0">
                <a:solidFill>
                  <a:schemeClr val="bg1"/>
                </a:solidFill>
              </a:rPr>
              <a:t>service, </a:t>
            </a:r>
            <a:r>
              <a:rPr lang="en-US" b="1" dirty="0">
                <a:solidFill>
                  <a:schemeClr val="bg1"/>
                </a:solidFill>
              </a:rPr>
              <a:t>of  each  college  and of  the Pedagogic Council;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Another </a:t>
            </a:r>
            <a:r>
              <a:rPr lang="en-US" b="1" dirty="0">
                <a:solidFill>
                  <a:schemeClr val="bg1"/>
                </a:solidFill>
              </a:rPr>
              <a:t>team of 5 people with the task of implementing the internal system quality assurance was created,  which in turn promotes and coordinates workshops for process analysis;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It is supported by two experts in quality of the Regional Government of Madeira (RAM)</a:t>
            </a:r>
          </a:p>
          <a:p>
            <a:pPr marL="0" indent="0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01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 smtClean="0">
                <a:solidFill>
                  <a:schemeClr val="bg1"/>
                </a:solidFill>
              </a:rPr>
              <a:t>Office 365 - </a:t>
            </a:r>
            <a:r>
              <a:rPr lang="pt-PT" sz="2800" b="1" dirty="0" err="1">
                <a:solidFill>
                  <a:schemeClr val="bg1"/>
                </a:solidFill>
              </a:rPr>
              <a:t>tool</a:t>
            </a:r>
            <a:r>
              <a:rPr lang="pt-PT" sz="2800" b="1" dirty="0">
                <a:solidFill>
                  <a:schemeClr val="bg1"/>
                </a:solidFill>
              </a:rPr>
              <a:t> for </a:t>
            </a:r>
            <a:r>
              <a:rPr lang="pt-PT" sz="2800" b="1" dirty="0" err="1">
                <a:solidFill>
                  <a:schemeClr val="bg1"/>
                </a:solidFill>
              </a:rPr>
              <a:t>implementation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the</a:t>
            </a:r>
            <a:r>
              <a:rPr lang="pt-PT" sz="2800" b="1" dirty="0">
                <a:solidFill>
                  <a:schemeClr val="bg1"/>
                </a:solidFill>
              </a:rPr>
              <a:t> </a:t>
            </a:r>
            <a:r>
              <a:rPr lang="pt-PT" sz="2800" b="1" dirty="0" err="1">
                <a:solidFill>
                  <a:schemeClr val="bg1"/>
                </a:solidFill>
              </a:rPr>
              <a:t>Document</a:t>
            </a:r>
            <a:r>
              <a:rPr lang="pt-PT" sz="2800" b="1" dirty="0">
                <a:solidFill>
                  <a:schemeClr val="bg1"/>
                </a:solidFill>
              </a:rPr>
              <a:t> Management </a:t>
            </a:r>
            <a:r>
              <a:rPr lang="pt-PT" sz="2800" b="1" dirty="0" err="1">
                <a:solidFill>
                  <a:schemeClr val="bg1"/>
                </a:solidFill>
              </a:rPr>
              <a:t>System</a:t>
            </a:r>
            <a:endParaRPr lang="pt-PT" sz="2800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bg1"/>
                </a:solidFill>
              </a:rPr>
              <a:t> Objectives: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Dematerialization </a:t>
            </a:r>
            <a:r>
              <a:rPr lang="en-US" b="1" dirty="0">
                <a:solidFill>
                  <a:schemeClr val="bg1"/>
                </a:solidFill>
              </a:rPr>
              <a:t>of documents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Organization </a:t>
            </a:r>
            <a:r>
              <a:rPr lang="en-US" b="1" dirty="0">
                <a:solidFill>
                  <a:schemeClr val="bg1"/>
                </a:solidFill>
              </a:rPr>
              <a:t>of documents taking into account user satisfaction;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Using </a:t>
            </a:r>
            <a:r>
              <a:rPr lang="en-US" b="1" dirty="0" err="1">
                <a:solidFill>
                  <a:schemeClr val="bg1"/>
                </a:solidFill>
              </a:rPr>
              <a:t>Sharepoint</a:t>
            </a:r>
            <a:r>
              <a:rPr lang="en-US" b="1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Document management; 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Efficiency in information transmission</a:t>
            </a:r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 err="1" smtClean="0">
                <a:solidFill>
                  <a:schemeClr val="bg1"/>
                </a:solidFill>
              </a:rPr>
              <a:t>Dematerialization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of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documents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9485" y="2288124"/>
            <a:ext cx="9905999" cy="3541714"/>
          </a:xfrm>
        </p:spPr>
        <p:txBody>
          <a:bodyPr>
            <a:normAutofit/>
          </a:bodyPr>
          <a:lstStyle/>
          <a:p>
            <a:r>
              <a:rPr lang="pt-PT" b="1" dirty="0" err="1">
                <a:solidFill>
                  <a:schemeClr val="bg1"/>
                </a:solidFill>
              </a:rPr>
              <a:t>Internal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accreditation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courses</a:t>
            </a:r>
            <a:r>
              <a:rPr lang="pt-PT" b="1" dirty="0">
                <a:solidFill>
                  <a:schemeClr val="bg1"/>
                </a:solidFill>
              </a:rPr>
              <a:t> (1.2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ESG</a:t>
            </a:r>
            <a:r>
              <a:rPr lang="pt-PT" b="1" dirty="0" smtClean="0">
                <a:solidFill>
                  <a:schemeClr val="bg1"/>
                </a:solidFill>
              </a:rPr>
              <a:t>);</a:t>
            </a:r>
          </a:p>
          <a:p>
            <a:endParaRPr lang="pt-PT" b="1" dirty="0">
              <a:solidFill>
                <a:schemeClr val="bg1"/>
              </a:solidFill>
            </a:endParaRPr>
          </a:p>
          <a:p>
            <a:r>
              <a:rPr lang="pt-PT" b="1" dirty="0" err="1">
                <a:solidFill>
                  <a:schemeClr val="bg1"/>
                </a:solidFill>
              </a:rPr>
              <a:t>Registration</a:t>
            </a:r>
            <a:r>
              <a:rPr lang="pt-PT" b="1" dirty="0">
                <a:solidFill>
                  <a:schemeClr val="bg1"/>
                </a:solidFill>
              </a:rPr>
              <a:t>, </a:t>
            </a:r>
            <a:r>
              <a:rPr lang="pt-PT" b="1" dirty="0" err="1">
                <a:solidFill>
                  <a:schemeClr val="bg1"/>
                </a:solidFill>
              </a:rPr>
              <a:t>renewal</a:t>
            </a:r>
            <a:r>
              <a:rPr lang="pt-PT" b="1" dirty="0">
                <a:solidFill>
                  <a:schemeClr val="bg1"/>
                </a:solidFill>
              </a:rPr>
              <a:t>, training </a:t>
            </a:r>
            <a:r>
              <a:rPr lang="pt-PT" b="1" dirty="0" err="1">
                <a:solidFill>
                  <a:schemeClr val="bg1"/>
                </a:solidFill>
              </a:rPr>
              <a:t>crediting</a:t>
            </a:r>
            <a:r>
              <a:rPr lang="pt-PT" b="1" dirty="0">
                <a:solidFill>
                  <a:schemeClr val="bg1"/>
                </a:solidFill>
              </a:rPr>
              <a:t> (1.4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ESG</a:t>
            </a:r>
            <a:r>
              <a:rPr lang="pt-PT" b="1" dirty="0" smtClean="0">
                <a:solidFill>
                  <a:schemeClr val="bg1"/>
                </a:solidFill>
              </a:rPr>
              <a:t>);</a:t>
            </a:r>
          </a:p>
          <a:p>
            <a:endParaRPr lang="pt-PT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Admission procedures for </a:t>
            </a:r>
            <a:r>
              <a:rPr lang="en-US" b="1" dirty="0" smtClean="0">
                <a:solidFill>
                  <a:schemeClr val="bg1"/>
                </a:solidFill>
              </a:rPr>
              <a:t>recruitment </a:t>
            </a:r>
            <a:r>
              <a:rPr lang="en-US" b="1" dirty="0">
                <a:solidFill>
                  <a:schemeClr val="bg1"/>
                </a:solidFill>
              </a:rPr>
              <a:t>teaching </a:t>
            </a:r>
            <a:r>
              <a:rPr lang="pt-PT" b="1" dirty="0">
                <a:solidFill>
                  <a:schemeClr val="bg1"/>
                </a:solidFill>
              </a:rPr>
              <a:t>staff (</a:t>
            </a:r>
            <a:r>
              <a:rPr lang="pt-PT" b="1" dirty="0" smtClean="0">
                <a:solidFill>
                  <a:schemeClr val="bg1"/>
                </a:solidFill>
              </a:rPr>
              <a:t>1.5 </a:t>
            </a:r>
            <a:r>
              <a:rPr lang="pt-PT" b="1" dirty="0" err="1" smtClean="0">
                <a:solidFill>
                  <a:schemeClr val="bg1"/>
                </a:solidFill>
              </a:rPr>
              <a:t>of</a:t>
            </a:r>
            <a:r>
              <a:rPr lang="pt-PT" b="1" dirty="0" smtClean="0">
                <a:solidFill>
                  <a:schemeClr val="bg1"/>
                </a:solidFill>
              </a:rPr>
              <a:t> ESG);</a:t>
            </a:r>
            <a:endParaRPr lang="pt-PT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2390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 err="1" smtClean="0">
                <a:solidFill>
                  <a:schemeClr val="bg1"/>
                </a:solidFill>
              </a:rPr>
              <a:t>Dematerialization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of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documents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Mobility of Students (1.6 of ESG);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Profile </a:t>
            </a:r>
            <a:r>
              <a:rPr lang="en-US" b="1" dirty="0">
                <a:solidFill>
                  <a:schemeClr val="bg1"/>
                </a:solidFill>
              </a:rPr>
              <a:t>of the student population (1.7 of ESG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 Student progression, success and drop-out rates (1.7 of ESG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1069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 err="1" smtClean="0">
                <a:solidFill>
                  <a:schemeClr val="bg1"/>
                </a:solidFill>
              </a:rPr>
              <a:t>Dematerialization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of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</a:rPr>
              <a:t>documents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20775" y="1965326"/>
            <a:ext cx="9905999" cy="354171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Students’ satisfaction with their </a:t>
            </a:r>
            <a:r>
              <a:rPr lang="en-US" b="1" smtClean="0">
                <a:solidFill>
                  <a:schemeClr val="bg1"/>
                </a:solidFill>
              </a:rPr>
              <a:t>courses and programmes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>
                <a:solidFill>
                  <a:schemeClr val="bg1"/>
                </a:solidFill>
              </a:rPr>
              <a:t>(1.7 of ESG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Publish information about their activities, including </a:t>
            </a:r>
            <a:r>
              <a:rPr lang="en-US" b="1" dirty="0" err="1">
                <a:solidFill>
                  <a:schemeClr val="bg1"/>
                </a:solidFill>
              </a:rPr>
              <a:t>programmes</a:t>
            </a:r>
            <a:r>
              <a:rPr lang="en-US" b="1" dirty="0">
                <a:solidFill>
                  <a:schemeClr val="bg1"/>
                </a:solidFill>
              </a:rPr>
              <a:t> (1.8 of ESG</a:t>
            </a:r>
            <a:r>
              <a:rPr lang="en-US" b="1" dirty="0" smtClean="0">
                <a:solidFill>
                  <a:schemeClr val="bg1"/>
                </a:solidFill>
              </a:rPr>
              <a:t>);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Quality assurance (</a:t>
            </a:r>
            <a:r>
              <a:rPr lang="en-US" b="1" dirty="0" smtClean="0">
                <a:solidFill>
                  <a:schemeClr val="bg1"/>
                </a:solidFill>
              </a:rPr>
              <a:t>1.1,1.10 </a:t>
            </a:r>
            <a:r>
              <a:rPr lang="en-US" b="1" dirty="0">
                <a:solidFill>
                  <a:schemeClr val="bg1"/>
                </a:solidFill>
              </a:rPr>
              <a:t>of ESG).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4344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Organization of documents taking into account user satisfaction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41413" y="2441993"/>
            <a:ext cx="9905999" cy="354171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Improvement </a:t>
            </a:r>
            <a:r>
              <a:rPr lang="en-US" b="1" dirty="0">
                <a:solidFill>
                  <a:schemeClr val="bg1"/>
                </a:solidFill>
              </a:rPr>
              <a:t>Bulletin Disclosure throughout the community (1.1 of </a:t>
            </a:r>
            <a:r>
              <a:rPr lang="en-US" b="1" dirty="0" smtClean="0">
                <a:solidFill>
                  <a:schemeClr val="bg1"/>
                </a:solidFill>
              </a:rPr>
              <a:t>ESG);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Satisfaction </a:t>
            </a:r>
            <a:r>
              <a:rPr lang="en-US" b="1" dirty="0">
                <a:solidFill>
                  <a:schemeClr val="bg1"/>
                </a:solidFill>
              </a:rPr>
              <a:t>Survey Disclosure throughout the community</a:t>
            </a:r>
            <a:r>
              <a:rPr lang="pt-PT" b="1" dirty="0" smtClean="0">
                <a:solidFill>
                  <a:schemeClr val="bg1"/>
                </a:solidFill>
              </a:rPr>
              <a:t> (1.1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smtClean="0">
                <a:solidFill>
                  <a:schemeClr val="bg1"/>
                </a:solidFill>
              </a:rPr>
              <a:t>ESG);</a:t>
            </a:r>
            <a:endParaRPr lang="pt-PT" b="1" dirty="0">
              <a:solidFill>
                <a:schemeClr val="bg1"/>
              </a:solidFill>
            </a:endParaRPr>
          </a:p>
          <a:p>
            <a:endParaRPr lang="pt-PT" b="1" dirty="0" smtClean="0">
              <a:solidFill>
                <a:schemeClr val="bg1"/>
              </a:solidFill>
            </a:endParaRPr>
          </a:p>
          <a:p>
            <a:r>
              <a:rPr lang="pt-PT" b="1" dirty="0" err="1" smtClean="0">
                <a:solidFill>
                  <a:schemeClr val="bg1"/>
                </a:solidFill>
              </a:rPr>
              <a:t>Internal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Accreditation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subjects</a:t>
            </a:r>
            <a:r>
              <a:rPr lang="pt-PT" b="1" dirty="0" smtClean="0">
                <a:solidFill>
                  <a:schemeClr val="bg1"/>
                </a:solidFill>
              </a:rPr>
              <a:t> (</a:t>
            </a:r>
            <a:r>
              <a:rPr lang="pt-PT" b="1" dirty="0">
                <a:solidFill>
                  <a:schemeClr val="bg1"/>
                </a:solidFill>
              </a:rPr>
              <a:t>1.2 </a:t>
            </a:r>
            <a:r>
              <a:rPr lang="pt-PT" b="1" dirty="0" err="1">
                <a:solidFill>
                  <a:schemeClr val="bg1"/>
                </a:solidFill>
              </a:rPr>
              <a:t>of</a:t>
            </a:r>
            <a:r>
              <a:rPr lang="pt-PT" b="1" dirty="0">
                <a:solidFill>
                  <a:schemeClr val="bg1"/>
                </a:solidFill>
              </a:rPr>
              <a:t> ESG</a:t>
            </a:r>
            <a:r>
              <a:rPr lang="pt-PT" b="1" dirty="0" smtClean="0">
                <a:solidFill>
                  <a:schemeClr val="bg1"/>
                </a:solidFill>
              </a:rPr>
              <a:t>);</a:t>
            </a:r>
          </a:p>
          <a:p>
            <a:pPr marL="0" indent="0">
              <a:buNone/>
            </a:pPr>
            <a:endParaRPr lang="pt-PT" sz="2800" b="1" dirty="0">
              <a:solidFill>
                <a:schemeClr val="bg1"/>
              </a:solidFill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7438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Organization of documents taking into account user satisfaction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Publish information about their activities, including </a:t>
            </a:r>
            <a:r>
              <a:rPr lang="en-US" b="1" dirty="0" err="1">
                <a:solidFill>
                  <a:schemeClr val="bg1"/>
                </a:solidFill>
              </a:rPr>
              <a:t>programmes</a:t>
            </a:r>
            <a:r>
              <a:rPr lang="en-US" b="1" dirty="0">
                <a:solidFill>
                  <a:schemeClr val="bg1"/>
                </a:solidFill>
              </a:rPr>
              <a:t> (1.8 of ESG);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Contribution for quality assurance (1.10 of ESG).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29726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3507</TotalTime>
  <Words>692</Words>
  <Application>Microsoft Office PowerPoint</Application>
  <PresentationFormat>Ecrã Panorâmico</PresentationFormat>
  <Paragraphs>114</Paragraphs>
  <Slides>19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Tw Cen MT</vt:lpstr>
      <vt:lpstr>Circuito</vt:lpstr>
      <vt:lpstr>INTERNAL QUALITY ASSURANCE SYSTEM   Madeira UniversiTy (UMa), Portugal</vt:lpstr>
      <vt:lpstr> internal system Quality Assurance  (in implementation)</vt:lpstr>
      <vt:lpstr> internal system Quality Assurance  (in implementation)</vt:lpstr>
      <vt:lpstr>Office 365 - tool for implementation the Document Management System</vt:lpstr>
      <vt:lpstr>Dematerialization of documents</vt:lpstr>
      <vt:lpstr>Dematerialization of documents</vt:lpstr>
      <vt:lpstr>Dematerialization of documents</vt:lpstr>
      <vt:lpstr>Organization of documents taking into account user satisfaction</vt:lpstr>
      <vt:lpstr>Organization of documents taking into account user satisfaction</vt:lpstr>
      <vt:lpstr>Usage of Sharepoint</vt:lpstr>
      <vt:lpstr>Usage of sharepoint</vt:lpstr>
      <vt:lpstr>Usage of Sharepoint</vt:lpstr>
      <vt:lpstr>Document management</vt:lpstr>
      <vt:lpstr>Other tasks developed</vt:lpstr>
      <vt:lpstr>Tasks in development</vt:lpstr>
      <vt:lpstr>Other tasks in development </vt:lpstr>
      <vt:lpstr> Evidence of importance of Internal System of Quality assurance</vt:lpstr>
      <vt:lpstr>Evidence of importance of Internal System of Quality assurance </vt:lpstr>
      <vt:lpstr>INTERNAL QUALITY ASSURANCE SYSTEM   Madeira UniversiTy (UMa), Portugal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Interno de Garantia da Qualidade da Universidade da Madeira</dc:title>
  <dc:creator>Custodia Drumond</dc:creator>
  <cp:lastModifiedBy>Custodia Drumond</cp:lastModifiedBy>
  <cp:revision>64</cp:revision>
  <dcterms:created xsi:type="dcterms:W3CDTF">2015-06-19T06:33:04Z</dcterms:created>
  <dcterms:modified xsi:type="dcterms:W3CDTF">2015-06-27T22:52:46Z</dcterms:modified>
</cp:coreProperties>
</file>