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6" r:id="rId7"/>
    <p:sldId id="265" r:id="rId8"/>
    <p:sldId id="279" r:id="rId9"/>
    <p:sldId id="270" r:id="rId10"/>
    <p:sldId id="268" r:id="rId11"/>
    <p:sldId id="278" r:id="rId12"/>
    <p:sldId id="282" r:id="rId13"/>
    <p:sldId id="267" r:id="rId14"/>
    <p:sldId id="269" r:id="rId15"/>
    <p:sldId id="271" r:id="rId16"/>
    <p:sldId id="272" r:id="rId17"/>
    <p:sldId id="273" r:id="rId18"/>
    <p:sldId id="275" r:id="rId19"/>
    <p:sldId id="259" r:id="rId20"/>
    <p:sldId id="274" r:id="rId21"/>
    <p:sldId id="276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346" autoAdjust="0"/>
    <p:restoredTop sz="94800" autoAdjust="0"/>
  </p:normalViewPr>
  <p:slideViewPr>
    <p:cSldViewPr snapToGrid="0" snapToObjects="1" showGuides="1">
      <p:cViewPr varScale="1">
        <p:scale>
          <a:sx n="86" d="100"/>
          <a:sy n="86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F1B2-BD2F-8346-9F2A-1B01B5EDE3F2}" type="datetimeFigureOut">
              <a:rPr lang="en-US" smtClean="0"/>
              <a:pPr/>
              <a:t>6/28/15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025-13CD-C94B-A7EC-4B5A60637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F1B2-BD2F-8346-9F2A-1B01B5EDE3F2}" type="datetimeFigureOut">
              <a:rPr lang="en-US" smtClean="0"/>
              <a:pPr/>
              <a:t>6/28/15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025-13CD-C94B-A7EC-4B5A60637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F1B2-BD2F-8346-9F2A-1B01B5EDE3F2}" type="datetimeFigureOut">
              <a:rPr lang="en-US" smtClean="0"/>
              <a:pPr/>
              <a:t>6/28/15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025-13CD-C94B-A7EC-4B5A60637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F1B2-BD2F-8346-9F2A-1B01B5EDE3F2}" type="datetimeFigureOut">
              <a:rPr lang="en-US" smtClean="0"/>
              <a:pPr/>
              <a:t>6/28/15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025-13CD-C94B-A7EC-4B5A60637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F1B2-BD2F-8346-9F2A-1B01B5EDE3F2}" type="datetimeFigureOut">
              <a:rPr lang="en-US" smtClean="0"/>
              <a:pPr/>
              <a:t>6/28/15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025-13CD-C94B-A7EC-4B5A60637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F1B2-BD2F-8346-9F2A-1B01B5EDE3F2}" type="datetimeFigureOut">
              <a:rPr lang="en-US" smtClean="0"/>
              <a:pPr/>
              <a:t>6/28/15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025-13CD-C94B-A7EC-4B5A60637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F1B2-BD2F-8346-9F2A-1B01B5EDE3F2}" type="datetimeFigureOut">
              <a:rPr lang="en-US" smtClean="0"/>
              <a:pPr/>
              <a:t>6/28/15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025-13CD-C94B-A7EC-4B5A60637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F1B2-BD2F-8346-9F2A-1B01B5EDE3F2}" type="datetimeFigureOut">
              <a:rPr lang="en-US" smtClean="0"/>
              <a:pPr/>
              <a:t>6/28/15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025-13CD-C94B-A7EC-4B5A60637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F1B2-BD2F-8346-9F2A-1B01B5EDE3F2}" type="datetimeFigureOut">
              <a:rPr lang="en-US" smtClean="0"/>
              <a:pPr/>
              <a:t>6/28/15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025-13CD-C94B-A7EC-4B5A60637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F1B2-BD2F-8346-9F2A-1B01B5EDE3F2}" type="datetimeFigureOut">
              <a:rPr lang="en-US" smtClean="0"/>
              <a:pPr/>
              <a:t>6/28/15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025-13CD-C94B-A7EC-4B5A60637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F1B2-BD2F-8346-9F2A-1B01B5EDE3F2}" type="datetimeFigureOut">
              <a:rPr lang="en-US" smtClean="0"/>
              <a:pPr/>
              <a:t>6/28/15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025-13CD-C94B-A7EC-4B5A60637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F1B2-BD2F-8346-9F2A-1B01B5EDE3F2}" type="datetimeFigureOut">
              <a:rPr lang="en-US" smtClean="0"/>
              <a:pPr/>
              <a:t>6/28/15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91025-13CD-C94B-A7EC-4B5A60637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Presentation of Internal Quality Assurance System: </a:t>
            </a:r>
            <a:br>
              <a:rPr lang="en-US" sz="3600" dirty="0" smtClean="0"/>
            </a:br>
            <a:r>
              <a:rPr lang="en-US" sz="3600" dirty="0" smtClean="0"/>
              <a:t>University of Nova </a:t>
            </a:r>
            <a:r>
              <a:rPr lang="en-US" sz="3600" dirty="0" err="1" smtClean="0"/>
              <a:t>Gorica</a:t>
            </a:r>
            <a:r>
              <a:rPr lang="en-US" sz="3600" dirty="0" smtClean="0"/>
              <a:t>, Slovenia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6" y="5122542"/>
            <a:ext cx="4976933" cy="1227127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</a:rPr>
              <a:t>Veronika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Piccinini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</p:spPr>
      </p:pic>
      <p:pic>
        <p:nvPicPr>
          <p:cNvPr id="6" name="Picture 5" descr="ung_logo_en_bw_4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786" y="1067552"/>
            <a:ext cx="1758323" cy="179788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04112" y="0"/>
            <a:ext cx="6535776" cy="699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789" dirty="0" smtClean="0"/>
              <a:t>EIQAS, Training Event 1, Warsaw, 26</a:t>
            </a:r>
            <a:r>
              <a:rPr lang="en-US" sz="3789" baseline="30000" dirty="0" smtClean="0"/>
              <a:t>th </a:t>
            </a:r>
            <a:r>
              <a:rPr lang="en-US" sz="3789" dirty="0" smtClean="0"/>
              <a:t>–30</a:t>
            </a:r>
            <a:r>
              <a:rPr lang="en-US" sz="3789" baseline="30000" dirty="0" smtClean="0"/>
              <a:t>th</a:t>
            </a:r>
            <a:r>
              <a:rPr lang="en-US" sz="3789" dirty="0" smtClean="0"/>
              <a:t> June 2015 </a:t>
            </a:r>
            <a:endParaRPr kumimoji="0" lang="en-US" sz="3789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01" y="471254"/>
            <a:ext cx="8677947" cy="456713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Explicit reference to ESG – Chapter 2 of QA Manual 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0501" y="1155888"/>
            <a:ext cx="8238351" cy="51937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Introduction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Quality assurance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Methodology of monitoring and assurance of quality of UNG study </a:t>
            </a:r>
            <a:r>
              <a:rPr lang="en-US" sz="2400" dirty="0" err="1" smtClean="0"/>
              <a:t>programmes</a:t>
            </a: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3.1 Structure of self-evaluation reports</a:t>
            </a:r>
          </a:p>
          <a:p>
            <a:pPr marL="514350" indent="-514350">
              <a:buNone/>
            </a:pPr>
            <a:r>
              <a:rPr lang="en-US" sz="2400" dirty="0" smtClean="0"/>
              <a:t>3.2 Procedures for monitoring and assurance of quality, quality circle</a:t>
            </a:r>
          </a:p>
          <a:p>
            <a:pPr marL="514350" indent="-514350">
              <a:buAutoNum type="arabicPeriod" startAt="4"/>
            </a:pPr>
            <a:r>
              <a:rPr lang="en-US" sz="2400" dirty="0" smtClean="0"/>
              <a:t>Monitoring and assurance of quality of </a:t>
            </a:r>
            <a:r>
              <a:rPr lang="en-US" sz="2400" dirty="0">
                <a:solidFill>
                  <a:srgbClr val="800000"/>
                </a:solidFill>
              </a:rPr>
              <a:t>research</a:t>
            </a:r>
            <a:r>
              <a:rPr lang="en-US" sz="2400" dirty="0" smtClean="0"/>
              <a:t> work</a:t>
            </a:r>
          </a:p>
          <a:p>
            <a:pPr marL="514350" indent="-514350">
              <a:buAutoNum type="arabicPeriod" startAt="4"/>
            </a:pPr>
            <a:r>
              <a:rPr lang="en-US" sz="2400" dirty="0" smtClean="0">
                <a:solidFill>
                  <a:srgbClr val="800000"/>
                </a:solidFill>
              </a:rPr>
              <a:t>Involvement of students </a:t>
            </a:r>
            <a:r>
              <a:rPr lang="en-US" sz="2400" dirty="0" smtClean="0"/>
              <a:t>in the process of monitoring and quality assurance</a:t>
            </a:r>
          </a:p>
          <a:p>
            <a:pPr marL="514350" indent="-514350">
              <a:buAutoNum type="arabicPeriod" startAt="4"/>
            </a:pPr>
            <a:r>
              <a:rPr lang="en-US" sz="2400" dirty="0" smtClean="0"/>
              <a:t>Credit system ECTS </a:t>
            </a:r>
            <a:r>
              <a:rPr lang="en-US" sz="2400" dirty="0" smtClean="0">
                <a:solidFill>
                  <a:srgbClr val="000000"/>
                </a:solidFill>
              </a:rPr>
              <a:t>(recognition of the students’ knowledge obtained elsewhere)</a:t>
            </a:r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0"/>
            <a:ext cx="6535776" cy="471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7200" dirty="0" smtClean="0"/>
              <a:t> IQA system of University of Nova </a:t>
            </a:r>
            <a:r>
              <a:rPr lang="en-US" sz="7200" dirty="0" err="1" smtClean="0"/>
              <a:t>Gorica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2" y="471255"/>
            <a:ext cx="7943972" cy="863716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Strengths of UNG IQA system 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0501" y="1530331"/>
            <a:ext cx="8677947" cy="481934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UNG’s</a:t>
            </a:r>
            <a:r>
              <a:rPr lang="en-US" sz="2400" dirty="0" smtClean="0"/>
              <a:t> small size is seen as an advantage</a:t>
            </a:r>
          </a:p>
          <a:p>
            <a:r>
              <a:rPr lang="en-US" sz="2400" dirty="0" smtClean="0"/>
              <a:t>Specific internal structure of UNG, </a:t>
            </a:r>
            <a:r>
              <a:rPr lang="en-US" sz="2400" dirty="0" err="1"/>
              <a:t>c</a:t>
            </a:r>
            <a:r>
              <a:rPr lang="en-US" sz="2400" dirty="0" err="1" smtClean="0"/>
              <a:t>entralised</a:t>
            </a:r>
            <a:r>
              <a:rPr lang="en-US" sz="2400" dirty="0" smtClean="0"/>
              <a:t> management, unified strategies and procedures for QA </a:t>
            </a:r>
          </a:p>
          <a:p>
            <a:r>
              <a:rPr lang="en-US" sz="2400" dirty="0" smtClean="0"/>
              <a:t>Specific orientation – specific areas of research and teaching: </a:t>
            </a:r>
            <a:br>
              <a:rPr lang="en-US" sz="2400" dirty="0" smtClean="0"/>
            </a:b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/>
              <a:t>-</a:t>
            </a:r>
            <a:r>
              <a:rPr lang="en-US" sz="2400" dirty="0" smtClean="0"/>
              <a:t>cycle study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</a:t>
            </a:r>
            <a:r>
              <a:rPr lang="en-US" sz="2400" dirty="0" err="1" smtClean="0"/>
              <a:t>Karstology</a:t>
            </a:r>
            <a:r>
              <a:rPr lang="en-US" sz="2400" dirty="0" smtClean="0"/>
              <a:t> (QA procedures reflected on a global scale)</a:t>
            </a:r>
          </a:p>
          <a:p>
            <a:r>
              <a:rPr lang="en-US" sz="2400" dirty="0" smtClean="0"/>
              <a:t>Strong international orientation and at the same time strong links with the local community, contributing to the development of the local economy, creating a pool of highly trained experts in specific fields – </a:t>
            </a:r>
            <a:r>
              <a:rPr lang="en-US" sz="2400" dirty="0" err="1" smtClean="0"/>
              <a:t>karstology</a:t>
            </a:r>
            <a:r>
              <a:rPr lang="en-US" sz="2400" dirty="0" smtClean="0"/>
              <a:t>, viticulture and enology etc.) </a:t>
            </a:r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0"/>
            <a:ext cx="6535776" cy="471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154" dirty="0" smtClean="0"/>
              <a:t> </a:t>
            </a:r>
            <a:r>
              <a:rPr lang="en-US" sz="7200" dirty="0" smtClean="0"/>
              <a:t>IQA system of University of Nova </a:t>
            </a:r>
            <a:r>
              <a:rPr lang="en-US" sz="7200" dirty="0" err="1" smtClean="0"/>
              <a:t>Gorica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2" y="471255"/>
            <a:ext cx="7943972" cy="863716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Compliance with the standards of Part 1 of ESG 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0501" y="1530331"/>
            <a:ext cx="8677947" cy="481934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1.1 Policy for quality assurance </a:t>
            </a:r>
          </a:p>
          <a:p>
            <a:r>
              <a:rPr lang="en-US" sz="2400" b="1" dirty="0" smtClean="0"/>
              <a:t>1.2 Design and approval of </a:t>
            </a:r>
            <a:r>
              <a:rPr lang="en-US" sz="2400" b="1" dirty="0" err="1" smtClean="0"/>
              <a:t>programmes</a:t>
            </a:r>
            <a:endParaRPr lang="en-US" sz="2400" b="1" dirty="0" smtClean="0"/>
          </a:p>
          <a:p>
            <a:r>
              <a:rPr lang="en-US" sz="2400" b="1" dirty="0" smtClean="0"/>
              <a:t>1.3 Student-centered learning, teaching and assessment</a:t>
            </a:r>
          </a:p>
          <a:p>
            <a:r>
              <a:rPr lang="en-US" sz="2400" b="1" dirty="0" smtClean="0"/>
              <a:t>1.4 Student admission, progression, recognition and certification</a:t>
            </a:r>
          </a:p>
          <a:p>
            <a:r>
              <a:rPr lang="en-US" sz="2400" b="1" dirty="0" smtClean="0"/>
              <a:t>1.5 Teaching staff</a:t>
            </a:r>
          </a:p>
          <a:p>
            <a:r>
              <a:rPr lang="en-US" sz="2400" b="1" dirty="0" smtClean="0"/>
              <a:t>1.6 Learning resources and student support</a:t>
            </a:r>
          </a:p>
          <a:p>
            <a:r>
              <a:rPr lang="en-US" sz="2400" b="1" dirty="0" smtClean="0"/>
              <a:t>1.7 Information management</a:t>
            </a:r>
          </a:p>
          <a:p>
            <a:r>
              <a:rPr lang="en-US" sz="2400" b="1" dirty="0" smtClean="0"/>
              <a:t>1.8 Public information</a:t>
            </a:r>
          </a:p>
          <a:p>
            <a:r>
              <a:rPr lang="en-US" sz="2400" b="1" dirty="0" smtClean="0"/>
              <a:t>1.9 On-going monitoring and periodic review of </a:t>
            </a:r>
            <a:r>
              <a:rPr lang="en-US" sz="2400" b="1" dirty="0" err="1" smtClean="0"/>
              <a:t>programmes</a:t>
            </a:r>
            <a:endParaRPr lang="en-US" sz="2400" b="1" dirty="0" smtClean="0"/>
          </a:p>
          <a:p>
            <a:r>
              <a:rPr lang="en-US" sz="2400" b="1" dirty="0" smtClean="0"/>
              <a:t>1.10 Cyclical external quality assurance</a:t>
            </a:r>
          </a:p>
          <a:p>
            <a:pPr lvl="1"/>
            <a:endParaRPr lang="en-US" sz="2000" b="1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sz="2400" dirty="0" smtClean="0"/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0"/>
            <a:ext cx="6535776" cy="471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154" dirty="0" smtClean="0"/>
              <a:t> </a:t>
            </a:r>
            <a:r>
              <a:rPr lang="en-US" sz="7200" dirty="0" smtClean="0"/>
              <a:t>IQA system of University of Nova </a:t>
            </a:r>
            <a:r>
              <a:rPr lang="en-US" sz="7200" dirty="0" err="1" smtClean="0"/>
              <a:t>Gorica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62846"/>
            <a:ext cx="8686799" cy="54868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Good practices in current activities</a:t>
            </a:r>
          </a:p>
          <a:p>
            <a:pPr>
              <a:buNone/>
            </a:pPr>
            <a:endParaRPr lang="en-US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/>
              <a:t>SWOT 2014; strength: high </a:t>
            </a:r>
            <a:r>
              <a:rPr lang="en-US" sz="2400" dirty="0"/>
              <a:t>employability of </a:t>
            </a:r>
            <a:r>
              <a:rPr lang="en-US" sz="2400" dirty="0" smtClean="0"/>
              <a:t>graduates (enhanced </a:t>
            </a:r>
            <a:r>
              <a:rPr lang="en-US" sz="2400" b="1" dirty="0" smtClean="0">
                <a:solidFill>
                  <a:srgbClr val="000000"/>
                </a:solidFill>
              </a:rPr>
              <a:t>cooperation</a:t>
            </a:r>
            <a:r>
              <a:rPr lang="en-US" sz="2400" dirty="0" smtClean="0"/>
              <a:t> with local </a:t>
            </a:r>
            <a:r>
              <a:rPr lang="en-US" sz="2400" dirty="0" smtClean="0">
                <a:solidFill>
                  <a:srgbClr val="000000"/>
                </a:solidFill>
              </a:rPr>
              <a:t>companies and </a:t>
            </a:r>
            <a:r>
              <a:rPr lang="en-US" sz="2400" dirty="0" err="1" smtClean="0">
                <a:solidFill>
                  <a:srgbClr val="000000"/>
                </a:solidFill>
              </a:rPr>
              <a:t>organisations</a:t>
            </a:r>
            <a:r>
              <a:rPr lang="en-US" sz="2400" dirty="0" smtClean="0">
                <a:solidFill>
                  <a:srgbClr val="000000"/>
                </a:solidFill>
              </a:rPr>
              <a:t> – introduction of practical placement, student projects; survey aimed at employers to evaluate graduates’ competences – feedback) 1.2 – Design and approval of </a:t>
            </a:r>
            <a:r>
              <a:rPr lang="en-US" sz="2400" dirty="0" err="1" smtClean="0">
                <a:solidFill>
                  <a:srgbClr val="000000"/>
                </a:solidFill>
              </a:rPr>
              <a:t>programmes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practival</a:t>
            </a:r>
            <a:r>
              <a:rPr lang="en-US" sz="2400" dirty="0" smtClean="0">
                <a:solidFill>
                  <a:srgbClr val="000000"/>
                </a:solidFill>
              </a:rPr>
              <a:t> placements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SWOT 2014; strength</a:t>
            </a:r>
            <a:r>
              <a:rPr lang="en-US" sz="2400" b="1" dirty="0" smtClean="0">
                <a:solidFill>
                  <a:srgbClr val="000000"/>
                </a:solidFill>
              </a:rPr>
              <a:t>: adaptability, </a:t>
            </a:r>
            <a:r>
              <a:rPr lang="en-US" sz="2400" dirty="0" smtClean="0">
                <a:solidFill>
                  <a:srgbClr val="000000"/>
                </a:solidFill>
              </a:rPr>
              <a:t>fast </a:t>
            </a:r>
            <a:r>
              <a:rPr lang="en-US" sz="2400" dirty="0">
                <a:solidFill>
                  <a:srgbClr val="000000"/>
                </a:solidFill>
              </a:rPr>
              <a:t>response to </a:t>
            </a:r>
            <a:r>
              <a:rPr lang="en-US" sz="2400" dirty="0" smtClean="0">
                <a:solidFill>
                  <a:srgbClr val="000000"/>
                </a:solidFill>
              </a:rPr>
              <a:t>changes (possible due to small size of UNG</a:t>
            </a:r>
            <a:r>
              <a:rPr lang="en-US" sz="2400" b="1" dirty="0" smtClean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weekly sessions of management bodies), </a:t>
            </a:r>
            <a:r>
              <a:rPr lang="en-US" sz="2400" dirty="0" err="1" smtClean="0">
                <a:solidFill>
                  <a:srgbClr val="000000"/>
                </a:solidFill>
              </a:rPr>
              <a:t>personalised</a:t>
            </a:r>
            <a:r>
              <a:rPr lang="en-US" sz="2400" dirty="0" smtClean="0">
                <a:solidFill>
                  <a:srgbClr val="000000"/>
                </a:solidFill>
              </a:rPr>
              <a:t> approach towards internal stakeholders and regular meetings with external stakeholders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1.1 Policy for quality assurance</a:t>
            </a:r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535776" cy="471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154" dirty="0" smtClean="0"/>
              <a:t> </a:t>
            </a:r>
            <a:r>
              <a:rPr lang="en-US" sz="7200" dirty="0" smtClean="0"/>
              <a:t>IQA system of University of Nova </a:t>
            </a:r>
            <a:r>
              <a:rPr lang="en-US" sz="7200" dirty="0" err="1" smtClean="0"/>
              <a:t>Gorica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765166"/>
            <a:ext cx="8686799" cy="558450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595" b="1" dirty="0" smtClean="0">
                <a:solidFill>
                  <a:srgbClr val="000000"/>
                </a:solidFill>
              </a:rPr>
              <a:t>Good practices in current activities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3027" dirty="0" smtClean="0"/>
              <a:t>P</a:t>
            </a:r>
            <a:r>
              <a:rPr lang="en-US" sz="2595" dirty="0" smtClean="0"/>
              <a:t>rovision of unique study </a:t>
            </a:r>
            <a:r>
              <a:rPr lang="en-US" sz="2595" dirty="0" err="1" smtClean="0"/>
              <a:t>programmes</a:t>
            </a:r>
            <a:r>
              <a:rPr lang="en-US" sz="2595" dirty="0" smtClean="0"/>
              <a:t> in </a:t>
            </a:r>
            <a:r>
              <a:rPr lang="en-US" sz="2595" dirty="0" err="1" smtClean="0"/>
              <a:t>specialised</a:t>
            </a:r>
            <a:r>
              <a:rPr lang="en-US" sz="2595" dirty="0" smtClean="0"/>
              <a:t> areas, </a:t>
            </a:r>
            <a:r>
              <a:rPr lang="en-US" sz="2595" dirty="0" smtClean="0">
                <a:solidFill>
                  <a:srgbClr val="000000"/>
                </a:solidFill>
              </a:rPr>
              <a:t>related to the local environment – doctoral </a:t>
            </a:r>
            <a:r>
              <a:rPr lang="en-US" sz="2595" dirty="0" err="1" smtClean="0">
                <a:solidFill>
                  <a:srgbClr val="000000"/>
                </a:solidFill>
              </a:rPr>
              <a:t>programme</a:t>
            </a:r>
            <a:r>
              <a:rPr lang="en-US" sz="2595" dirty="0" smtClean="0">
                <a:solidFill>
                  <a:srgbClr val="000000"/>
                </a:solidFill>
              </a:rPr>
              <a:t> </a:t>
            </a:r>
            <a:r>
              <a:rPr lang="en-US" sz="2595" dirty="0" err="1" smtClean="0">
                <a:solidFill>
                  <a:srgbClr val="000000"/>
                </a:solidFill>
              </a:rPr>
              <a:t>Karstology</a:t>
            </a:r>
            <a:r>
              <a:rPr lang="en-US" sz="2595" dirty="0" smtClean="0">
                <a:solidFill>
                  <a:srgbClr val="000000"/>
                </a:solidFill>
              </a:rPr>
              <a:t> (effect on enrolment rate, no. of. international students) </a:t>
            </a:r>
            <a:r>
              <a:rPr lang="en-US" sz="2595" b="1" dirty="0" smtClean="0">
                <a:solidFill>
                  <a:srgbClr val="000000"/>
                </a:solidFill>
              </a:rPr>
              <a:t>(1.2 – Design and </a:t>
            </a:r>
            <a:r>
              <a:rPr lang="en-US" sz="2595" b="1" dirty="0">
                <a:solidFill>
                  <a:srgbClr val="000000"/>
                </a:solidFill>
              </a:rPr>
              <a:t>a</a:t>
            </a:r>
            <a:r>
              <a:rPr lang="en-US" sz="2595" b="1" dirty="0" smtClean="0">
                <a:solidFill>
                  <a:srgbClr val="000000"/>
                </a:solidFill>
              </a:rPr>
              <a:t>pproval of </a:t>
            </a:r>
            <a:r>
              <a:rPr lang="en-US" sz="2595" b="1" dirty="0" err="1" smtClean="0">
                <a:solidFill>
                  <a:srgbClr val="000000"/>
                </a:solidFill>
              </a:rPr>
              <a:t>programmes</a:t>
            </a:r>
            <a:r>
              <a:rPr lang="en-US" sz="2595" b="1" dirty="0" smtClean="0">
                <a:solidFill>
                  <a:srgbClr val="000000"/>
                </a:solidFill>
              </a:rPr>
              <a:t>)</a:t>
            </a:r>
            <a:endParaRPr lang="en-US" sz="2595" dirty="0" smtClean="0">
              <a:solidFill>
                <a:srgbClr val="000000"/>
              </a:solidFill>
            </a:endParaRPr>
          </a:p>
          <a:p>
            <a:r>
              <a:rPr lang="en-US" sz="2595" dirty="0" smtClean="0">
                <a:solidFill>
                  <a:srgbClr val="000000"/>
                </a:solidFill>
              </a:rPr>
              <a:t>“Double-monitoring” of students’ satisfaction – 2</a:t>
            </a:r>
            <a:r>
              <a:rPr lang="en-US" sz="2595" b="1" dirty="0">
                <a:solidFill>
                  <a:srgbClr val="000000"/>
                </a:solidFill>
              </a:rPr>
              <a:t> parallel </a:t>
            </a:r>
            <a:r>
              <a:rPr lang="en-US" sz="2595" dirty="0" smtClean="0">
                <a:solidFill>
                  <a:srgbClr val="000000"/>
                </a:solidFill>
              </a:rPr>
              <a:t>(formal and informal) ways of gathering feedback; lecturers’ own initiatives  (</a:t>
            </a:r>
            <a:r>
              <a:rPr lang="en-US" sz="2595" dirty="0" err="1" smtClean="0">
                <a:solidFill>
                  <a:srgbClr val="000000"/>
                </a:solidFill>
              </a:rPr>
              <a:t>recognised</a:t>
            </a:r>
            <a:r>
              <a:rPr lang="en-US" sz="2595" dirty="0" smtClean="0">
                <a:solidFill>
                  <a:srgbClr val="000000"/>
                </a:solidFill>
              </a:rPr>
              <a:t> as good practice by EUA Evaluation Committee) </a:t>
            </a:r>
            <a:r>
              <a:rPr lang="en-US" sz="2595" b="1" dirty="0" smtClean="0">
                <a:solidFill>
                  <a:srgbClr val="000000"/>
                </a:solidFill>
              </a:rPr>
              <a:t>(1.9 – On-going monitoring and periodic review of </a:t>
            </a:r>
            <a:r>
              <a:rPr lang="en-US" sz="2595" b="1" dirty="0" err="1" smtClean="0">
                <a:solidFill>
                  <a:srgbClr val="000000"/>
                </a:solidFill>
              </a:rPr>
              <a:t>programmes</a:t>
            </a:r>
            <a:r>
              <a:rPr lang="en-US" sz="2595" b="1" dirty="0" smtClean="0">
                <a:solidFill>
                  <a:srgbClr val="000000"/>
                </a:solidFill>
              </a:rPr>
              <a:t>)  </a:t>
            </a:r>
          </a:p>
          <a:p>
            <a:r>
              <a:rPr lang="en-US" sz="2595" dirty="0" smtClean="0">
                <a:solidFill>
                  <a:srgbClr val="000000"/>
                </a:solidFill>
              </a:rPr>
              <a:t>Introducing the concept of</a:t>
            </a:r>
            <a:r>
              <a:rPr lang="en-US" sz="2595" b="1" dirty="0" smtClean="0">
                <a:solidFill>
                  <a:srgbClr val="000000"/>
                </a:solidFill>
              </a:rPr>
              <a:t> Partner schools</a:t>
            </a:r>
          </a:p>
          <a:p>
            <a:r>
              <a:rPr lang="en-US" sz="2595" dirty="0" smtClean="0">
                <a:solidFill>
                  <a:srgbClr val="000000"/>
                </a:solidFill>
              </a:rPr>
              <a:t>Students: system of </a:t>
            </a:r>
            <a:r>
              <a:rPr lang="en-US" sz="2595" b="1" dirty="0" smtClean="0">
                <a:solidFill>
                  <a:srgbClr val="000000"/>
                </a:solidFill>
              </a:rPr>
              <a:t>Tutorship</a:t>
            </a:r>
            <a:r>
              <a:rPr lang="en-US" sz="2595" dirty="0" smtClean="0">
                <a:solidFill>
                  <a:srgbClr val="000000"/>
                </a:solidFill>
              </a:rPr>
              <a:t> (teacher-student), a unique tailored scheme of studies for </a:t>
            </a:r>
            <a:r>
              <a:rPr lang="en-US" sz="2595" b="1" dirty="0">
                <a:solidFill>
                  <a:srgbClr val="000000"/>
                </a:solidFill>
              </a:rPr>
              <a:t>students-athletes</a:t>
            </a:r>
            <a:r>
              <a:rPr lang="en-US" sz="2595" b="1" dirty="0" smtClean="0">
                <a:solidFill>
                  <a:srgbClr val="000000"/>
                </a:solidFill>
              </a:rPr>
              <a:t> (1.6 – Learning resources and student support)</a:t>
            </a:r>
            <a:endParaRPr lang="en-US" sz="2595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b="1" dirty="0" smtClean="0"/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535776" cy="471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7200" dirty="0" smtClean="0"/>
              <a:t> IQA system of University of Nova </a:t>
            </a:r>
            <a:r>
              <a:rPr lang="en-US" sz="7200" dirty="0" err="1" smtClean="0"/>
              <a:t>Gorica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30286"/>
            <a:ext cx="8686799" cy="55193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Short-term plan: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dirty="0" smtClean="0"/>
          </a:p>
          <a:p>
            <a:r>
              <a:rPr lang="en-US" sz="2400" dirty="0" smtClean="0"/>
              <a:t>The newly-established </a:t>
            </a:r>
            <a:r>
              <a:rPr lang="en-US" sz="2400" dirty="0" err="1" smtClean="0"/>
              <a:t>centralised</a:t>
            </a:r>
            <a:r>
              <a:rPr lang="en-US" sz="2400" dirty="0" smtClean="0"/>
              <a:t> system of professional development opportunities for staff should be enhanced) </a:t>
            </a:r>
          </a:p>
          <a:p>
            <a:pPr>
              <a:buNone/>
            </a:pPr>
            <a:r>
              <a:rPr lang="en-US" sz="2400" dirty="0" smtClean="0"/>
              <a:t>   (In line with the revised ESG – esp. amendments </a:t>
            </a:r>
            <a:r>
              <a:rPr lang="en-US" sz="2400" b="1" dirty="0" smtClean="0"/>
              <a:t>of standard 1.5</a:t>
            </a:r>
            <a:r>
              <a:rPr lang="en-US" sz="2400" dirty="0" smtClean="0"/>
              <a:t>) </a:t>
            </a:r>
            <a:endParaRPr lang="en-US" sz="2400" b="1" dirty="0" smtClean="0"/>
          </a:p>
          <a:p>
            <a:endParaRPr lang="en-US" dirty="0" smtClean="0"/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535776" cy="471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154" dirty="0" smtClean="0"/>
              <a:t> </a:t>
            </a:r>
            <a:r>
              <a:rPr lang="en-US" sz="7200" dirty="0" smtClean="0"/>
              <a:t>IQA system of University of Nova </a:t>
            </a:r>
            <a:r>
              <a:rPr lang="en-US" sz="7200" dirty="0" err="1" smtClean="0"/>
              <a:t>Gorica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4216" y="471254"/>
            <a:ext cx="8493982" cy="587841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b="1" dirty="0" smtClean="0"/>
              <a:t>How do you identify good practices in IQA?</a:t>
            </a:r>
          </a:p>
          <a:p>
            <a:pPr>
              <a:buNone/>
            </a:pPr>
            <a:r>
              <a:rPr lang="en-US" sz="2800" b="1" dirty="0" smtClean="0"/>
              <a:t>    What is the scope of good practice?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Definition of the word “scope”: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extent of the area or subject matter that something deals with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</a:t>
            </a:r>
            <a:r>
              <a:rPr lang="en-US" sz="2400" dirty="0" smtClean="0"/>
              <a:t>he opportunity or possibility to do or deal with something  </a:t>
            </a:r>
            <a:r>
              <a:rPr lang="en-US" sz="2400" i="1" dirty="0" smtClean="0"/>
              <a:t>The scope for major change …</a:t>
            </a:r>
            <a:r>
              <a:rPr lang="en-US" sz="2600" i="1" dirty="0" smtClean="0"/>
              <a:t/>
            </a:r>
            <a:br>
              <a:rPr lang="en-US" sz="2600" i="1" dirty="0" smtClean="0"/>
            </a:br>
            <a:r>
              <a:rPr lang="en-US" sz="2100" dirty="0" smtClean="0"/>
              <a:t>(Source: Online Oxford Dictionary) 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0"/>
            <a:ext cx="6535776" cy="471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7200" dirty="0" smtClean="0"/>
              <a:t> IQA system of University of Nova </a:t>
            </a:r>
            <a:r>
              <a:rPr lang="en-US" sz="7200" dirty="0" err="1" smtClean="0"/>
              <a:t>Gorica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309322"/>
            <a:ext cx="8686799" cy="604034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800" b="1" dirty="0" smtClean="0"/>
              <a:t>How do you evaluate the effectiveness of good practices?</a:t>
            </a:r>
          </a:p>
          <a:p>
            <a:pPr>
              <a:buNone/>
            </a:pPr>
            <a:endParaRPr lang="en-US" sz="1600" dirty="0" smtClean="0"/>
          </a:p>
          <a:p>
            <a:pPr lvl="1"/>
            <a:r>
              <a:rPr lang="en-US" sz="2400" dirty="0" smtClean="0"/>
              <a:t>Obstacles: diversity of activities, long-term process, time needed to obtain relevant/measurable results, lack of guidelines for evaluating the effectiveness</a:t>
            </a:r>
          </a:p>
          <a:p>
            <a:pPr lvl="1"/>
            <a:r>
              <a:rPr lang="en-US" sz="2400" b="1" dirty="0" smtClean="0"/>
              <a:t>Self-evaluation processes </a:t>
            </a:r>
            <a:r>
              <a:rPr lang="en-US" sz="2400" dirty="0" smtClean="0"/>
              <a:t>(Formal: analysis of findings in self-evaluation reports, analysis of results of questionnaires, UNG SWOT analysis, observations noted in the reports of Quality Coordinators; informal gathering of information from stakeholders)</a:t>
            </a:r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0"/>
            <a:ext cx="6535776" cy="471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154" dirty="0" smtClean="0"/>
              <a:t> IQA system of University of Nova </a:t>
            </a:r>
            <a:r>
              <a:rPr lang="en-US" sz="6154" dirty="0" err="1" smtClean="0"/>
              <a:t>Gorica</a:t>
            </a:r>
            <a:endParaRPr kumimoji="0" lang="en-US" sz="6154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309322"/>
            <a:ext cx="8686799" cy="604034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/>
          </a:p>
          <a:p>
            <a:pPr lvl="1"/>
            <a:r>
              <a:rPr lang="en-US" sz="2400" b="1" dirty="0" smtClean="0"/>
              <a:t>External evaluation processes </a:t>
            </a:r>
            <a:r>
              <a:rPr lang="en-US" sz="2400" dirty="0" smtClean="0"/>
              <a:t>(SQAA – maximum accreditation periods awarded to UNG and its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, institutional EUA (European University Association) evaluation in 2014/15, Thomson-Reuters profile, U-</a:t>
            </a:r>
            <a:r>
              <a:rPr lang="en-US" sz="2400" dirty="0" err="1" smtClean="0"/>
              <a:t>Multirank</a:t>
            </a:r>
            <a:r>
              <a:rPr lang="en-US" sz="2400" dirty="0" smtClean="0"/>
              <a:t> Performance Profile – excellence especially in the fields of research and international orientation)      </a:t>
            </a:r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0"/>
            <a:ext cx="6535776" cy="471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7200" dirty="0" smtClean="0"/>
              <a:t> IQA system of University of Nova </a:t>
            </a:r>
            <a:r>
              <a:rPr lang="en-US" sz="7200" dirty="0" err="1" smtClean="0"/>
              <a:t>Gorica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2782802" cy="2148976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111" dirty="0" smtClean="0"/>
              <a:t>UNG </a:t>
            </a:r>
            <a:br>
              <a:rPr lang="en-US" sz="3111" dirty="0" smtClean="0"/>
            </a:br>
            <a:r>
              <a:rPr lang="en-US" sz="3111" dirty="0" smtClean="0"/>
              <a:t>U-</a:t>
            </a:r>
            <a:r>
              <a:rPr lang="en-US" sz="3111" dirty="0" err="1" smtClean="0"/>
              <a:t>Multirank</a:t>
            </a:r>
            <a:r>
              <a:rPr lang="en-US" sz="3111" dirty="0" smtClean="0"/>
              <a:t> Performance Profile 2015</a:t>
            </a:r>
            <a:endParaRPr lang="en-US" sz="3111" dirty="0"/>
          </a:p>
        </p:txBody>
      </p:sp>
      <p:pic>
        <p:nvPicPr>
          <p:cNvPr id="8" name="Picture 7" descr="UNG_U-multirak_2015_chart_27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802" y="350480"/>
            <a:ext cx="6157039" cy="6157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782" y="5642307"/>
            <a:ext cx="36958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Good practices reflected in areas of excellence</a:t>
            </a:r>
            <a:endParaRPr 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5014648" cy="14326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University of Nova </a:t>
            </a:r>
            <a:r>
              <a:rPr lang="en-US" sz="3600" dirty="0" err="1" smtClean="0"/>
              <a:t>Gorica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1" y="1432650"/>
            <a:ext cx="7081054" cy="4917021"/>
          </a:xfrm>
        </p:spPr>
        <p:txBody>
          <a:bodyPr/>
          <a:lstStyle/>
          <a:p>
            <a:r>
              <a:rPr lang="en-US" sz="2800" dirty="0" smtClean="0"/>
              <a:t>Small, non-state, </a:t>
            </a:r>
            <a:br>
              <a:rPr lang="en-US" sz="2800" dirty="0" smtClean="0"/>
            </a:br>
            <a:r>
              <a:rPr lang="en-US" sz="2800" dirty="0" smtClean="0"/>
              <a:t>research-based, </a:t>
            </a:r>
            <a:br>
              <a:rPr lang="en-US" sz="2800" dirty="0" smtClean="0"/>
            </a:br>
            <a:r>
              <a:rPr lang="en-US" sz="2800" dirty="0" smtClean="0"/>
              <a:t>internationally oriented</a:t>
            </a:r>
          </a:p>
          <a:p>
            <a:r>
              <a:rPr lang="en-US" sz="2800" dirty="0" smtClean="0"/>
              <a:t>7 schools, 6 research laboratories, </a:t>
            </a:r>
            <a:br>
              <a:rPr lang="en-US" sz="2800" dirty="0" smtClean="0"/>
            </a:br>
            <a:r>
              <a:rPr lang="en-US" sz="2800" dirty="0" smtClean="0"/>
              <a:t>6 research </a:t>
            </a:r>
            <a:r>
              <a:rPr lang="en-US" sz="2800" dirty="0" err="1" smtClean="0"/>
              <a:t>centres</a:t>
            </a:r>
            <a:endParaRPr lang="en-US" sz="2800" dirty="0" smtClean="0"/>
          </a:p>
          <a:p>
            <a:r>
              <a:rPr lang="en-US" sz="2800" dirty="0" smtClean="0"/>
              <a:t>1995: establishment, </a:t>
            </a:r>
            <a:br>
              <a:rPr lang="en-US" sz="2800" dirty="0" smtClean="0"/>
            </a:br>
            <a:r>
              <a:rPr lang="en-US" sz="2800" dirty="0" smtClean="0"/>
              <a:t>2006: status of university</a:t>
            </a:r>
          </a:p>
          <a:p>
            <a:r>
              <a:rPr lang="en-US" sz="2800" dirty="0" smtClean="0"/>
              <a:t>2014/15: 548, 181 &amp; 100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                1:&lt;5 </a:t>
            </a:r>
          </a:p>
          <a:p>
            <a:endParaRPr lang="en-US" dirty="0"/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  <p:pic>
        <p:nvPicPr>
          <p:cNvPr id="10" name="Picture 9" descr="Screen shot 2015-06-28 at 12.33.58 AM.png"/>
          <p:cNvPicPr>
            <a:picLocks noChangeAspect="1"/>
          </p:cNvPicPr>
          <p:nvPr/>
        </p:nvPicPr>
        <p:blipFill>
          <a:blip r:embed="rId3"/>
          <a:srcRect l="4940" r="4926"/>
          <a:stretch>
            <a:fillRect/>
          </a:stretch>
        </p:blipFill>
        <p:spPr>
          <a:xfrm>
            <a:off x="5383014" y="0"/>
            <a:ext cx="3760986" cy="2797959"/>
          </a:xfrm>
          <a:prstGeom prst="rect">
            <a:avLst/>
          </a:prstGeom>
        </p:spPr>
      </p:pic>
      <p:pic>
        <p:nvPicPr>
          <p:cNvPr id="12" name="Picture 11" descr="PTF_knjiznica Godec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590" y="3429000"/>
            <a:ext cx="3703410" cy="2920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0"/>
            <a:ext cx="8686799" cy="6349671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b="1" dirty="0" smtClean="0"/>
              <a:t>   Do you find any obstacles or threats linked to its  inappropriate use/or further development?</a:t>
            </a:r>
          </a:p>
          <a:p>
            <a:pPr lvl="1">
              <a:buNone/>
            </a:pPr>
            <a:endParaRPr lang="en-US" sz="2400" dirty="0"/>
          </a:p>
          <a:p>
            <a:pPr lvl="1">
              <a:buFont typeface="Arial"/>
              <a:buChar char="•"/>
            </a:pPr>
            <a:r>
              <a:rPr lang="en-US" sz="2400" dirty="0" smtClean="0"/>
              <a:t>Funding: State </a:t>
            </a:r>
            <a:r>
              <a:rPr lang="en-US" sz="2400" dirty="0"/>
              <a:t>funds for concessions and research activities</a:t>
            </a:r>
            <a:r>
              <a:rPr lang="en-US" sz="2400" dirty="0" smtClean="0"/>
              <a:t> have been scarce since, </a:t>
            </a:r>
            <a:r>
              <a:rPr lang="en-US" sz="2400" dirty="0"/>
              <a:t>preventing a </a:t>
            </a:r>
            <a:r>
              <a:rPr lang="en-US" sz="2400" dirty="0" err="1"/>
              <a:t>favourable</a:t>
            </a:r>
            <a:r>
              <a:rPr lang="en-US" sz="2400" dirty="0"/>
              <a:t> development of pedagogical and research </a:t>
            </a:r>
            <a:r>
              <a:rPr lang="en-US" sz="2400" dirty="0" smtClean="0"/>
              <a:t>activities. Funding of UNG in 2013: 61.3 % - research funds, of which over 50 % obtained from international projects – lack of permanently employed staff </a:t>
            </a:r>
            <a:br>
              <a:rPr lang="en-US" sz="2400" dirty="0" smtClean="0"/>
            </a:br>
            <a:r>
              <a:rPr lang="en-US" sz="2400" dirty="0" smtClean="0"/>
              <a:t>(affecting the implementation of several ESG standards)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In certain cases the national legislation impedes the development of the </a:t>
            </a:r>
            <a:r>
              <a:rPr lang="en-US" sz="2400" dirty="0" err="1" smtClean="0"/>
              <a:t>IQAs</a:t>
            </a:r>
            <a:r>
              <a:rPr lang="en-US" sz="2400" dirty="0" smtClean="0"/>
              <a:t> (due to the limitations prescribed by the national legislation in terms of language of instruction certain new study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 cannot be introduced, the no. of international students and staff cannot increase to the level desired  (affecting esp. the implementation of standards 1.2, 1.4)</a:t>
            </a:r>
          </a:p>
          <a:p>
            <a:pPr lvl="1">
              <a:buFont typeface="Arial"/>
              <a:buChar char="•"/>
            </a:pPr>
            <a:endParaRPr lang="en-US" sz="2400" dirty="0" smtClean="0"/>
          </a:p>
          <a:p>
            <a:endParaRPr lang="en-US" b="1" dirty="0" smtClean="0"/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309322"/>
            <a:ext cx="8686799" cy="604034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W</a:t>
            </a:r>
            <a:r>
              <a:rPr lang="en-US" sz="2800" b="1" dirty="0" smtClean="0"/>
              <a:t>hat is the value added for your university?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400" dirty="0" smtClean="0"/>
              <a:t>IQA procedures designed in the manner helping the institution to accomplish its vision and achieve the set goals</a:t>
            </a:r>
          </a:p>
          <a:p>
            <a:r>
              <a:rPr lang="en-US" sz="2400" dirty="0" smtClean="0"/>
              <a:t>Beneficial effect on UNG graduates’ employability rates</a:t>
            </a:r>
          </a:p>
          <a:p>
            <a:r>
              <a:rPr lang="en-US" sz="2400" dirty="0" smtClean="0"/>
              <a:t>Enhancement of the quality </a:t>
            </a:r>
            <a:r>
              <a:rPr lang="en-US" sz="2400" dirty="0"/>
              <a:t>c</a:t>
            </a:r>
            <a:r>
              <a:rPr lang="en-US" sz="2400" dirty="0" smtClean="0"/>
              <a:t>ulture in the broadest sense</a:t>
            </a:r>
          </a:p>
          <a:p>
            <a:r>
              <a:rPr lang="en-US" sz="2400" dirty="0" smtClean="0"/>
              <a:t>Contribution to the development of the local/national economy and the selected scientific disciplines </a:t>
            </a:r>
          </a:p>
          <a:p>
            <a:pPr lvl="1"/>
            <a:endParaRPr lang="en-US" dirty="0" smtClean="0"/>
          </a:p>
          <a:p>
            <a:endParaRPr lang="en-US" b="1" dirty="0" smtClean="0"/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8458199" cy="2920669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                         www.ung.si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v</a:t>
            </a:r>
            <a:r>
              <a:rPr lang="en-US" sz="2800" dirty="0" err="1" smtClean="0">
                <a:solidFill>
                  <a:schemeClr val="tx1"/>
                </a:solidFill>
              </a:rPr>
              <a:t>eronika.piccinini@ung.si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</p:spPr>
      </p:pic>
      <p:pic>
        <p:nvPicPr>
          <p:cNvPr id="6" name="Picture 5" descr="ung_logo_en_bw_4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38" y="1067552"/>
            <a:ext cx="1758323" cy="179788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04112" y="0"/>
            <a:ext cx="6535776" cy="699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789" dirty="0" smtClean="0"/>
              <a:t>EIQAS, Training Event 1, Warsaw, 26</a:t>
            </a:r>
            <a:r>
              <a:rPr lang="en-US" sz="3789" baseline="30000" dirty="0" smtClean="0"/>
              <a:t>th </a:t>
            </a:r>
            <a:r>
              <a:rPr lang="en-US" sz="3789" dirty="0" smtClean="0"/>
              <a:t>–30</a:t>
            </a:r>
            <a:r>
              <a:rPr lang="en-US" sz="3789" baseline="30000" dirty="0" smtClean="0"/>
              <a:t>th</a:t>
            </a:r>
            <a:r>
              <a:rPr lang="en-US" sz="3789" dirty="0" smtClean="0"/>
              <a:t> June 2015 </a:t>
            </a:r>
            <a:endParaRPr kumimoji="0" lang="en-US" sz="3789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911687"/>
            <a:ext cx="8686799" cy="5437984"/>
          </a:xfrm>
        </p:spPr>
        <p:txBody>
          <a:bodyPr/>
          <a:lstStyle/>
          <a:p>
            <a:r>
              <a:rPr lang="en-US" sz="2400" dirty="0" smtClean="0"/>
              <a:t>Central management – flexibility </a:t>
            </a:r>
          </a:p>
          <a:p>
            <a:r>
              <a:rPr lang="en-US" sz="2400" dirty="0" smtClean="0"/>
              <a:t>UNG bodies: Rector (legal rep.) UNG Senate, Governing Board, Stud. Council, </a:t>
            </a:r>
            <a:r>
              <a:rPr lang="en-US" sz="2400" dirty="0">
                <a:solidFill>
                  <a:srgbClr val="7F7F7F"/>
                </a:solidFill>
              </a:rPr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7F7F7F"/>
                </a:solidFill>
              </a:rPr>
              <a:t>Vice-Rectors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International Council (advisory body)</a:t>
            </a:r>
          </a:p>
          <a:p>
            <a:r>
              <a:rPr lang="en-US" sz="2400" dirty="0" smtClean="0"/>
              <a:t>Bologna </a:t>
            </a:r>
            <a:r>
              <a:rPr lang="en-US" sz="2400" dirty="0"/>
              <a:t>reform of all study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 </a:t>
            </a:r>
            <a:r>
              <a:rPr lang="en-US" sz="2400" dirty="0"/>
              <a:t>completed in </a:t>
            </a:r>
            <a:r>
              <a:rPr lang="en-US" sz="2400" dirty="0" smtClean="0"/>
              <a:t>2007</a:t>
            </a:r>
          </a:p>
          <a:p>
            <a:r>
              <a:rPr lang="en-US" sz="2400" dirty="0" smtClean="0"/>
              <a:t>2013-2015: </a:t>
            </a:r>
            <a:r>
              <a:rPr lang="en-US" sz="2400" dirty="0"/>
              <a:t>EU</a:t>
            </a:r>
            <a:r>
              <a:rPr lang="en-US" sz="2400" dirty="0" smtClean="0"/>
              <a:t> &amp; national </a:t>
            </a:r>
            <a:r>
              <a:rPr lang="en-US" sz="2400" dirty="0"/>
              <a:t>funds for the project </a:t>
            </a:r>
            <a:r>
              <a:rPr lang="en-US" sz="2400" i="1" dirty="0"/>
              <a:t>Modernization of the quality assurance system and reform of </a:t>
            </a:r>
            <a:r>
              <a:rPr lang="en-US" sz="2400" i="1" dirty="0" err="1"/>
              <a:t>programmes</a:t>
            </a:r>
            <a:r>
              <a:rPr lang="en-US" sz="2400" i="1" dirty="0"/>
              <a:t> at</a:t>
            </a:r>
            <a:r>
              <a:rPr lang="en-US" sz="2400" i="1" dirty="0" smtClean="0"/>
              <a:t> UNG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0"/>
            <a:ext cx="6535776" cy="471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7200" dirty="0" smtClean="0"/>
              <a:t> IQA system of University of Nova </a:t>
            </a:r>
            <a:r>
              <a:rPr lang="en-US" sz="7200" dirty="0" err="1" smtClean="0"/>
              <a:t>Gorica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8440" y="927669"/>
            <a:ext cx="8426959" cy="5779867"/>
          </a:xfrm>
        </p:spPr>
        <p:txBody>
          <a:bodyPr>
            <a:normAutofit/>
          </a:bodyPr>
          <a:lstStyle/>
          <a:p>
            <a:pPr lvl="1"/>
            <a:r>
              <a:rPr lang="en-US" sz="2400" i="1" dirty="0" smtClean="0"/>
              <a:t>Revision of </a:t>
            </a:r>
            <a:r>
              <a:rPr lang="en-US" sz="2400" i="1" dirty="0" err="1" smtClean="0"/>
              <a:t>programmes</a:t>
            </a:r>
            <a:r>
              <a:rPr lang="en-US" sz="2400" i="1" dirty="0" smtClean="0"/>
              <a:t> (inv. all stakeholders)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Student-centered learning promoted</a:t>
            </a:r>
          </a:p>
          <a:p>
            <a:pPr lvl="1"/>
            <a:r>
              <a:rPr lang="en-US" sz="2400" dirty="0" smtClean="0"/>
              <a:t>Course syllabi revised, student survey questionnaires and certain rules updated</a:t>
            </a:r>
          </a:p>
          <a:p>
            <a:pPr lvl="1"/>
            <a:r>
              <a:rPr lang="en-US" sz="2400" dirty="0" smtClean="0"/>
              <a:t>Practical placements, tutorship system introduced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-learning learning opportunities enhanced, online information system upgraded </a:t>
            </a:r>
          </a:p>
          <a:p>
            <a:pPr lvl="1">
              <a:buNone/>
            </a:pPr>
            <a:endParaRPr lang="en-US" sz="3600" b="1" dirty="0" smtClean="0"/>
          </a:p>
          <a:p>
            <a:pPr lvl="1">
              <a:buNone/>
            </a:pPr>
            <a:r>
              <a:rPr lang="en-US" sz="4000" b="1" dirty="0" smtClean="0"/>
              <a:t>                           </a:t>
            </a:r>
          </a:p>
          <a:p>
            <a:pPr lvl="1">
              <a:buNone/>
            </a:pPr>
            <a:r>
              <a:rPr lang="en-US" sz="4000" b="1" dirty="0" smtClean="0"/>
              <a:t>                           ESG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  <p:sp>
        <p:nvSpPr>
          <p:cNvPr id="4" name="Right Brace 3"/>
          <p:cNvSpPr/>
          <p:nvPr/>
        </p:nvSpPr>
        <p:spPr>
          <a:xfrm rot="5400000">
            <a:off x="4189388" y="728248"/>
            <a:ext cx="765222" cy="7709157"/>
          </a:xfrm>
          <a:prstGeom prst="rightBrace">
            <a:avLst>
              <a:gd name="adj1" fmla="val 8333"/>
              <a:gd name="adj2" fmla="val 50000"/>
            </a:avLst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0"/>
            <a:ext cx="6535776" cy="471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7200" dirty="0" smtClean="0"/>
              <a:t> IQA system of University of Nova </a:t>
            </a:r>
            <a:r>
              <a:rPr lang="en-US" sz="7200" dirty="0" err="1" smtClean="0"/>
              <a:t>Gorica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2" y="0"/>
            <a:ext cx="7943972" cy="114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IQA system 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862846"/>
            <a:ext cx="8481248" cy="5486825"/>
          </a:xfrm>
        </p:spPr>
        <p:txBody>
          <a:bodyPr>
            <a:noAutofit/>
          </a:bodyPr>
          <a:lstStyle/>
          <a:p>
            <a:r>
              <a:rPr lang="en-US" sz="2400" dirty="0"/>
              <a:t>Self-evaluation is the primary mechanism for</a:t>
            </a:r>
            <a:r>
              <a:rPr lang="en-US" sz="2400" dirty="0" smtClean="0"/>
              <a:t> IQA and </a:t>
            </a:r>
            <a:r>
              <a:rPr lang="en-US" sz="2400" dirty="0"/>
              <a:t>the development of quality </a:t>
            </a:r>
            <a:r>
              <a:rPr lang="en-US" sz="2400" dirty="0" smtClean="0"/>
              <a:t>culture</a:t>
            </a:r>
          </a:p>
          <a:p>
            <a:r>
              <a:rPr lang="en-US" sz="2400" dirty="0" smtClean="0"/>
              <a:t>2013: </a:t>
            </a:r>
            <a:r>
              <a:rPr lang="en-US" sz="2400" b="1" dirty="0" smtClean="0"/>
              <a:t>Quality Manual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(former </a:t>
            </a:r>
            <a:r>
              <a:rPr lang="en-US" sz="2400" i="1" dirty="0"/>
              <a:t>Methodology of monitoring and assurance of quality of pedagogical and research work at </a:t>
            </a:r>
            <a:r>
              <a:rPr lang="en-US" sz="2400" i="1" dirty="0" smtClean="0"/>
              <a:t>UNG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IQA procedures </a:t>
            </a:r>
            <a:r>
              <a:rPr lang="en-US" sz="2400" dirty="0"/>
              <a:t>in</a:t>
            </a:r>
            <a:r>
              <a:rPr lang="en-US" sz="2400" dirty="0" smtClean="0"/>
              <a:t> compliance </a:t>
            </a:r>
            <a:r>
              <a:rPr lang="en-US" sz="2400" dirty="0"/>
              <a:t>with the</a:t>
            </a:r>
            <a:r>
              <a:rPr lang="en-US" sz="2400" dirty="0" smtClean="0"/>
              <a:t> national </a:t>
            </a:r>
            <a:r>
              <a:rPr lang="en-US" sz="2400" dirty="0"/>
              <a:t>legislation </a:t>
            </a:r>
            <a:r>
              <a:rPr lang="en-US" sz="2400" dirty="0" smtClean="0"/>
              <a:t>(Higher </a:t>
            </a:r>
            <a:r>
              <a:rPr lang="en-US" sz="2400" dirty="0"/>
              <a:t>Education Act</a:t>
            </a:r>
            <a:r>
              <a:rPr lang="en-US" sz="2400" dirty="0" smtClean="0"/>
              <a:t>, </a:t>
            </a:r>
            <a:r>
              <a:rPr lang="en-US" sz="2400" dirty="0"/>
              <a:t>acts adopted by</a:t>
            </a:r>
            <a:r>
              <a:rPr lang="en-US" sz="2400" dirty="0" smtClean="0"/>
              <a:t> SQAA – institutional and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</a:t>
            </a:r>
            <a:r>
              <a:rPr lang="en-US" sz="2400" dirty="0" err="1" smtClean="0"/>
              <a:t>accreditetion</a:t>
            </a:r>
            <a:r>
              <a:rPr lang="en-US" sz="2400" dirty="0" smtClean="0"/>
              <a:t>) and ESG</a:t>
            </a:r>
            <a:r>
              <a:rPr lang="en-US" sz="2400" i="1" dirty="0" smtClean="0"/>
              <a:t>; </a:t>
            </a:r>
            <a:r>
              <a:rPr lang="en-US" sz="2400" dirty="0" smtClean="0"/>
              <a:t>ESG explicitly referred to in the Quality Manual</a:t>
            </a:r>
          </a:p>
          <a:p>
            <a:r>
              <a:rPr lang="en-US" sz="2400" dirty="0" smtClean="0"/>
              <a:t>Formally adopted, published</a:t>
            </a:r>
          </a:p>
          <a:p>
            <a:r>
              <a:rPr lang="en-US" sz="2400" dirty="0"/>
              <a:t>Quality management at UNG is incorporated in the management of the </a:t>
            </a:r>
            <a:r>
              <a:rPr lang="en-US" sz="2400" dirty="0" smtClean="0"/>
              <a:t>university; the responsibility </a:t>
            </a:r>
            <a:r>
              <a:rPr lang="en-US" sz="2400" dirty="0"/>
              <a:t>borne by the Rector of UNG</a:t>
            </a:r>
            <a:r>
              <a:rPr lang="en-US" sz="2400" dirty="0" smtClean="0"/>
              <a:t>, </a:t>
            </a:r>
            <a:r>
              <a:rPr lang="en-US" sz="2400" dirty="0"/>
              <a:t>Vice-Rectors, Deans of schools, and by Heads of UNG research units.</a:t>
            </a:r>
            <a:r>
              <a:rPr lang="en-US" sz="2400" i="1" dirty="0" smtClean="0"/>
              <a:t> </a:t>
            </a:r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4572000" cy="471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7200" dirty="0" smtClean="0"/>
              <a:t> IQA system of University of Nova </a:t>
            </a:r>
            <a:r>
              <a:rPr lang="en-US" sz="7200" dirty="0" err="1" smtClean="0"/>
              <a:t>Gorica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2" y="0"/>
            <a:ext cx="7943972" cy="114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Quality Assurance Committee 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0501" y="1367530"/>
            <a:ext cx="8677947" cy="498214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Responsible (at UNG level) for </a:t>
            </a:r>
            <a:r>
              <a:rPr lang="en-US" sz="2400" dirty="0"/>
              <a:t>the implementation of</a:t>
            </a:r>
            <a:r>
              <a:rPr lang="en-US" sz="2400" dirty="0" smtClean="0"/>
              <a:t> QA activities, for </a:t>
            </a:r>
            <a:r>
              <a:rPr lang="en-US" sz="2400" dirty="0"/>
              <a:t>presenting the proposals and initiatives for the development of quality culture and the updating of procedures and strategies, as well as for constant improvements of </a:t>
            </a:r>
            <a:r>
              <a:rPr lang="en-US" sz="2400" dirty="0" smtClean="0"/>
              <a:t>quality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President, 1 representative per school, student representative (weak point: no member of support staff)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i="1" dirty="0" smtClean="0"/>
              <a:t>Rules of Procedure</a:t>
            </a:r>
            <a:r>
              <a:rPr lang="en-US" sz="2400" dirty="0" smtClean="0"/>
              <a:t>, regular meetings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Responsible for UNG self-evaluation report (adopted by </a:t>
            </a:r>
            <a:r>
              <a:rPr lang="en-US" sz="2400" dirty="0"/>
              <a:t>the</a:t>
            </a:r>
            <a:r>
              <a:rPr lang="en-US" sz="2400" dirty="0" smtClean="0"/>
              <a:t> UNG Senate) – analytical report including guidelines for improvement and checklist of annual progress </a:t>
            </a:r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0"/>
            <a:ext cx="6535776" cy="471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7200" dirty="0" smtClean="0"/>
              <a:t> IQA system of University of Nova </a:t>
            </a:r>
            <a:r>
              <a:rPr lang="en-US" sz="7200" dirty="0" err="1" smtClean="0"/>
              <a:t>Gorica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86084"/>
            <a:ext cx="8229600" cy="8315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 school level: Quality Coordinator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0" y="1221009"/>
            <a:ext cx="9144000" cy="543696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 lvl="1">
              <a:buFont typeface="Arial"/>
              <a:buChar char="•"/>
            </a:pPr>
            <a:r>
              <a:rPr lang="en-US" sz="2400" dirty="0" smtClean="0"/>
              <a:t>Also member of UNG QAC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Monitors self-evaluation elements throughout the year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Gathering information: </a:t>
            </a:r>
            <a:r>
              <a:rPr lang="en-US" sz="2400" dirty="0" err="1" smtClean="0"/>
              <a:t>e</a:t>
            </a:r>
            <a:r>
              <a:rPr lang="en-US" sz="2400" dirty="0" smtClean="0"/>
              <a:t>-surveys, School’s Senate sessions, UNG Strategic Panels, regular meetings with the Dean, support services, in contact with staff and students, external stakeholders 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roposes improvements to QAC/Dean of school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Involved in the procedures for the design and approval of </a:t>
            </a:r>
            <a:r>
              <a:rPr lang="en-US" sz="2400" dirty="0" err="1" smtClean="0"/>
              <a:t>programmes</a:t>
            </a:r>
            <a:endParaRPr lang="en-US" sz="2400" dirty="0" smtClean="0"/>
          </a:p>
          <a:p>
            <a:pPr lvl="1"/>
            <a:endParaRPr lang="en-US" sz="3459" b="1" dirty="0" smtClean="0"/>
          </a:p>
          <a:p>
            <a:pPr lvl="1"/>
            <a:endParaRPr lang="en-US" sz="3027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0"/>
            <a:ext cx="6535776" cy="471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7200" dirty="0" smtClean="0"/>
              <a:t> IQA system of University of Nova </a:t>
            </a:r>
            <a:r>
              <a:rPr lang="en-US" sz="7200" dirty="0" err="1" smtClean="0"/>
              <a:t>Gorica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471255"/>
            <a:ext cx="9144000" cy="618731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 lvl="1">
              <a:buFont typeface="Arial"/>
              <a:buChar char="•"/>
            </a:pPr>
            <a:r>
              <a:rPr lang="en-US" sz="2400" dirty="0"/>
              <a:t>Progress monitored, actions taken documented (Reports to QAC (2/year) </a:t>
            </a:r>
            <a:endParaRPr lang="en-US" sz="2400" dirty="0" smtClean="0"/>
          </a:p>
          <a:p>
            <a:pPr lvl="1">
              <a:buFont typeface="Arial"/>
              <a:buChar char="•"/>
            </a:pPr>
            <a:r>
              <a:rPr lang="en-US" sz="2400" dirty="0" smtClean="0"/>
              <a:t>Together with the Dean, the Coordinator analyses the students’ questionnaires at the end of each academic year. (Newly adopted change: all findings should be published also in a manner to be understood by the students – adapted versions of findings of questionnaires shall be sent to students via the online information system (the latter cannot fully interpret the results)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Responsible </a:t>
            </a:r>
            <a:r>
              <a:rPr lang="en-US" sz="2400" dirty="0"/>
              <a:t>for producing the School’s annual self-</a:t>
            </a:r>
            <a:r>
              <a:rPr lang="en-US" sz="2400" dirty="0" smtClean="0"/>
              <a:t>evaluation report, </a:t>
            </a:r>
            <a:r>
              <a:rPr lang="en-US" sz="2400" dirty="0"/>
              <a:t>together with other stakeholders) – annual monitoring of progress + contributes to UNG self-</a:t>
            </a:r>
            <a:r>
              <a:rPr lang="en-US" sz="2400" dirty="0" smtClean="0"/>
              <a:t>evaluation </a:t>
            </a:r>
            <a:r>
              <a:rPr lang="en-US" sz="2400" dirty="0"/>
              <a:t>report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Reports published, feedback communicated to all stakeholders within UNG </a:t>
            </a:r>
            <a:r>
              <a:rPr lang="en-US" sz="2400" b="1" dirty="0"/>
              <a:t>circle of quality</a:t>
            </a:r>
          </a:p>
          <a:p>
            <a:pPr lvl="1"/>
            <a:endParaRPr lang="en-US" sz="3027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5-06-27 at 11.41.08 PM.png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6349670"/>
            <a:ext cx="9144000" cy="508330"/>
          </a:xfrm>
          <a:prstGeom prst="rect">
            <a:avLst/>
          </a:prstGeom>
          <a:effectLst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535776" cy="471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7200" dirty="0" smtClean="0"/>
              <a:t> IQA system of University of Nova </a:t>
            </a:r>
            <a:r>
              <a:rPr lang="en-US" sz="7200" dirty="0" err="1" smtClean="0"/>
              <a:t>Gorica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28 at 8.32.1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31750"/>
            <a:ext cx="9004300" cy="679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1662</Words>
  <Application>Microsoft Macintosh PowerPoint</Application>
  <PresentationFormat>On-screen Show (4:3)</PresentationFormat>
  <Paragraphs>155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Presentation of Internal Quality Assurance System:  University of Nova Gorica, Slovenia </vt:lpstr>
      <vt:lpstr>University of Nova Gorica </vt:lpstr>
      <vt:lpstr>Slide 3</vt:lpstr>
      <vt:lpstr>Slide 4</vt:lpstr>
      <vt:lpstr>IQA system </vt:lpstr>
      <vt:lpstr> Quality Assurance Committee </vt:lpstr>
      <vt:lpstr>At school level: Quality Coordinator</vt:lpstr>
      <vt:lpstr>Slide 8</vt:lpstr>
      <vt:lpstr>Slide 9</vt:lpstr>
      <vt:lpstr> Explicit reference to ESG – Chapter 2 of QA Manual </vt:lpstr>
      <vt:lpstr> Strengths of UNG IQA system  </vt:lpstr>
      <vt:lpstr> Compliance with the standards of Part 1 of ESG  </vt:lpstr>
      <vt:lpstr>Slide 13</vt:lpstr>
      <vt:lpstr>Slide 14</vt:lpstr>
      <vt:lpstr>Slide 15</vt:lpstr>
      <vt:lpstr>Slide 16</vt:lpstr>
      <vt:lpstr>Slide 17</vt:lpstr>
      <vt:lpstr>Slide 18</vt:lpstr>
      <vt:lpstr> UNG  U-Multirank Performance Profile 2015</vt:lpstr>
      <vt:lpstr>Slide 20</vt:lpstr>
      <vt:lpstr>Slide 21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Presentation of Internal Quality Assurance System:  University of Nova Gorica, Slovenia </dc:title>
  <dc:creator>Boris Šega</dc:creator>
  <cp:lastModifiedBy>Boris Šega</cp:lastModifiedBy>
  <cp:revision>48</cp:revision>
  <dcterms:created xsi:type="dcterms:W3CDTF">2015-06-28T13:00:35Z</dcterms:created>
  <dcterms:modified xsi:type="dcterms:W3CDTF">2015-06-28T13:16:01Z</dcterms:modified>
</cp:coreProperties>
</file>