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4"/>
  </p:handoutMasterIdLst>
  <p:sldIdLst>
    <p:sldId id="256" r:id="rId2"/>
    <p:sldId id="322" r:id="rId3"/>
    <p:sldId id="323" r:id="rId4"/>
    <p:sldId id="328" r:id="rId5"/>
    <p:sldId id="324" r:id="rId6"/>
    <p:sldId id="325" r:id="rId7"/>
    <p:sldId id="326" r:id="rId8"/>
    <p:sldId id="297" r:id="rId9"/>
    <p:sldId id="298" r:id="rId10"/>
    <p:sldId id="29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34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33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86" autoAdjust="0"/>
  </p:normalViewPr>
  <p:slideViewPr>
    <p:cSldViewPr>
      <p:cViewPr varScale="1">
        <p:scale>
          <a:sx n="52" d="100"/>
          <a:sy n="52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4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8759-AFD6-4164-ABE6-C8AE1854A695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97A6-0EF2-450C-B505-6F3B0851C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51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645"/>
            <a:ext cx="4038600" cy="217039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53974"/>
            <a:ext cx="4038600" cy="217230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04CC-2086-4777-A593-8F3E2A383F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341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E62D-970F-42BE-9999-913C5F1340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512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556958-DB8F-4162-9A0D-D70F6A3E033E}" type="datetimeFigureOut">
              <a:rPr lang="pl-PL" smtClean="0"/>
              <a:t>08.02.2017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B234691-B8B4-4BF8-AA8A-019630A09F90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" y="836712"/>
            <a:ext cx="806651" cy="18005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qa.eu/wp-content/uploads/2015/11/ESG_2015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qa.eu/indirme/EQUIP_comparative-analysis-ESG-2015-ESG-2005.pdf" TargetMode="External"/><Relationship Id="rId2" Type="http://schemas.openxmlformats.org/officeDocument/2006/relationships/hyperlink" Target="http://www.equip-project.eu/activities/workshops-webinar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qa.eu/indirme/EQUIP_comparative-analysis-ESG-2015-ESG-2005.pdf" TargetMode="External"/><Relationship Id="rId2" Type="http://schemas.openxmlformats.org/officeDocument/2006/relationships/hyperlink" Target="http://www.equip-project.eu/activities/workshops-webinars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.docx"/><Relationship Id="rId4" Type="http://schemas.openxmlformats.org/officeDocument/2006/relationships/hyperlink" Target="http://www.enqa.eu/wp-content/uploads/2015/11/ESG_2015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qa.eu/wp-content/uploads/2015/11/ESG_2015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7093024" cy="2028800"/>
          </a:xfrm>
        </p:spPr>
        <p:txBody>
          <a:bodyPr>
            <a:normAutofit/>
          </a:bodyPr>
          <a:lstStyle/>
          <a:p>
            <a:pPr algn="r"/>
            <a:r>
              <a:rPr lang="pl-PL" sz="2400" b="1" i="1" dirty="0" smtClean="0">
                <a:latin typeface="Calibri" panose="020F0502020204030204" pitchFamily="34" charset="0"/>
              </a:rPr>
              <a:t>Łukasz Sułkowski</a:t>
            </a:r>
          </a:p>
          <a:p>
            <a:pPr algn="r"/>
            <a:r>
              <a:rPr lang="pl-PL" sz="2400" b="1" i="1" dirty="0" smtClean="0">
                <a:latin typeface="Calibri" panose="020F0502020204030204" pitchFamily="34" charset="0"/>
              </a:rPr>
              <a:t>Maria </a:t>
            </a:r>
            <a:r>
              <a:rPr lang="pl-PL" sz="2400" b="1" i="1" dirty="0" smtClean="0">
                <a:latin typeface="Calibri" panose="020F0502020204030204" pitchFamily="34" charset="0"/>
              </a:rPr>
              <a:t>Próchnicka</a:t>
            </a:r>
            <a:r>
              <a:rPr lang="pl-PL" sz="2400" b="1" i="1" dirty="0">
                <a:latin typeface="Calibri" panose="020F0502020204030204" pitchFamily="34" charset="0"/>
              </a:rPr>
              <a:t/>
            </a:r>
            <a:br>
              <a:rPr lang="pl-PL" sz="2400" b="1" i="1" dirty="0">
                <a:latin typeface="Calibri" panose="020F0502020204030204" pitchFamily="34" charset="0"/>
              </a:rPr>
            </a:br>
            <a:endParaRPr lang="pl-PL" sz="2400" b="1" i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147248" cy="1635187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latin typeface="Calibri" panose="020F0502020204030204" pitchFamily="34" charset="0"/>
              </a:rPr>
            </a:br>
            <a:r>
              <a:rPr lang="pl-PL" sz="3600" b="1" dirty="0" smtClean="0"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latin typeface="Calibri" panose="020F0502020204030204" pitchFamily="34" charset="0"/>
              </a:rPr>
            </a:br>
            <a:r>
              <a:rPr lang="pl-PL" sz="3600" b="1" dirty="0" err="1" smtClean="0">
                <a:latin typeface="Calibri" panose="020F0502020204030204" pitchFamily="34" charset="0"/>
              </a:rPr>
              <a:t>PKA’s</a:t>
            </a:r>
            <a:r>
              <a:rPr lang="pl-PL" sz="3600" b="1" dirty="0" smtClean="0">
                <a:latin typeface="Calibri" panose="020F0502020204030204" pitchFamily="34" charset="0"/>
              </a:rPr>
              <a:t> </a:t>
            </a:r>
            <a:r>
              <a:rPr lang="pl-PL" sz="3600" b="1" dirty="0" err="1" smtClean="0">
                <a:latin typeface="Calibri" panose="020F0502020204030204" pitchFamily="34" charset="0"/>
              </a:rPr>
              <a:t>Updated</a:t>
            </a:r>
            <a:r>
              <a:rPr lang="pl-PL" sz="3600" b="1" dirty="0" smtClean="0">
                <a:latin typeface="Calibri" panose="020F0502020204030204" pitchFamily="34" charset="0"/>
              </a:rPr>
              <a:t> </a:t>
            </a:r>
            <a:r>
              <a:rPr lang="pl-PL" sz="3600" b="1" dirty="0" err="1" smtClean="0">
                <a:latin typeface="Calibri" panose="020F0502020204030204" pitchFamily="34" charset="0"/>
              </a:rPr>
              <a:t>Criteria</a:t>
            </a:r>
            <a:r>
              <a:rPr lang="pl-PL" sz="3600" b="1" dirty="0" smtClean="0">
                <a:latin typeface="Calibri" panose="020F0502020204030204" pitchFamily="34" charset="0"/>
              </a:rPr>
              <a:t> System </a:t>
            </a:r>
            <a:br>
              <a:rPr lang="pl-PL" sz="3600" b="1" dirty="0" smtClean="0">
                <a:latin typeface="Calibri" panose="020F0502020204030204" pitchFamily="34" charset="0"/>
              </a:rPr>
            </a:br>
            <a:r>
              <a:rPr lang="pl-PL" sz="3600" b="1" dirty="0" smtClean="0">
                <a:latin typeface="Calibri" panose="020F0502020204030204" pitchFamily="34" charset="0"/>
              </a:rPr>
              <a:t>in the </a:t>
            </a:r>
            <a:r>
              <a:rPr lang="pl-PL" sz="3600" b="1" dirty="0" err="1" smtClean="0">
                <a:latin typeface="Calibri" panose="020F0502020204030204" pitchFamily="34" charset="0"/>
              </a:rPr>
              <a:t>light</a:t>
            </a:r>
            <a:r>
              <a:rPr lang="pl-PL" sz="3600" b="1" dirty="0" smtClean="0">
                <a:latin typeface="Calibri" panose="020F0502020204030204" pitchFamily="34" charset="0"/>
              </a:rPr>
              <a:t> of ESG 2015</a:t>
            </a:r>
            <a:r>
              <a:rPr lang="pl-PL" sz="3600" b="1" dirty="0">
                <a:latin typeface="Calibri" panose="020F0502020204030204" pitchFamily="34" charset="0"/>
              </a:rPr>
              <a:t/>
            </a:r>
            <a:br>
              <a:rPr lang="pl-PL" sz="3600" b="1" dirty="0">
                <a:latin typeface="Calibri" panose="020F0502020204030204" pitchFamily="34" charset="0"/>
              </a:rPr>
            </a:br>
            <a:endParaRPr lang="pl-PL" sz="3600" dirty="0"/>
          </a:p>
        </p:txBody>
      </p:sp>
      <p:pic>
        <p:nvPicPr>
          <p:cNvPr id="1026" name="Picture 2" descr="C:\Users\wwrona\Desktop\Praca\Dokumenty\Logo\logo_ciemne_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792088" cy="16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9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043608" y="1772816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64008" indent="0" eaLnBrk="0" hangingPunct="0">
              <a:buNone/>
            </a:pP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The ESG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are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based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on the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following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four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principles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for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in the EHEA:</a:t>
            </a:r>
          </a:p>
          <a:p>
            <a:pPr lvl="0" eaLnBrk="0" hangingPunct="0"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Higher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education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institutions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have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primary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responsibility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for the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of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their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provision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its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;</a:t>
            </a:r>
          </a:p>
          <a:p>
            <a:pPr lvl="0" eaLnBrk="0" hangingPunct="0"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responds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to  the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diversity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of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higher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education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systems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,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institutions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,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students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;</a:t>
            </a:r>
          </a:p>
          <a:p>
            <a:pPr lvl="0" eaLnBrk="0" hangingPunct="0"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supports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the development of a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culture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;</a:t>
            </a:r>
          </a:p>
          <a:p>
            <a:pPr lvl="0" eaLnBrk="0" hangingPunct="0"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takes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into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account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the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needs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and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expectations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of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students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,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all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other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stakeholders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society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38227" y="54868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Standards and Guidelines for Quality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Assurance in the European Higher Education Area (ESG)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. (2015). </a:t>
            </a:r>
            <a:r>
              <a:rPr lang="pl-PL" sz="1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Brussels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pl-PL" sz="1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Belgium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Approved by the Ministerial Conference in Yerevan, 14-15 May 2015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pl-PL" sz="1800" b="1" dirty="0">
                <a:latin typeface="Calibri" panose="020F0502020204030204" pitchFamily="34" charset="0"/>
                <a:hlinkClick r:id="rId2"/>
              </a:rPr>
              <a:t>http://www.enqa.eu/wp-content/uploads/2015/11/ESG_2015.pdf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9081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980256" y="2348880"/>
            <a:ext cx="3231704" cy="41263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Symbol cyfrowy i nazwa standardu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Sformułowanie standardu (Standard)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Wskazówki (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G</a:t>
            </a:r>
            <a:r>
              <a:rPr lang="pl-PL" b="1" dirty="0" err="1" smtClean="0">
                <a:solidFill>
                  <a:srgbClr val="005696"/>
                </a:solidFill>
                <a:latin typeface="Calibri" panose="020F0502020204030204" pitchFamily="34" charset="0"/>
              </a:rPr>
              <a:t>uidelines</a:t>
            </a:r>
            <a:r>
              <a:rPr lang="pl-PL" b="1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211960" y="1581939"/>
            <a:ext cx="4674368" cy="5256583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en-US" sz="2900" b="1" dirty="0">
                <a:solidFill>
                  <a:srgbClr val="005696"/>
                </a:solidFill>
                <a:latin typeface="Calibri" panose="020F0502020204030204" pitchFamily="34" charset="0"/>
              </a:rPr>
              <a:t>1.5 Teaching staff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900" b="1" dirty="0">
                <a:solidFill>
                  <a:srgbClr val="005696"/>
                </a:solidFill>
                <a:latin typeface="Calibri" panose="020F0502020204030204" pitchFamily="34" charset="0"/>
              </a:rPr>
              <a:t>Standard: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assure themselves of the competence of their teachers. They should apply fair and transparent processes for the recruitment and development of the staff.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900" b="1" dirty="0">
                <a:solidFill>
                  <a:srgbClr val="005696"/>
                </a:solidFill>
                <a:latin typeface="Calibri" panose="020F0502020204030204" pitchFamily="34" charset="0"/>
              </a:rPr>
              <a:t>Guidelines: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The teacher’s role is essential in creating a high quality student experience and enabling the acquisition of knowledge, competences and skills. The diversifying student population and stronger focus on learning outcomes require student-</a:t>
            </a:r>
            <a:r>
              <a:rPr lang="en-US" sz="2900" dirty="0" err="1">
                <a:solidFill>
                  <a:srgbClr val="005696"/>
                </a:solidFill>
                <a:latin typeface="Calibri" panose="020F0502020204030204" pitchFamily="34" charset="0"/>
              </a:rPr>
              <a:t>centred</a:t>
            </a: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 learning and teaching and the role of the teacher is, therefore, also changing (cf. Standard 1.3).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Higher education institutions have primary responsibility for the quality of their staff and for providing them with a supportive environment that allows them to carry out their work effectively. Such an environment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lvl="0" indent="0">
              <a:buNone/>
            </a:pP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sets up and follows clear, transparent and fair processes for staff recruitment and conditions of employment that </a:t>
            </a:r>
            <a:r>
              <a:rPr lang="en-US" sz="2900" dirty="0" err="1">
                <a:solidFill>
                  <a:srgbClr val="005696"/>
                </a:solidFill>
                <a:latin typeface="Calibri" panose="020F0502020204030204" pitchFamily="34" charset="0"/>
              </a:rPr>
              <a:t>recognise</a:t>
            </a: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 the importance of teaching;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lvl="0" indent="0">
              <a:buNone/>
            </a:pP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offers opportunities for and promotes the professional development of teaching staff;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lvl="0" indent="0">
              <a:buNone/>
            </a:pP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encourages scholarly activity to strengthen the link between education and research;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lvl="0" indent="0">
              <a:buNone/>
            </a:pPr>
            <a:r>
              <a:rPr lang="en-US" sz="2900" dirty="0">
                <a:solidFill>
                  <a:srgbClr val="005696"/>
                </a:solidFill>
                <a:latin typeface="Calibri" panose="020F0502020204030204" pitchFamily="34" charset="0"/>
              </a:rPr>
              <a:t>encourages innovation in teaching methods and the use of new technologies.</a:t>
            </a:r>
            <a:endParaRPr lang="pl-PL" sz="29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Standards and Guidelines for Quality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Assurance in the European Higher Education Area (ESG)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. (2015). </a:t>
            </a:r>
            <a:r>
              <a:rPr lang="pl-PL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Brussels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pl-PL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Belgium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Struktura opisu standardu</a:t>
            </a:r>
            <a:endParaRPr lang="pl-P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3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27043"/>
              </p:ext>
            </p:extLst>
          </p:nvPr>
        </p:nvGraphicFramePr>
        <p:xfrm>
          <a:off x="896938" y="835025"/>
          <a:ext cx="8414773" cy="547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kument" r:id="rId3" imgW="9773630" imgH="6381498" progId="Word.Document.12">
                  <p:embed/>
                </p:oleObj>
              </mc:Choice>
              <mc:Fallback>
                <p:oleObj name="Dokument" r:id="rId3" imgW="9773630" imgH="6381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938" y="835025"/>
                        <a:ext cx="8414773" cy="5474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23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65912"/>
              </p:ext>
            </p:extLst>
          </p:nvPr>
        </p:nvGraphicFramePr>
        <p:xfrm>
          <a:off x="899592" y="817252"/>
          <a:ext cx="8481868" cy="570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kument" r:id="rId3" imgW="9773630" imgH="6625094" progId="Word.Document.12">
                  <p:embed/>
                </p:oleObj>
              </mc:Choice>
              <mc:Fallback>
                <p:oleObj name="Dokument" r:id="rId3" imgW="9773630" imgH="6625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817252"/>
                        <a:ext cx="8481868" cy="570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53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99344"/>
              </p:ext>
            </p:extLst>
          </p:nvPr>
        </p:nvGraphicFramePr>
        <p:xfrm>
          <a:off x="1043608" y="1268760"/>
          <a:ext cx="7921577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kument" r:id="rId3" imgW="8888750" imgH="5426601" progId="Word.Document.12">
                  <p:embed/>
                </p:oleObj>
              </mc:Choice>
              <mc:Fallback>
                <p:oleObj name="Dokument" r:id="rId3" imgW="8888750" imgH="54266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268760"/>
                        <a:ext cx="7921577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66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1086"/>
              </p:ext>
            </p:extLst>
          </p:nvPr>
        </p:nvGraphicFramePr>
        <p:xfrm>
          <a:off x="971600" y="836712"/>
          <a:ext cx="8451347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kument" r:id="rId3" imgW="9773630" imgH="6512137" progId="Word.Document.12">
                  <p:embed/>
                </p:oleObj>
              </mc:Choice>
              <mc:Fallback>
                <p:oleObj name="Dokument" r:id="rId3" imgW="9773630" imgH="65121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836712"/>
                        <a:ext cx="8451347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6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46000"/>
              </p:ext>
            </p:extLst>
          </p:nvPr>
        </p:nvGraphicFramePr>
        <p:xfrm>
          <a:off x="1016172" y="764704"/>
          <a:ext cx="8138367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kument" r:id="rId3" imgW="9773630" imgH="6588284" progId="Word.Document.12">
                  <p:embed/>
                </p:oleObj>
              </mc:Choice>
              <mc:Fallback>
                <p:oleObj name="Dokument" r:id="rId3" imgW="9773630" imgH="6588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172" y="764704"/>
                        <a:ext cx="8138367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36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78752"/>
              </p:ext>
            </p:extLst>
          </p:nvPr>
        </p:nvGraphicFramePr>
        <p:xfrm>
          <a:off x="968375" y="1127125"/>
          <a:ext cx="7970838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kument" r:id="rId3" imgW="8888750" imgH="5730464" progId="Word.Document.12">
                  <p:embed/>
                </p:oleObj>
              </mc:Choice>
              <mc:Fallback>
                <p:oleObj name="Dokument" r:id="rId3" imgW="8888750" imgH="5730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375" y="1127125"/>
                        <a:ext cx="7970838" cy="51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81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13128"/>
              </p:ext>
            </p:extLst>
          </p:nvPr>
        </p:nvGraphicFramePr>
        <p:xfrm>
          <a:off x="1043608" y="1124744"/>
          <a:ext cx="8276324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kument" r:id="rId3" imgW="9773630" imgH="6330613" progId="Word.Document.12">
                  <p:embed/>
                </p:oleObj>
              </mc:Choice>
              <mc:Fallback>
                <p:oleObj name="Dokument" r:id="rId3" imgW="9773630" imgH="6330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124744"/>
                        <a:ext cx="8276324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31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15008" y="1412776"/>
            <a:ext cx="8928992" cy="1470025"/>
          </a:xfrm>
        </p:spPr>
        <p:txBody>
          <a:bodyPr>
            <a:normAutofit fontScale="90000"/>
          </a:bodyPr>
          <a:lstStyle/>
          <a:p>
            <a:pPr marL="0" algn="ctr"/>
            <a:r>
              <a:rPr lang="pl-PL" b="1" dirty="0" smtClean="0">
                <a:latin typeface="Calibri" panose="020F0502020204030204" pitchFamily="34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</a:rPr>
              <a:t/>
            </a:r>
            <a:br>
              <a:rPr lang="pl-PL" b="1" dirty="0">
                <a:latin typeface="Calibri" panose="020F0502020204030204" pitchFamily="34" charset="0"/>
              </a:rPr>
            </a:br>
            <a:r>
              <a:rPr lang="pl-PL" b="1" dirty="0" smtClean="0">
                <a:latin typeface="Calibri" panose="020F0502020204030204" pitchFamily="34" charset="0"/>
              </a:rPr>
              <a:t>Influence of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ESG </a:t>
            </a:r>
            <a:r>
              <a:rPr lang="pl-PL" b="1" dirty="0" smtClean="0">
                <a:latin typeface="Calibri" panose="020F0502020204030204" pitchFamily="34" charset="0"/>
              </a:rPr>
              <a:t>2015 </a:t>
            </a:r>
            <a:r>
              <a:rPr lang="pl-PL" b="1" dirty="0" smtClean="0">
                <a:latin typeface="Calibri" panose="020F0502020204030204" pitchFamily="34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</a:rPr>
            </a:br>
            <a:r>
              <a:rPr lang="pl-PL" b="1" dirty="0" smtClean="0">
                <a:latin typeface="Calibri" panose="020F0502020204030204" pitchFamily="34" charset="0"/>
              </a:rPr>
              <a:t>for </a:t>
            </a:r>
            <a:r>
              <a:rPr lang="pl-PL" b="1" dirty="0" err="1" smtClean="0">
                <a:latin typeface="Calibri" panose="020F0502020204030204" pitchFamily="34" charset="0"/>
              </a:rPr>
              <a:t>PKA’s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b="1" dirty="0" err="1" smtClean="0">
                <a:latin typeface="Calibri" panose="020F0502020204030204" pitchFamily="34" charset="0"/>
              </a:rPr>
              <a:t>Criteria</a:t>
            </a:r>
            <a:r>
              <a:rPr lang="pl-PL" b="1" dirty="0" smtClean="0">
                <a:latin typeface="Calibri" panose="020F0502020204030204" pitchFamily="34" charset="0"/>
              </a:rPr>
              <a:t> of Program </a:t>
            </a:r>
            <a:r>
              <a:rPr lang="pl-PL" b="1" dirty="0" err="1" smtClean="0">
                <a:latin typeface="Calibri" panose="020F0502020204030204" pitchFamily="34" charset="0"/>
              </a:rPr>
              <a:t>Assessment</a:t>
            </a:r>
            <a:r>
              <a:rPr lang="pl-PL" b="1" dirty="0">
                <a:latin typeface="Calibri" panose="020F0502020204030204" pitchFamily="34" charset="0"/>
              </a:rPr>
              <a:t/>
            </a:r>
            <a:br>
              <a:rPr lang="pl-PL" b="1" dirty="0">
                <a:latin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07504" y="3212976"/>
            <a:ext cx="8062912" cy="216932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latin typeface="Calibri" panose="020F0502020204030204" pitchFamily="34" charset="0"/>
              </a:rPr>
              <a:t>Enhancing </a:t>
            </a:r>
            <a:r>
              <a:rPr lang="en-US" sz="1600" b="1" dirty="0">
                <a:latin typeface="Calibri" panose="020F0502020204030204" pitchFamily="34" charset="0"/>
              </a:rPr>
              <a:t>Quality through Innovative Policy and Practice – </a:t>
            </a:r>
            <a:r>
              <a:rPr lang="en-US" sz="1600" b="1" dirty="0" smtClean="0">
                <a:latin typeface="Calibri" panose="020F0502020204030204" pitchFamily="34" charset="0"/>
              </a:rPr>
              <a:t>EQUIP</a:t>
            </a:r>
            <a:r>
              <a:rPr lang="pl-PL" sz="1600" b="1" dirty="0" smtClean="0">
                <a:latin typeface="Calibri" panose="020F0502020204030204" pitchFamily="34" charset="0"/>
              </a:rPr>
              <a:t> </a:t>
            </a:r>
            <a:r>
              <a:rPr lang="pl-PL" sz="1600" b="1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pl-PL" sz="1600" b="1" dirty="0" smtClean="0">
                <a:latin typeface="Calibri" panose="020F0502020204030204" pitchFamily="34" charset="0"/>
                <a:hlinkClick r:id="rId2"/>
              </a:rPr>
              <a:t>://www.equip-project.eu/activities/workshops-webinars/</a:t>
            </a:r>
            <a:endParaRPr lang="pl-PL" sz="1600" b="1" dirty="0" smtClean="0">
              <a:latin typeface="Calibri" panose="020F0502020204030204" pitchFamily="34" charset="0"/>
            </a:endParaRPr>
          </a:p>
          <a:p>
            <a:pPr algn="l"/>
            <a:r>
              <a:rPr lang="pl-PL" sz="1600" b="1" dirty="0" smtClean="0">
                <a:latin typeface="Calibri" panose="020F0502020204030204" pitchFamily="34" charset="0"/>
              </a:rPr>
              <a:t>Dokument: </a:t>
            </a:r>
            <a:r>
              <a:rPr lang="en-US" sz="1600" b="1" i="1" dirty="0">
                <a:latin typeface="Calibri" panose="020F0502020204030204" pitchFamily="34" charset="0"/>
              </a:rPr>
              <a:t>Comparative analysis of </a:t>
            </a:r>
            <a:r>
              <a:rPr lang="en-US" sz="1600" b="1" i="1" dirty="0" smtClean="0">
                <a:latin typeface="Calibri" panose="020F0502020204030204" pitchFamily="34" charset="0"/>
              </a:rPr>
              <a:t>the</a:t>
            </a:r>
            <a:r>
              <a:rPr lang="pl-PL" sz="1600" b="1" i="1" dirty="0" smtClean="0">
                <a:latin typeface="Calibri" panose="020F0502020204030204" pitchFamily="34" charset="0"/>
              </a:rPr>
              <a:t> ES</a:t>
            </a:r>
            <a:r>
              <a:rPr lang="en-US" sz="1600" b="1" i="1" dirty="0" smtClean="0">
                <a:latin typeface="Calibri" panose="020F0502020204030204" pitchFamily="34" charset="0"/>
              </a:rPr>
              <a:t>G </a:t>
            </a:r>
            <a:r>
              <a:rPr lang="en-US" sz="1600" b="1" i="1" dirty="0">
                <a:latin typeface="Calibri" panose="020F0502020204030204" pitchFamily="34" charset="0"/>
              </a:rPr>
              <a:t>2015 and </a:t>
            </a:r>
            <a:r>
              <a:rPr lang="pl-PL" sz="1600" b="1" i="1" dirty="0" smtClean="0">
                <a:latin typeface="Calibri" panose="020F0502020204030204" pitchFamily="34" charset="0"/>
              </a:rPr>
              <a:t>ES</a:t>
            </a:r>
            <a:r>
              <a:rPr lang="en-US" sz="1600" b="1" i="1" dirty="0" smtClean="0">
                <a:latin typeface="Calibri" panose="020F0502020204030204" pitchFamily="34" charset="0"/>
              </a:rPr>
              <a:t>G 2005</a:t>
            </a:r>
            <a:r>
              <a:rPr lang="pl-PL" sz="1600" b="1" i="1" dirty="0" smtClean="0">
                <a:latin typeface="Calibri" panose="020F0502020204030204" pitchFamily="34" charset="0"/>
              </a:rPr>
              <a:t> </a:t>
            </a:r>
            <a:r>
              <a:rPr lang="pl-PL" sz="1600" b="1" dirty="0" smtClean="0">
                <a:latin typeface="Calibri" panose="020F0502020204030204" pitchFamily="34" charset="0"/>
                <a:hlinkClick r:id="rId3"/>
              </a:rPr>
              <a:t>http://www.enqa.eu/indirme/EQUIP_comparative-analysis-ESG-2015-ESG-2005.pdf</a:t>
            </a:r>
            <a:r>
              <a:rPr lang="pl-PL" sz="1600" b="1" dirty="0" smtClean="0">
                <a:latin typeface="Calibri" panose="020F0502020204030204" pitchFamily="34" charset="0"/>
              </a:rPr>
              <a:t> [odczyt:2016=06-17]</a:t>
            </a:r>
            <a:endParaRPr lang="pl-PL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77376"/>
            <a:ext cx="8291512" cy="14253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4000" b="1" dirty="0" smtClean="0"/>
              <a:t>From Post-</a:t>
            </a:r>
            <a:r>
              <a:rPr lang="pl-PL" altLang="pl-PL" sz="4000" b="1" dirty="0" err="1" smtClean="0"/>
              <a:t>Humboltian</a:t>
            </a:r>
            <a:r>
              <a:rPr lang="pl-PL" altLang="pl-PL" sz="4000" b="1" dirty="0" smtClean="0"/>
              <a:t> 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 to </a:t>
            </a:r>
            <a:r>
              <a:rPr lang="pl-PL" altLang="pl-PL" sz="4000" b="1" dirty="0" err="1" smtClean="0"/>
              <a:t>Entrepreneurial</a:t>
            </a:r>
            <a:r>
              <a:rPr lang="pl-PL" altLang="pl-PL" sz="4000" b="1" dirty="0" smtClean="0"/>
              <a:t> University</a:t>
            </a:r>
            <a:r>
              <a:rPr lang="pl-PL" altLang="pl-PL" sz="4000" b="1" dirty="0" smtClean="0"/>
              <a:t/>
            </a:r>
            <a:br>
              <a:rPr lang="pl-PL" altLang="pl-PL" sz="4000" b="1" dirty="0" smtClean="0"/>
            </a:br>
            <a:endParaRPr lang="pl-PL" altLang="pl-PL" sz="4000" b="1" dirty="0" smtClean="0"/>
          </a:p>
        </p:txBody>
      </p:sp>
      <p:pic>
        <p:nvPicPr>
          <p:cNvPr id="4099" name="Picture 2" descr="Znalezione obrazy dla zapytania humboldt university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4" y="2046539"/>
            <a:ext cx="2663825" cy="3184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4" y="1958885"/>
            <a:ext cx="4244975" cy="30983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115616" y="884536"/>
            <a:ext cx="3870923" cy="5277222"/>
          </a:xfrm>
        </p:spPr>
        <p:txBody>
          <a:bodyPr>
            <a:noAutofit/>
          </a:bodyPr>
          <a:lstStyle/>
          <a:p>
            <a:pPr marL="266700" indent="-203200">
              <a:buFont typeface="+mj-lt"/>
              <a:buAutoNum type="arabicPeriod"/>
            </a:pPr>
            <a:r>
              <a:rPr lang="pl-PL" sz="1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znaczenia polityki jakości jako elementu zarządzania strategicznego w jednostce</a:t>
            </a:r>
          </a:p>
          <a:p>
            <a:pPr marL="266700" indent="-203200">
              <a:buFont typeface="+mj-lt"/>
              <a:buAutoNum type="arabicPeriod"/>
            </a:pPr>
            <a:r>
              <a:rPr lang="pl-PL" sz="1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Wyszczególnienie elementów, które powinny być uwzględnione w polityce jakości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5696"/>
                </a:solidFill>
                <a:latin typeface="Calibri" panose="020F0502020204030204" pitchFamily="34" charset="0"/>
              </a:rPr>
              <a:t>powiązanie </a:t>
            </a:r>
            <a:r>
              <a:rPr lang="pl-PL" sz="14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w polityce jakości badań </a:t>
            </a:r>
            <a:r>
              <a:rPr lang="pl-PL" sz="1400" dirty="0">
                <a:solidFill>
                  <a:srgbClr val="005696"/>
                </a:solidFill>
                <a:latin typeface="Calibri" panose="020F0502020204030204" pitchFamily="34" charset="0"/>
              </a:rPr>
              <a:t>z uczeniem się i </a:t>
            </a:r>
            <a:r>
              <a:rPr lang="pl-PL" sz="14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nauczaniem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5696"/>
                </a:solidFill>
                <a:latin typeface="Calibri" panose="020F0502020204030204" pitchFamily="34" charset="0"/>
              </a:rPr>
              <a:t>wspiera organizację systemu zapewniania jakości;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5696"/>
                </a:solidFill>
                <a:latin typeface="Calibri" panose="020F0502020204030204" pitchFamily="34" charset="0"/>
              </a:rPr>
              <a:t>zachęca instytuty, szkoły, wydziały i inne jednostki organizacyjne oraz kierownictwo uczelni, indywidualnych pracowników i studentów do brania na siebie obowiązków w zakresie zapewniania jakości;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5696"/>
                </a:solidFill>
                <a:latin typeface="Calibri" panose="020F0502020204030204" pitchFamily="34" charset="0"/>
              </a:rPr>
              <a:t>promuje uczciwość i wolność akademicką oraz zwraca baczną uwagę na oszustwa naukowe;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5696"/>
                </a:solidFill>
                <a:latin typeface="Calibri" panose="020F0502020204030204" pitchFamily="34" charset="0"/>
              </a:rPr>
              <a:t>pomaga chronić się przed wszelkiego rodzaju nietolerancją lub dyskryminacją studentów czy pracowników;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5696"/>
                </a:solidFill>
                <a:latin typeface="Calibri" panose="020F0502020204030204" pitchFamily="34" charset="0"/>
              </a:rPr>
              <a:t>sprzyja udziałowi interesariuszy zewnętrznych w zapewnianiu jakości</a:t>
            </a:r>
            <a:r>
              <a:rPr lang="pl-PL" sz="1600" dirty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  <a:r>
              <a:rPr lang="pl-PL" sz="16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endParaRPr lang="pl-PL" sz="1600" b="1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5148064" y="1268760"/>
            <a:ext cx="3775310" cy="47244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000" b="1" dirty="0">
                <a:solidFill>
                  <a:srgbClr val="005696"/>
                </a:solidFill>
                <a:latin typeface="Calibri" panose="020F0502020204030204" pitchFamily="34" charset="0"/>
              </a:rPr>
              <a:t>1.1 Policy for quality </a:t>
            </a:r>
            <a:r>
              <a:rPr lang="en-US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endParaRPr lang="pl-PL" sz="20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0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have a policy for quality </a:t>
            </a:r>
            <a:r>
              <a:rPr lang="en-US" sz="20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assurance </a:t>
            </a:r>
            <a:r>
              <a:rPr lang="en-US" sz="2000" dirty="0">
                <a:solidFill>
                  <a:srgbClr val="005696"/>
                </a:solidFill>
                <a:latin typeface="Calibri" panose="020F0502020204030204" pitchFamily="34" charset="0"/>
              </a:rPr>
              <a:t>that is made public and </a:t>
            </a:r>
            <a:r>
              <a:rPr lang="en-US" sz="20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forms part of</a:t>
            </a:r>
            <a:r>
              <a:rPr lang="en-US" sz="2000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their strategic management</a:t>
            </a:r>
            <a:r>
              <a:rPr lang="en-US" sz="2000" dirty="0">
                <a:solidFill>
                  <a:srgbClr val="005696"/>
                </a:solidFill>
                <a:latin typeface="Calibri" panose="020F0502020204030204" pitchFamily="34" charset="0"/>
              </a:rPr>
              <a:t>. </a:t>
            </a:r>
            <a:r>
              <a:rPr lang="en-US" sz="20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Internal </a:t>
            </a:r>
            <a:r>
              <a:rPr lang="en-US" sz="2000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stakeholders </a:t>
            </a:r>
            <a:r>
              <a:rPr lang="en-US" sz="20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should </a:t>
            </a:r>
            <a:r>
              <a:rPr lang="en-US" sz="2000" dirty="0">
                <a:solidFill>
                  <a:srgbClr val="005696"/>
                </a:solidFill>
                <a:latin typeface="Calibri" panose="020F0502020204030204" pitchFamily="34" charset="0"/>
              </a:rPr>
              <a:t>develop and implement this </a:t>
            </a:r>
            <a:r>
              <a:rPr lang="en-US" sz="20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policy </a:t>
            </a:r>
            <a:r>
              <a:rPr lang="en-US" sz="2000" dirty="0">
                <a:solidFill>
                  <a:srgbClr val="005696"/>
                </a:solidFill>
                <a:latin typeface="Calibri" panose="020F0502020204030204" pitchFamily="34" charset="0"/>
              </a:rPr>
              <a:t>through appropriate structures and </a:t>
            </a:r>
            <a:r>
              <a:rPr lang="en-US" sz="20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processes</a:t>
            </a:r>
            <a:r>
              <a:rPr lang="en-US" sz="2000" dirty="0">
                <a:solidFill>
                  <a:srgbClr val="005696"/>
                </a:solidFill>
                <a:latin typeface="Calibri" panose="020F0502020204030204" pitchFamily="34" charset="0"/>
              </a:rPr>
              <a:t>, while involving external stakeholders</a:t>
            </a:r>
            <a:endParaRPr lang="pl-PL" sz="2000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7187" y="0"/>
            <a:ext cx="8815293" cy="919928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5696"/>
                </a:solidFill>
                <a:latin typeface="Calibri" panose="020F0502020204030204" pitchFamily="34" charset="0"/>
              </a:rPr>
              <a:t>Policy for quality </a:t>
            </a:r>
            <a:r>
              <a:rPr lang="en-US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endParaRPr lang="pl-PL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63620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Wykorzystano nieoficjalne anonimowe tłumaczenie </a:t>
            </a:r>
            <a:r>
              <a:rPr lang="en-US" sz="1100" dirty="0">
                <a:solidFill>
                  <a:srgbClr val="005696"/>
                </a:solidFill>
                <a:latin typeface="Calibri" panose="020F0502020204030204" pitchFamily="34" charset="0"/>
              </a:rPr>
              <a:t>Standards and Guidelines for </a:t>
            </a:r>
            <a:r>
              <a:rPr lang="en-US" sz="11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sz="11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Assurance </a:t>
            </a:r>
            <a:r>
              <a:rPr lang="en-US" sz="1100" dirty="0">
                <a:solidFill>
                  <a:srgbClr val="005696"/>
                </a:solidFill>
                <a:latin typeface="Calibri" panose="020F0502020204030204" pitchFamily="34" charset="0"/>
              </a:rPr>
              <a:t>in the European Higher Education Area (ESG)</a:t>
            </a:r>
            <a:r>
              <a:rPr lang="pl-PL" sz="1100" dirty="0">
                <a:solidFill>
                  <a:srgbClr val="005696"/>
                </a:solidFill>
                <a:latin typeface="Calibri" panose="020F0502020204030204" pitchFamily="34" charset="0"/>
              </a:rPr>
              <a:t>. (2015). </a:t>
            </a:r>
            <a:r>
              <a:rPr lang="pl-PL" sz="1100" dirty="0" err="1">
                <a:solidFill>
                  <a:srgbClr val="005696"/>
                </a:solidFill>
                <a:latin typeface="Calibri" panose="020F0502020204030204" pitchFamily="34" charset="0"/>
              </a:rPr>
              <a:t>Brussels</a:t>
            </a:r>
            <a:r>
              <a:rPr lang="pl-PL" sz="1100" dirty="0">
                <a:solidFill>
                  <a:srgbClr val="005696"/>
                </a:solidFill>
                <a:latin typeface="Calibri" panose="020F0502020204030204" pitchFamily="34" charset="0"/>
              </a:rPr>
              <a:t>, </a:t>
            </a:r>
            <a:r>
              <a:rPr lang="pl-PL" sz="1100" dirty="0" err="1" smtClean="0">
                <a:solidFill>
                  <a:srgbClr val="005696"/>
                </a:solidFill>
                <a:latin typeface="Calibri" panose="020F0502020204030204" pitchFamily="34" charset="0"/>
              </a:rPr>
              <a:t>Belgium</a:t>
            </a:r>
            <a:r>
              <a:rPr lang="pl-PL" sz="11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 na język polski</a:t>
            </a:r>
            <a:r>
              <a:rPr lang="pl-PL" sz="1100" dirty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1100" dirty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90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899592" y="1198104"/>
            <a:ext cx="4392488" cy="5145359"/>
          </a:xfrm>
        </p:spPr>
        <p:txBody>
          <a:bodyPr>
            <a:no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Wyraźne odniesienie do narodowych i Europejskich Ram Kwalifikacji</a:t>
            </a:r>
          </a:p>
          <a:p>
            <a:pPr marL="578358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Określone wymagania jakim powinny odpowiadać programy kształcenia</a:t>
            </a:r>
          </a:p>
          <a:p>
            <a:pPr marL="578358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Określone aspekty programu kształcenia, które powinny być uwzględniane w monitorowaniu i okresowych przeglądach programów</a:t>
            </a:r>
          </a:p>
          <a:p>
            <a:pPr marL="578358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udziału interesariuszy w projektowaniu, monitorowaniu oraz okresowych przeglądach programów kształcenia</a:t>
            </a:r>
            <a:endParaRPr lang="pl-PL" sz="2000" b="1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292080" y="1484783"/>
            <a:ext cx="3749040" cy="4572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sz="1200" b="1" dirty="0">
                <a:latin typeface="Calibri" panose="020F0502020204030204" pitchFamily="34" charset="0"/>
              </a:rPr>
              <a:t>1.2 Design and approval of </a:t>
            </a:r>
            <a:r>
              <a:rPr lang="en-US" sz="1200" b="1" dirty="0" err="1" smtClean="0">
                <a:latin typeface="Calibri" panose="020F0502020204030204" pitchFamily="34" charset="0"/>
              </a:rPr>
              <a:t>programmes</a:t>
            </a:r>
            <a:endParaRPr lang="pl-PL" sz="1200" b="1" dirty="0" smtClean="0"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sz="1200" b="1" dirty="0" smtClean="0"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have processes for the </a:t>
            </a:r>
            <a:r>
              <a:rPr lang="en-US" sz="1200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design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and </a:t>
            </a: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approval of their </a:t>
            </a:r>
            <a:r>
              <a:rPr lang="en-US" sz="1200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.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 should be designed so that they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meet the objectives set for them, including the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intended learning outcomes</a:t>
            </a: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.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 qualification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resulting from a </a:t>
            </a:r>
            <a:r>
              <a:rPr lang="en-US" sz="1200" b="1" u="sng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 should be </a:t>
            </a:r>
            <a:r>
              <a:rPr lang="en-US" sz="1200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clearly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specified and communicated, and refer to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 correct level of the national qualifications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framework for higher education and, </a:t>
            </a:r>
            <a:r>
              <a:rPr lang="en-US" sz="1200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consequently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, to the Framework for Qualifications of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 European Higher Education Area</a:t>
            </a:r>
            <a:r>
              <a:rPr lang="en-US" sz="12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  <a:endParaRPr lang="pl-PL" sz="1200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sz="12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1.9 On-going monitoring and periodic review of </a:t>
            </a:r>
            <a:r>
              <a:rPr lang="en-US" sz="1200" b="1" dirty="0" err="1" smtClean="0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endParaRPr lang="pl-PL" sz="12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sz="12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monitor and periodically review their </a:t>
            </a:r>
            <a:r>
              <a:rPr lang="en-US" sz="1200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to ensure that they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achieve the objectives set for them and respond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to the needs of students and society</a:t>
            </a: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.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These </a:t>
            </a:r>
            <a:r>
              <a:rPr lang="en-US" sz="1200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reviews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should lead to continuous improvement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of the </a:t>
            </a:r>
            <a:r>
              <a:rPr lang="en-US" sz="1200" b="1" u="sng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</a:t>
            </a: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.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Any action planned or </a:t>
            </a:r>
            <a:r>
              <a:rPr lang="en-US" sz="1200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taken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as a result should be communicated to all</a:t>
            </a:r>
            <a:r>
              <a:rPr lang="en-US" sz="1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1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those concerned</a:t>
            </a:r>
            <a:r>
              <a:rPr lang="en-US" sz="1200" dirty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  <a:endParaRPr lang="pl-PL" sz="1200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53752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latin typeface="Calibri" panose="020F0502020204030204" pitchFamily="34" charset="0"/>
              </a:rPr>
              <a:t>Design</a:t>
            </a:r>
            <a:r>
              <a:rPr lang="pl-PL" sz="3600" b="1" dirty="0">
                <a:latin typeface="Calibri" panose="020F0502020204030204" pitchFamily="34" charset="0"/>
              </a:rPr>
              <a:t> </a:t>
            </a:r>
            <a:r>
              <a:rPr lang="pl-PL" sz="3600" b="1" dirty="0" smtClean="0">
                <a:latin typeface="Calibri" panose="020F0502020204030204" pitchFamily="34" charset="0"/>
              </a:rPr>
              <a:t>and development </a:t>
            </a:r>
            <a:r>
              <a:rPr lang="en-US" sz="3600" b="1" dirty="0" smtClean="0">
                <a:latin typeface="Calibri" panose="020F0502020204030204" pitchFamily="34" charset="0"/>
              </a:rPr>
              <a:t>of </a:t>
            </a:r>
            <a:r>
              <a:rPr lang="en-US" sz="3600" b="1" dirty="0" err="1" smtClean="0">
                <a:latin typeface="Calibri" panose="020F0502020204030204" pitchFamily="34" charset="0"/>
              </a:rPr>
              <a:t>programmes</a:t>
            </a: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0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Określenie wskazówek dotyczących uczenia się zorientowanego na studenta</a:t>
            </a:r>
          </a:p>
          <a:p>
            <a:pPr marL="578358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Określenie wymagań dotyczących procesu sprawdzania i oceniania efektów kształcenia</a:t>
            </a:r>
          </a:p>
          <a:p>
            <a:pPr marL="578358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konieczności zdefiniowania formalnej procedury odwoławczej w procesie 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sprawdzania i oceniania efektów kształcenia</a:t>
            </a:r>
          </a:p>
          <a:p>
            <a:pPr marL="578358" indent="-514350">
              <a:buFont typeface="+mj-lt"/>
              <a:buAutoNum type="arabicPeriod"/>
            </a:pPr>
            <a:endParaRPr lang="pl-PL" b="1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n-US" sz="2400" b="1" dirty="0">
                <a:solidFill>
                  <a:srgbClr val="005696"/>
                </a:solidFill>
                <a:latin typeface="Calibri" panose="020F0502020204030204" pitchFamily="34" charset="0"/>
              </a:rPr>
              <a:t>1.3  Student-</a:t>
            </a:r>
            <a:r>
              <a:rPr lang="en-US" sz="2400" b="1" dirty="0" err="1">
                <a:solidFill>
                  <a:srgbClr val="005696"/>
                </a:solidFill>
                <a:latin typeface="Calibri" panose="020F0502020204030204" pitchFamily="34" charset="0"/>
              </a:rPr>
              <a:t>centred</a:t>
            </a:r>
            <a:r>
              <a:rPr lang="en-US" sz="2400" b="1" dirty="0">
                <a:solidFill>
                  <a:srgbClr val="005696"/>
                </a:solidFill>
                <a:latin typeface="Calibri" panose="020F0502020204030204" pitchFamily="34" charset="0"/>
              </a:rPr>
              <a:t>  learning,  teaching  and  </a:t>
            </a:r>
            <a:r>
              <a:rPr lang="en-US" sz="24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assessment</a:t>
            </a:r>
            <a:endParaRPr lang="pl-PL" sz="24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sz="24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4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ensure that the </a:t>
            </a:r>
            <a:r>
              <a:rPr lang="en-US" sz="2400" b="1" u="sng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r>
              <a:rPr lang="en-US" sz="24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24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are delivered in a way that encourages students</a:t>
            </a:r>
            <a:r>
              <a:rPr lang="en-US" sz="24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24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to take an active role in creating the learning</a:t>
            </a:r>
            <a:r>
              <a:rPr lang="en-US" sz="24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24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process</a:t>
            </a:r>
            <a:r>
              <a:rPr lang="en-US" sz="2400" dirty="0">
                <a:solidFill>
                  <a:srgbClr val="005696"/>
                </a:solidFill>
                <a:latin typeface="Calibri" panose="020F0502020204030204" pitchFamily="34" charset="0"/>
              </a:rPr>
              <a:t>, and that the assessment of students </a:t>
            </a:r>
            <a:r>
              <a:rPr lang="en-US" sz="24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reflects </a:t>
            </a:r>
            <a:r>
              <a:rPr lang="en-US" sz="2400" dirty="0">
                <a:solidFill>
                  <a:srgbClr val="005696"/>
                </a:solidFill>
                <a:latin typeface="Calibri" panose="020F0502020204030204" pitchFamily="34" charset="0"/>
              </a:rPr>
              <a:t>this approach.</a:t>
            </a:r>
            <a:endParaRPr lang="pl-PL" sz="2400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>Student-</a:t>
            </a:r>
            <a:r>
              <a:rPr lang="en-US" sz="3600" b="1" dirty="0" err="1">
                <a:solidFill>
                  <a:srgbClr val="005696"/>
                </a:solidFill>
                <a:latin typeface="Calibri" panose="020F0502020204030204" pitchFamily="34" charset="0"/>
              </a:rPr>
              <a:t>centred</a:t>
            </a:r>
            <a:r>
              <a:rPr lang="en-US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>  learning,  </a:t>
            </a:r>
            <a: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teaching  </a:t>
            </a:r>
            <a:r>
              <a:rPr lang="en-US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>and  </a:t>
            </a:r>
            <a:r>
              <a:rPr lang="en-US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assessment</a:t>
            </a: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3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037456" y="1565920"/>
            <a:ext cx="4038600" cy="5145359"/>
          </a:xfrm>
        </p:spPr>
        <p:txBody>
          <a:bodyPr>
            <a:normAutofit fontScale="70000" lnSpcReduction="20000"/>
          </a:bodyPr>
          <a:lstStyle/>
          <a:p>
            <a:pPr marL="355600" indent="-292100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Przejrzystość i spójność polityk dostępu do studiów oraz kryteriów kwalifikacji na studia</a:t>
            </a:r>
          </a:p>
          <a:p>
            <a:pPr marL="355600" indent="-292100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Procesy monitorowania postępów studentów i wykorzystania jego wyników np. w redefiniowaniu kryteriów kwalifikacji</a:t>
            </a:r>
          </a:p>
          <a:p>
            <a:pPr marL="355600" indent="-292100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Uznawanie kwalifikacji w szkolnictwie wyższym (z uwzględnieniem okresu studiów oraz efektów uczenia się uzyskanych poza systemem studiów)</a:t>
            </a:r>
          </a:p>
          <a:p>
            <a:pPr marL="355600" indent="-292100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Dokumentacja ukończenia studiów wyjaśniająca kwalifikacje uzyskane przez absolwenta</a:t>
            </a:r>
          </a:p>
          <a:p>
            <a:pPr marL="63500" indent="0">
              <a:buNone/>
            </a:pPr>
            <a:endParaRPr lang="pl-PL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3500" indent="0">
              <a:buNone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Kontekstem dla tych wymagań jest mobilność studentów zarówno w obrębie systemu jak i między systemami</a:t>
            </a:r>
            <a:endParaRPr lang="pl-PL" b="1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076056" y="1565920"/>
            <a:ext cx="374904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1.4 Student admission, progression, recognition and </a:t>
            </a:r>
            <a:r>
              <a:rPr lang="en-US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certification</a:t>
            </a:r>
            <a:endParaRPr lang="pl-PL" sz="22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sz="2200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consistently apply </a:t>
            </a:r>
            <a:r>
              <a:rPr lang="en-US" sz="22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predefined 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and published regulations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covering all</a:t>
            </a: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phases of the student “life cycle”, e.g. student</a:t>
            </a: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admission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, progression,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recognition and </a:t>
            </a:r>
            <a:r>
              <a:rPr lang="en-US" sz="2200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certification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  <a:endParaRPr lang="pl-PL" sz="2200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724942"/>
          </a:xfrm>
        </p:spPr>
        <p:txBody>
          <a:bodyPr>
            <a:noAutofit/>
          </a:bodyPr>
          <a:lstStyle/>
          <a:p>
            <a:pPr algn="r"/>
            <a: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pl-PL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pl-PL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Student </a:t>
            </a:r>
            <a:r>
              <a:rPr lang="en-US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>admission, progression, </a:t>
            </a:r>
            <a: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recognition </a:t>
            </a:r>
            <a:r>
              <a:rPr lang="en-US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>and </a:t>
            </a:r>
            <a:r>
              <a:rPr lang="en-US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certification</a:t>
            </a: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08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2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</a:t>
            </a:r>
          </a:p>
          <a:p>
            <a:pPr marL="358775" indent="-295275">
              <a:buFont typeface="+mj-lt"/>
              <a:buAutoNum type="arabicPeriod"/>
            </a:pPr>
            <a:r>
              <a:rPr lang="pl-PL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konieczności oferowania możliwości rozwoju i permanentnego doskonalenia zawodowego kadry</a:t>
            </a:r>
          </a:p>
          <a:p>
            <a:pPr marL="358775" indent="-295275">
              <a:buFont typeface="+mj-lt"/>
              <a:buAutoNum type="arabicPeriod"/>
            </a:pPr>
            <a:r>
              <a:rPr lang="pl-PL" sz="2000" b="1" dirty="0">
                <a:solidFill>
                  <a:srgbClr val="005696"/>
                </a:solidFill>
                <a:latin typeface="Calibri" panose="020F0502020204030204" pitchFamily="34" charset="0"/>
              </a:rPr>
              <a:t>z</a:t>
            </a:r>
            <a:r>
              <a:rPr lang="pl-PL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achęcania do rozwoju naukowego kadry</a:t>
            </a:r>
          </a:p>
          <a:p>
            <a:pPr marL="358775" indent="-295275">
              <a:buFont typeface="+mj-lt"/>
              <a:buAutoNum type="arabicPeriod"/>
            </a:pPr>
            <a:r>
              <a:rPr lang="pl-PL" sz="2000" b="1" dirty="0">
                <a:solidFill>
                  <a:srgbClr val="005696"/>
                </a:solidFill>
                <a:latin typeface="Calibri" panose="020F0502020204030204" pitchFamily="34" charset="0"/>
              </a:rPr>
              <a:t>z</a:t>
            </a:r>
            <a:r>
              <a:rPr lang="pl-PL" sz="20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achęcania do innowacyjności w dydaktyce i stosowania nowych technologii</a:t>
            </a:r>
          </a:p>
          <a:p>
            <a:pPr marL="64008" indent="0">
              <a:buNone/>
            </a:pPr>
            <a:endParaRPr lang="pl-PL" dirty="0" smtClean="0"/>
          </a:p>
          <a:p>
            <a:pPr marL="64008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1.5 </a:t>
            </a: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Teaching </a:t>
            </a:r>
            <a:r>
              <a:rPr lang="en-US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staff</a:t>
            </a:r>
            <a:endParaRPr lang="pl-PL" sz="22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sz="2200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assure themselves of the </a:t>
            </a:r>
            <a:r>
              <a:rPr lang="en-US" sz="22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competence 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of their teachers.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They should apply fair</a:t>
            </a: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and transparent processes for the recruitment</a:t>
            </a: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and development of the staff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  <a:endParaRPr lang="pl-PL" sz="2200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Teaching </a:t>
            </a:r>
            <a:r>
              <a:rPr lang="en-US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>staff</a:t>
            </a:r>
            <a:r>
              <a:rPr lang="pl-PL" sz="3600" b="1" dirty="0">
                <a:solidFill>
                  <a:srgbClr val="005696"/>
                </a:solidFill>
                <a:latin typeface="Calibri" panose="020F0502020204030204" pitchFamily="34" charset="0"/>
              </a:rPr>
              <a:t/>
            </a:r>
            <a:br>
              <a:rPr lang="pl-PL" sz="3600" b="1" dirty="0">
                <a:solidFill>
                  <a:srgbClr val="005696"/>
                </a:solidFill>
                <a:latin typeface="Calibri" panose="020F0502020204030204" pitchFamily="34" charset="0"/>
              </a:rPr>
            </a:b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04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895350" y="1447800"/>
            <a:ext cx="4038600" cy="5073351"/>
          </a:xfrm>
        </p:spPr>
        <p:txBody>
          <a:bodyPr>
            <a:normAutofit fontScale="92500" lnSpcReduction="20000"/>
          </a:bodyPr>
          <a:lstStyle/>
          <a:p>
            <a:pPr marL="406908" indent="-342900">
              <a:buFont typeface="+mj-lt"/>
              <a:buAutoNum type="arabicPeriod"/>
            </a:pPr>
            <a:r>
              <a:rPr lang="pl-PL" sz="1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roli zasobów niematerialnych oraz niematerialnego wsparcia dla studentów (tutorów, doradców, itp.)</a:t>
            </a:r>
          </a:p>
          <a:p>
            <a:pPr marL="406908" indent="-342900">
              <a:buFont typeface="+mj-lt"/>
              <a:buAutoNum type="arabicPeriod"/>
            </a:pPr>
            <a:r>
              <a:rPr lang="pl-PL" sz="1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Nawiązanie do standardu 1.3 </a:t>
            </a:r>
            <a:r>
              <a:rPr lang="en-US" sz="1800" b="1" dirty="0">
                <a:solidFill>
                  <a:srgbClr val="005696"/>
                </a:solidFill>
                <a:latin typeface="Calibri" panose="020F0502020204030204" pitchFamily="34" charset="0"/>
              </a:rPr>
              <a:t>Student-</a:t>
            </a:r>
            <a:r>
              <a:rPr lang="en-US" sz="1800" b="1" dirty="0" err="1">
                <a:solidFill>
                  <a:srgbClr val="005696"/>
                </a:solidFill>
                <a:latin typeface="Calibri" panose="020F0502020204030204" pitchFamily="34" charset="0"/>
              </a:rPr>
              <a:t>centred</a:t>
            </a:r>
            <a:r>
              <a:rPr lang="en-US" sz="1800" b="1" dirty="0">
                <a:solidFill>
                  <a:srgbClr val="005696"/>
                </a:solidFill>
                <a:latin typeface="Calibri" panose="020F0502020204030204" pitchFamily="34" charset="0"/>
              </a:rPr>
              <a:t>  learning,  teaching  and  </a:t>
            </a:r>
            <a:r>
              <a:rPr lang="en-US" sz="1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assessment</a:t>
            </a:r>
            <a:r>
              <a:rPr lang="pl-PL" sz="1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 poprzez podkreślenie, że zasoby oraz wsparcie powinny być dostosowane do zróżnicowanych grup studentów (dojrzałych, niestacjonarnych, pracujących zawodowo, obcokrajowców, niepełnosprawnych)</a:t>
            </a:r>
          </a:p>
          <a:p>
            <a:pPr marL="406908" indent="-342900">
              <a:buFont typeface="+mj-lt"/>
              <a:buAutoNum type="arabicPeriod"/>
            </a:pPr>
            <a:r>
              <a:rPr lang="pl-PL" sz="1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konieczności informowania studentów o dostępnej infrastrukturze oraz środkach wsparcia</a:t>
            </a:r>
          </a:p>
          <a:p>
            <a:pPr marL="406908" indent="-342900">
              <a:buFont typeface="+mj-lt"/>
              <a:buAutoNum type="arabicPeriod"/>
            </a:pPr>
            <a:r>
              <a:rPr lang="pl-PL" sz="1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(paralelnie ze standardem 1.5) konieczności zapewnienia wykwalifikowanej kadry wspierające proces kształcenia oraz stworzenia jej możliwości ustawicznego rozwoju i doskonalenia</a:t>
            </a:r>
            <a:endParaRPr lang="pl-PL" sz="1800" b="1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sz="1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148064" y="1447800"/>
            <a:ext cx="374904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1.6 Learning resources and student </a:t>
            </a:r>
            <a:r>
              <a:rPr lang="en-US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support</a:t>
            </a:r>
            <a:endParaRPr lang="pl-PL" sz="22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have appropriate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funding</a:t>
            </a:r>
            <a:r>
              <a:rPr lang="en-US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for learning and teaching activities 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and ensure that adequate and </a:t>
            </a:r>
            <a:r>
              <a:rPr lang="en-US" sz="2200" b="1" u="sng" dirty="0">
                <a:solidFill>
                  <a:srgbClr val="005696"/>
                </a:solidFill>
                <a:latin typeface="Calibri" panose="020F0502020204030204" pitchFamily="34" charset="0"/>
              </a:rPr>
              <a:t>readily accessible 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learning </a:t>
            </a:r>
            <a:r>
              <a:rPr lang="en-US" sz="22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resources </a:t>
            </a:r>
            <a:r>
              <a:rPr lang="en-US" sz="2200" dirty="0">
                <a:solidFill>
                  <a:srgbClr val="005696"/>
                </a:solidFill>
                <a:latin typeface="Calibri" panose="020F0502020204030204" pitchFamily="34" charset="0"/>
              </a:rPr>
              <a:t>and student support are provided.</a:t>
            </a:r>
            <a:endParaRPr lang="pl-PL" sz="2200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r"/>
            <a:r>
              <a:rPr lang="pl-PL" sz="3600" b="1" dirty="0" err="1" smtClean="0">
                <a:latin typeface="Calibri" panose="020F0502020204030204" pitchFamily="34" charset="0"/>
              </a:rPr>
              <a:t>Premises</a:t>
            </a:r>
            <a:r>
              <a:rPr lang="pl-PL" sz="3600" b="1" dirty="0" smtClean="0">
                <a:latin typeface="Calibri" panose="020F0502020204030204" pitchFamily="34" charset="0"/>
              </a:rPr>
              <a:t> and student </a:t>
            </a:r>
            <a:r>
              <a:rPr lang="pl-PL" sz="3600" b="1" dirty="0" err="1" smtClean="0">
                <a:latin typeface="Calibri" panose="020F0502020204030204" pitchFamily="34" charset="0"/>
              </a:rPr>
              <a:t>support</a:t>
            </a:r>
            <a:endParaRPr lang="pl-PL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93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Określenie pożądanego zakresu gromadzonych danych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konieczności udziału różnych grup interesariuszy (w tym studentów) w dostarczaniu i analizie danych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Określenie pożądanego zakresu publikowanych informacji</a:t>
            </a:r>
            <a:endParaRPr lang="pl-PL" sz="2400" b="1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b="1" dirty="0">
                <a:solidFill>
                  <a:srgbClr val="005696"/>
                </a:solidFill>
                <a:latin typeface="Calibri" panose="020F0502020204030204" pitchFamily="34" charset="0"/>
              </a:rPr>
              <a:t>1.7 Information </a:t>
            </a:r>
            <a:r>
              <a:rPr lang="en-US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management</a:t>
            </a:r>
            <a:endParaRPr lang="pl-PL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ensure that they collect, </a:t>
            </a:r>
            <a:r>
              <a:rPr lang="en-US" dirty="0" err="1" smtClean="0">
                <a:solidFill>
                  <a:srgbClr val="005696"/>
                </a:solidFill>
                <a:latin typeface="Calibri" panose="020F0502020204030204" pitchFamily="34" charset="0"/>
              </a:rPr>
              <a:t>analyse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and use relevant information for the 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effective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management of their </a:t>
            </a:r>
            <a:r>
              <a:rPr lang="en-US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other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activities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  <a:endParaRPr lang="pl-PL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b="1" dirty="0">
                <a:solidFill>
                  <a:srgbClr val="005696"/>
                </a:solidFill>
                <a:latin typeface="Calibri" panose="020F0502020204030204" pitchFamily="34" charset="0"/>
              </a:rPr>
              <a:t>1.8 Public </a:t>
            </a:r>
            <a:r>
              <a:rPr lang="en-US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information</a:t>
            </a:r>
            <a:endParaRPr lang="pl-PL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publish information about their </a:t>
            </a:r>
            <a:r>
              <a:rPr lang="en-US" u="sng" dirty="0">
                <a:solidFill>
                  <a:srgbClr val="005696"/>
                </a:solidFill>
                <a:latin typeface="Calibri" panose="020F0502020204030204" pitchFamily="34" charset="0"/>
              </a:rPr>
              <a:t>activities, including </a:t>
            </a:r>
            <a:r>
              <a:rPr lang="en-US" u="sng" dirty="0" err="1">
                <a:solidFill>
                  <a:srgbClr val="005696"/>
                </a:solidFill>
                <a:latin typeface="Calibri" panose="020F0502020204030204" pitchFamily="34" charset="0"/>
              </a:rPr>
              <a:t>programmes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, which is  </a:t>
            </a:r>
            <a:r>
              <a:rPr lang="en-US" u="sng" dirty="0">
                <a:solidFill>
                  <a:srgbClr val="005696"/>
                </a:solidFill>
                <a:latin typeface="Calibri" panose="020F0502020204030204" pitchFamily="34" charset="0"/>
              </a:rPr>
              <a:t>clear, accurate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, objective, up-to date and readily accessible</a:t>
            </a:r>
            <a:endParaRPr lang="pl-PL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418654"/>
            <a:ext cx="7772400" cy="778098"/>
          </a:xfrm>
        </p:spPr>
        <p:txBody>
          <a:bodyPr>
            <a:noAutofit/>
          </a:bodyPr>
          <a:lstStyle/>
          <a:p>
            <a:pPr algn="r"/>
            <a:r>
              <a:rPr lang="pl-PL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Information Management and Public Access to Information</a:t>
            </a:r>
            <a:endParaRPr lang="pl-PL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70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902643" y="1447800"/>
            <a:ext cx="4029397" cy="5293568"/>
          </a:xfrm>
        </p:spPr>
        <p:txBody>
          <a:bodyPr>
            <a:normAutofit fontScale="77500" lnSpcReduction="20000"/>
          </a:bodyPr>
          <a:lstStyle/>
          <a:p>
            <a:pPr marL="358775" indent="-295275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Przeniesienie tego standardu z części 2 (dotyczącej zewnętrznego zapewnienia jakości) do części 1 w celu podkreślenia, iż za zapewnienie cyklicznych ocen zewnętrznych jest odpowiedzialna raczej instytucja prowadząca kształcenie niż zewnętrzna agencja akredytacyjna</a:t>
            </a:r>
          </a:p>
          <a:p>
            <a:pPr marL="358775" indent="-295275">
              <a:buFont typeface="+mj-lt"/>
              <a:buAutoNum type="arabicPeriod"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Zapewnienie instytucjom szkolnictwa wyższego możliwości swobodnego wyboru agencji akredytacyjnych wśród tych, które są rejestrowane w EQAR (czyli opierających swój system oceny, organizacji i funkcjonowania na ESG)</a:t>
            </a:r>
            <a:endParaRPr lang="pl-PL" b="1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275387" y="1447800"/>
            <a:ext cx="3749040" cy="45720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b="1" dirty="0">
                <a:solidFill>
                  <a:srgbClr val="005696"/>
                </a:solidFill>
                <a:latin typeface="Calibri" panose="020F0502020204030204" pitchFamily="34" charset="0"/>
              </a:rPr>
              <a:t>1.10 Cyclical external quality </a:t>
            </a:r>
            <a:r>
              <a:rPr lang="en-US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endParaRPr lang="pl-PL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endParaRPr lang="pl-PL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Institutions should undergo external quality 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assurance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in line with the ESG on a cyclical basis.</a:t>
            </a:r>
            <a:endParaRPr lang="pl-PL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9632" y="44624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5696"/>
                </a:solidFill>
                <a:latin typeface="Calibri" panose="020F0502020204030204" pitchFamily="34" charset="0"/>
              </a:rPr>
              <a:t>Cyclical external quality assurance</a:t>
            </a:r>
            <a:endParaRPr lang="pl-PL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15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15008" y="1412776"/>
            <a:ext cx="8928992" cy="1470025"/>
          </a:xfrm>
        </p:spPr>
        <p:txBody>
          <a:bodyPr>
            <a:normAutofit fontScale="90000"/>
          </a:bodyPr>
          <a:lstStyle/>
          <a:p>
            <a:pPr marL="0" algn="ctr"/>
            <a:r>
              <a:rPr lang="pl-PL" b="1" dirty="0" smtClean="0">
                <a:latin typeface="Calibri" panose="020F0502020204030204" pitchFamily="34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</a:rPr>
              <a:t/>
            </a:r>
            <a:br>
              <a:rPr lang="pl-PL" b="1" dirty="0">
                <a:latin typeface="Calibri" panose="020F0502020204030204" pitchFamily="34" charset="0"/>
              </a:rPr>
            </a:br>
            <a:r>
              <a:rPr lang="pl-PL" b="1" dirty="0" smtClean="0">
                <a:latin typeface="Calibri" panose="020F0502020204030204" pitchFamily="34" charset="0"/>
              </a:rPr>
              <a:t>Influence of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ESG </a:t>
            </a:r>
            <a:r>
              <a:rPr lang="pl-PL" b="1" dirty="0" smtClean="0">
                <a:latin typeface="Calibri" panose="020F0502020204030204" pitchFamily="34" charset="0"/>
              </a:rPr>
              <a:t>2015 </a:t>
            </a:r>
            <a:r>
              <a:rPr lang="pl-PL" b="1" dirty="0" smtClean="0">
                <a:latin typeface="Calibri" panose="020F0502020204030204" pitchFamily="34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</a:rPr>
            </a:br>
            <a:r>
              <a:rPr lang="pl-PL" b="1" dirty="0" smtClean="0">
                <a:latin typeface="Calibri" panose="020F0502020204030204" pitchFamily="34" charset="0"/>
              </a:rPr>
              <a:t>for </a:t>
            </a:r>
            <a:r>
              <a:rPr lang="pl-PL" b="1" dirty="0" err="1" smtClean="0">
                <a:latin typeface="Calibri" panose="020F0502020204030204" pitchFamily="34" charset="0"/>
              </a:rPr>
              <a:t>PKA’s</a:t>
            </a:r>
            <a:r>
              <a:rPr lang="pl-PL" b="1" dirty="0" smtClean="0">
                <a:latin typeface="Calibri" panose="020F0502020204030204" pitchFamily="34" charset="0"/>
              </a:rPr>
              <a:t> Organization</a:t>
            </a:r>
            <a:r>
              <a:rPr lang="pl-PL" b="1" dirty="0">
                <a:latin typeface="Calibri" panose="020F0502020204030204" pitchFamily="34" charset="0"/>
              </a:rPr>
              <a:t/>
            </a:r>
            <a:br>
              <a:rPr lang="pl-PL" b="1" dirty="0">
                <a:latin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07504" y="3212976"/>
            <a:ext cx="8062912" cy="216932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latin typeface="Calibri" panose="020F0502020204030204" pitchFamily="34" charset="0"/>
              </a:rPr>
              <a:t>Enhancing </a:t>
            </a:r>
            <a:r>
              <a:rPr lang="en-US" sz="1600" b="1" dirty="0">
                <a:latin typeface="Calibri" panose="020F0502020204030204" pitchFamily="34" charset="0"/>
              </a:rPr>
              <a:t>Quality through Innovative Policy and Practice – </a:t>
            </a:r>
            <a:r>
              <a:rPr lang="en-US" sz="1600" b="1" dirty="0" smtClean="0">
                <a:latin typeface="Calibri" panose="020F0502020204030204" pitchFamily="34" charset="0"/>
              </a:rPr>
              <a:t>EQUIP</a:t>
            </a:r>
            <a:r>
              <a:rPr lang="pl-PL" sz="1600" b="1" dirty="0" smtClean="0">
                <a:latin typeface="Calibri" panose="020F0502020204030204" pitchFamily="34" charset="0"/>
              </a:rPr>
              <a:t> </a:t>
            </a:r>
            <a:r>
              <a:rPr lang="pl-PL" sz="1600" b="1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pl-PL" sz="1600" b="1" dirty="0" smtClean="0">
                <a:latin typeface="Calibri" panose="020F0502020204030204" pitchFamily="34" charset="0"/>
                <a:hlinkClick r:id="rId2"/>
              </a:rPr>
              <a:t>://www.equip-project.eu/activities/workshops-webinars/</a:t>
            </a:r>
            <a:endParaRPr lang="pl-PL" sz="1600" b="1" dirty="0" smtClean="0">
              <a:latin typeface="Calibri" panose="020F0502020204030204" pitchFamily="34" charset="0"/>
            </a:endParaRPr>
          </a:p>
          <a:p>
            <a:pPr algn="l"/>
            <a:r>
              <a:rPr lang="pl-PL" sz="1600" b="1" dirty="0" smtClean="0">
                <a:latin typeface="Calibri" panose="020F0502020204030204" pitchFamily="34" charset="0"/>
              </a:rPr>
              <a:t>Dokument: </a:t>
            </a:r>
            <a:r>
              <a:rPr lang="en-US" sz="1600" b="1" i="1" dirty="0">
                <a:latin typeface="Calibri" panose="020F0502020204030204" pitchFamily="34" charset="0"/>
              </a:rPr>
              <a:t>Comparative analysis of </a:t>
            </a:r>
            <a:r>
              <a:rPr lang="en-US" sz="1600" b="1" i="1" dirty="0" smtClean="0">
                <a:latin typeface="Calibri" panose="020F0502020204030204" pitchFamily="34" charset="0"/>
              </a:rPr>
              <a:t>the</a:t>
            </a:r>
            <a:r>
              <a:rPr lang="pl-PL" sz="1600" b="1" i="1" dirty="0" smtClean="0">
                <a:latin typeface="Calibri" panose="020F0502020204030204" pitchFamily="34" charset="0"/>
              </a:rPr>
              <a:t> ES</a:t>
            </a:r>
            <a:r>
              <a:rPr lang="en-US" sz="1600" b="1" i="1" dirty="0" smtClean="0">
                <a:latin typeface="Calibri" panose="020F0502020204030204" pitchFamily="34" charset="0"/>
              </a:rPr>
              <a:t>G </a:t>
            </a:r>
            <a:r>
              <a:rPr lang="en-US" sz="1600" b="1" i="1" dirty="0">
                <a:latin typeface="Calibri" panose="020F0502020204030204" pitchFamily="34" charset="0"/>
              </a:rPr>
              <a:t>2015 and </a:t>
            </a:r>
            <a:r>
              <a:rPr lang="pl-PL" sz="1600" b="1" i="1" dirty="0" smtClean="0">
                <a:latin typeface="Calibri" panose="020F0502020204030204" pitchFamily="34" charset="0"/>
              </a:rPr>
              <a:t>ES</a:t>
            </a:r>
            <a:r>
              <a:rPr lang="en-US" sz="1600" b="1" i="1" dirty="0" smtClean="0">
                <a:latin typeface="Calibri" panose="020F0502020204030204" pitchFamily="34" charset="0"/>
              </a:rPr>
              <a:t>G 2005</a:t>
            </a:r>
            <a:r>
              <a:rPr lang="pl-PL" sz="1600" b="1" i="1" dirty="0" smtClean="0">
                <a:latin typeface="Calibri" panose="020F0502020204030204" pitchFamily="34" charset="0"/>
              </a:rPr>
              <a:t> </a:t>
            </a:r>
            <a:r>
              <a:rPr lang="pl-PL" sz="1600" b="1" dirty="0" smtClean="0">
                <a:latin typeface="Calibri" panose="020F0502020204030204" pitchFamily="34" charset="0"/>
                <a:hlinkClick r:id="rId3"/>
              </a:rPr>
              <a:t>http://www.enqa.eu/indirme/EQUIP_comparative-analysis-ESG-2015-ESG-2005.pdf</a:t>
            </a:r>
            <a:r>
              <a:rPr lang="pl-PL" sz="1600" b="1" dirty="0" smtClean="0">
                <a:latin typeface="Calibri" panose="020F0502020204030204" pitchFamily="34" charset="0"/>
              </a:rPr>
              <a:t> [odczyt:2016=06-17]</a:t>
            </a:r>
            <a:endParaRPr lang="pl-PL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1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886120" y="1447801"/>
            <a:ext cx="3901904" cy="4861520"/>
          </a:xfrm>
        </p:spPr>
        <p:txBody>
          <a:bodyPr>
            <a:normAutofit/>
          </a:bodyPr>
          <a:lstStyle/>
          <a:p>
            <a:pPr marL="263525" indent="-200025">
              <a:buFont typeface="+mj-lt"/>
              <a:buAutoNum type="arabicPeriod"/>
            </a:pPr>
            <a:r>
              <a:rPr lang="pl-PL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Wyraźnie podkreślenie, że grupa ekspertów powinna być tak dobrana, by zapewnić możliwość przedstawienia przez ekspertów różnych punktów widzenia (uczelni, kadry akademickiej, studentów, pracodawców, przedstawicieli zawodu)</a:t>
            </a:r>
          </a:p>
          <a:p>
            <a:pPr marL="263525" indent="-200025">
              <a:buFont typeface="+mj-lt"/>
              <a:buAutoNum type="arabicPeriod"/>
            </a:pPr>
            <a:r>
              <a:rPr lang="pl-PL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Wskazanie na to, iż w zespołach oceniających pożądany jest udział ekspertów zagranicznych</a:t>
            </a:r>
            <a:endParaRPr lang="pl-PL" sz="2200" b="1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b="1" dirty="0">
                <a:solidFill>
                  <a:srgbClr val="005696"/>
                </a:solidFill>
                <a:latin typeface="Calibri" panose="020F0502020204030204" pitchFamily="34" charset="0"/>
              </a:rPr>
              <a:t>2.4 Peer-review </a:t>
            </a:r>
            <a:r>
              <a:rPr lang="en-US" sz="28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experts</a:t>
            </a:r>
            <a:endParaRPr lang="pl-PL" sz="2800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sz="28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External </a:t>
            </a:r>
            <a:r>
              <a:rPr lang="en-US" sz="2800" dirty="0">
                <a:solidFill>
                  <a:srgbClr val="005696"/>
                </a:solidFill>
                <a:latin typeface="Calibri" panose="020F0502020204030204" pitchFamily="34" charset="0"/>
              </a:rPr>
              <a:t>quality </a:t>
            </a:r>
            <a:r>
              <a:rPr lang="en-US" sz="2800" dirty="0" smtClean="0">
                <a:solidFill>
                  <a:srgbClr val="005696"/>
                </a:solidFill>
                <a:latin typeface="Calibri" panose="020F0502020204030204" pitchFamily="34" charset="0"/>
              </a:rPr>
              <a:t>assurance </a:t>
            </a:r>
            <a:r>
              <a:rPr lang="en-US" sz="2800" dirty="0">
                <a:solidFill>
                  <a:srgbClr val="005696"/>
                </a:solidFill>
                <a:latin typeface="Calibri" panose="020F0502020204030204" pitchFamily="34" charset="0"/>
              </a:rPr>
              <a:t>should be carried out by groups of experts that include (a) student member(s).</a:t>
            </a:r>
            <a:endParaRPr lang="pl-PL" sz="2800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Peer-</a:t>
            </a:r>
            <a:r>
              <a:rPr lang="pl-PL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review</a:t>
            </a:r>
            <a:r>
              <a:rPr lang="pl-PL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l-PL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experts</a:t>
            </a: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0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4" y="260648"/>
            <a:ext cx="8435975" cy="128664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3600" b="1" dirty="0" smtClean="0"/>
              <a:t>From </a:t>
            </a:r>
            <a:r>
              <a:rPr lang="pl-PL" altLang="pl-PL" sz="3600" b="1" dirty="0" err="1" smtClean="0"/>
              <a:t>Academic</a:t>
            </a:r>
            <a:r>
              <a:rPr lang="pl-PL" altLang="pl-PL" sz="3600" b="1" dirty="0" smtClean="0"/>
              <a:t> Trust </a:t>
            </a:r>
            <a:br>
              <a:rPr lang="pl-PL" altLang="pl-PL" sz="3600" b="1" dirty="0" smtClean="0"/>
            </a:br>
            <a:r>
              <a:rPr lang="pl-PL" altLang="pl-PL" sz="3600" b="1" dirty="0" smtClean="0"/>
              <a:t>to the </a:t>
            </a:r>
            <a:r>
              <a:rPr lang="pl-PL" altLang="pl-PL" sz="3600" b="1" dirty="0" err="1" smtClean="0"/>
              <a:t>Culture</a:t>
            </a:r>
            <a:r>
              <a:rPr lang="pl-PL" altLang="pl-PL" sz="3600" b="1" dirty="0" smtClean="0"/>
              <a:t> of Control</a:t>
            </a:r>
            <a:endParaRPr lang="pl-PL" altLang="pl-PL" sz="3600" b="1" dirty="0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58885"/>
            <a:ext cx="3255962" cy="39082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391440"/>
            <a:ext cx="1784350" cy="21703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4" y="2391440"/>
            <a:ext cx="2847975" cy="3418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971600" y="1628799"/>
            <a:ext cx="3657600" cy="4968551"/>
          </a:xfrm>
        </p:spPr>
        <p:txBody>
          <a:bodyPr>
            <a:normAutofit fontScale="62500" lnSpcReduction="20000"/>
          </a:bodyPr>
          <a:lstStyle/>
          <a:p>
            <a:pPr marL="263525" indent="-200025">
              <a:buFont typeface="+mj-lt"/>
              <a:buAutoNum type="arabicPeriod"/>
            </a:pPr>
            <a:r>
              <a:rPr lang="pl-PL" sz="29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Podkreślenie klarowności i zwięzłości raportu</a:t>
            </a:r>
          </a:p>
          <a:p>
            <a:pPr marL="263525" lvl="0" indent="-200025">
              <a:buFont typeface="+mj-lt"/>
              <a:buAutoNum type="arabicPeriod"/>
            </a:pPr>
            <a:r>
              <a:rPr lang="pl-PL" sz="29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Wyszczególnienie wymaganych składników raportu: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opis </a:t>
            </a:r>
            <a:r>
              <a:rPr lang="pl-PL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kontekstu (aby ułatwić umieszczenie uczelni w jej specyficznym kontekście),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opis danej procedury, włącznie z informacjami o uczestniczących ekspertach,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dowody / dane, analizę i jej wyniki,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wnioski,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05696"/>
                </a:solidFill>
                <a:latin typeface="Calibri" panose="020F0502020204030204" pitchFamily="34" charset="0"/>
              </a:rPr>
              <a:t>cechy przedstawionych przez uczelnię dobrych praktyk,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zalecenia dotyczące działań, które mają być kontynuacją / następstwem oceny (ang. </a:t>
            </a:r>
            <a:r>
              <a:rPr lang="pl-PL" sz="2200" b="1" i="1" dirty="0" err="1" smtClean="0">
                <a:solidFill>
                  <a:srgbClr val="005696"/>
                </a:solidFill>
                <a:latin typeface="Calibri" panose="020F0502020204030204" pitchFamily="34" charset="0"/>
              </a:rPr>
              <a:t>follow-up</a:t>
            </a:r>
            <a:r>
              <a:rPr lang="pl-PL" sz="22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). </a:t>
            </a:r>
          </a:p>
          <a:p>
            <a:pPr marL="263525" indent="-200025">
              <a:buFont typeface="+mj-lt"/>
              <a:buAutoNum type="arabicPeriod" startAt="3"/>
            </a:pPr>
            <a:r>
              <a:rPr lang="pl-PL" sz="2900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Wskazanie na przydatność opracowania streszczenia raportu</a:t>
            </a:r>
            <a:endParaRPr lang="pl-PL" sz="2900" b="1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937760" y="1827075"/>
            <a:ext cx="3749040" cy="4572000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en-US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2.6 Reporting</a:t>
            </a:r>
            <a:endParaRPr lang="pl-PL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Full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reports by the experts should be published, clear and accessible to the </a:t>
            </a:r>
            <a:r>
              <a:rPr lang="en-US" b="1" u="sng" dirty="0">
                <a:solidFill>
                  <a:srgbClr val="005696"/>
                </a:solidFill>
                <a:latin typeface="Calibri" panose="020F0502020204030204" pitchFamily="34" charset="0"/>
              </a:rPr>
              <a:t>academic </a:t>
            </a:r>
            <a:r>
              <a:rPr lang="en-US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community</a:t>
            </a:r>
            <a:r>
              <a:rPr lang="en-US" b="1" u="sng" dirty="0">
                <a:solidFill>
                  <a:srgbClr val="005696"/>
                </a:solidFill>
                <a:latin typeface="Calibri" panose="020F0502020204030204" pitchFamily="34" charset="0"/>
              </a:rPr>
              <a:t>, external partners and other interested </a:t>
            </a:r>
            <a:r>
              <a:rPr lang="en-US" b="1" u="sng" dirty="0" smtClean="0">
                <a:solidFill>
                  <a:srgbClr val="005696"/>
                </a:solidFill>
                <a:latin typeface="Calibri" panose="020F0502020204030204" pitchFamily="34" charset="0"/>
              </a:rPr>
              <a:t>individuals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. If the agency takes any formal 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decision</a:t>
            </a:r>
            <a:r>
              <a:rPr lang="pl-PL" dirty="0" smtClean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based on the reports, </a:t>
            </a:r>
            <a:r>
              <a:rPr lang="en-US" b="1" u="sng" dirty="0">
                <a:solidFill>
                  <a:srgbClr val="005696"/>
                </a:solidFill>
                <a:latin typeface="Calibri" panose="020F0502020204030204" pitchFamily="34" charset="0"/>
              </a:rPr>
              <a:t>the decision should be</a:t>
            </a:r>
            <a:r>
              <a:rPr lang="en-US" b="1" dirty="0">
                <a:solidFill>
                  <a:srgbClr val="005696"/>
                </a:solidFill>
                <a:latin typeface="Calibri" panose="020F0502020204030204" pitchFamily="34" charset="0"/>
              </a:rPr>
              <a:t>  </a:t>
            </a:r>
            <a:r>
              <a:rPr lang="en-US" b="1" u="sng" dirty="0">
                <a:solidFill>
                  <a:srgbClr val="005696"/>
                </a:solidFill>
                <a:latin typeface="Calibri" panose="020F0502020204030204" pitchFamily="34" charset="0"/>
              </a:rPr>
              <a:t>published together with the report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.</a:t>
            </a:r>
            <a:endParaRPr lang="pl-PL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Reporting</a:t>
            </a: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5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948004" y="1371601"/>
            <a:ext cx="4244280" cy="5486399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pl-PL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Precyzyjne zdefiniowanie sposobu pojmowania niezależności agencji akredytacyjnej: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niezależność organizacyjna, potwierdzona oficjalnymi dokumentami (np. konstytucją, aktami prawnymi czy statutem organizacji), w których stwierdza się, że agencja jest w swej działalności niezależna od takich osób trzecich jak uczelnie, rządy / władze czy inne organizacje interesariuszy;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niezależność operacyjna: określanie i stosowanie procedur i metod agencji oraz nominowanie i mianowanie ekspertów zewnętrznych odbywa się niezależnie od takich osób trzecich jak uczelnie, rządy / władze i inni interesariusze;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niezależność formalnych rezultatów: wprawdzie w procesach zewnętrznego zapewniania jakości uczestniczą eksperci z odpowiednich środowisk interesariuszy, zwłaszcza studentów, za końcowe rezultaty procesów zewnętrznego zapewniania jakości odpowiada jednak agencja. </a:t>
            </a:r>
          </a:p>
          <a:p>
            <a:pPr marL="64008" indent="0">
              <a:buNone/>
            </a:pPr>
            <a:endParaRPr lang="pl-PL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238753" y="1556792"/>
            <a:ext cx="3749040" cy="4572000"/>
          </a:xfrm>
        </p:spPr>
        <p:txBody>
          <a:bodyPr/>
          <a:lstStyle/>
          <a:p>
            <a:pPr marL="64008" indent="0">
              <a:buNone/>
            </a:pPr>
            <a:r>
              <a:rPr lang="en-US" b="1" dirty="0">
                <a:solidFill>
                  <a:srgbClr val="005696"/>
                </a:solidFill>
                <a:latin typeface="Calibri" panose="020F0502020204030204" pitchFamily="34" charset="0"/>
              </a:rPr>
              <a:t>3.3 </a:t>
            </a:r>
            <a:r>
              <a:rPr lang="en-US" b="1" dirty="0" smtClean="0">
                <a:solidFill>
                  <a:srgbClr val="005696"/>
                </a:solidFill>
                <a:latin typeface="Calibri" panose="020F0502020204030204" pitchFamily="34" charset="0"/>
              </a:rPr>
              <a:t>Independence</a:t>
            </a:r>
            <a:endParaRPr lang="pl-PL" b="1" dirty="0" smtClean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Agencies should be independent and act 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autonomously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. They should have </a:t>
            </a:r>
            <a:r>
              <a:rPr lang="en-US" b="1" u="sng" dirty="0">
                <a:solidFill>
                  <a:srgbClr val="005696"/>
                </a:solidFill>
                <a:latin typeface="Calibri" panose="020F0502020204030204" pitchFamily="34" charset="0"/>
              </a:rPr>
              <a:t>full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responsibility for their operations and the outcomes of those </a:t>
            </a:r>
            <a:r>
              <a:rPr lang="en-US" dirty="0" smtClean="0">
                <a:solidFill>
                  <a:srgbClr val="005696"/>
                </a:solidFill>
                <a:latin typeface="Calibri" panose="020F0502020204030204" pitchFamily="34" charset="0"/>
              </a:rPr>
              <a:t>operations </a:t>
            </a:r>
            <a:r>
              <a:rPr lang="en-US" dirty="0">
                <a:solidFill>
                  <a:srgbClr val="005696"/>
                </a:solidFill>
                <a:latin typeface="Calibri" panose="020F0502020204030204" pitchFamily="34" charset="0"/>
              </a:rPr>
              <a:t>without third party influence.</a:t>
            </a:r>
            <a:endParaRPr lang="pl-PL" dirty="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Independence</a:t>
            </a:r>
            <a:r>
              <a:rPr lang="pl-PL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l-PL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PKA</a:t>
            </a: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51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Kultura akademicka Sułkowski (EAN: 9788301185244)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88640"/>
            <a:ext cx="3791719" cy="65016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3528" y="32849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Thank</a:t>
            </a:r>
            <a:r>
              <a:rPr lang="pl-PL" sz="3600" dirty="0" smtClean="0"/>
              <a:t> </a:t>
            </a:r>
            <a:r>
              <a:rPr lang="pl-PL" sz="3600" dirty="0" err="1" smtClean="0"/>
              <a:t>you</a:t>
            </a:r>
            <a:r>
              <a:rPr lang="pl-PL" sz="3600" dirty="0" smtClean="0"/>
              <a:t> </a:t>
            </a:r>
            <a:r>
              <a:rPr lang="pl-PL" sz="3600" dirty="0" err="1" smtClean="0"/>
              <a:t>very</a:t>
            </a:r>
            <a:r>
              <a:rPr lang="pl-PL" sz="3600" dirty="0" smtClean="0"/>
              <a:t> much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316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95680"/>
            <a:ext cx="8229600" cy="1143317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altLang="pl-PL" sz="3600" b="1" dirty="0" smtClean="0"/>
              <a:t>From </a:t>
            </a:r>
            <a:r>
              <a:rPr lang="pl-PL" altLang="pl-PL" sz="3600" b="1" dirty="0" err="1" smtClean="0"/>
              <a:t>Academic</a:t>
            </a:r>
            <a:r>
              <a:rPr lang="pl-PL" altLang="pl-PL" sz="3600" b="1" dirty="0" smtClean="0"/>
              <a:t> </a:t>
            </a:r>
            <a:r>
              <a:rPr lang="pl-PL" altLang="pl-PL" sz="3600" b="1" dirty="0" err="1" smtClean="0"/>
              <a:t>Ethos</a:t>
            </a:r>
            <a:r>
              <a:rPr lang="pl-PL" altLang="pl-PL" sz="3600" b="1" dirty="0" smtClean="0"/>
              <a:t> </a:t>
            </a:r>
            <a:br>
              <a:rPr lang="pl-PL" altLang="pl-PL" sz="3600" b="1" dirty="0" smtClean="0"/>
            </a:br>
            <a:r>
              <a:rPr lang="pl-PL" altLang="pl-PL" sz="3600" b="1" dirty="0" smtClean="0"/>
              <a:t>to </a:t>
            </a:r>
            <a:r>
              <a:rPr lang="pl-PL" altLang="pl-PL" sz="3600" b="1" dirty="0" err="1" smtClean="0"/>
              <a:t>Motivation</a:t>
            </a:r>
            <a:r>
              <a:rPr lang="pl-PL" altLang="pl-PL" sz="3600" b="1" dirty="0" smtClean="0"/>
              <a:t> Systems</a:t>
            </a:r>
            <a:r>
              <a:rPr lang="pl-PL" altLang="pl-PL" sz="3600" b="1" dirty="0" smtClean="0"/>
              <a:t/>
            </a:r>
            <a:br>
              <a:rPr lang="pl-PL" altLang="pl-PL" sz="3600" b="1" dirty="0" smtClean="0"/>
            </a:br>
            <a:endParaRPr lang="pl-PL" altLang="pl-PL" sz="3600" b="1" dirty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6" y="2823995"/>
            <a:ext cx="6226175" cy="2747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89722"/>
            <a:ext cx="8229600" cy="114331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4000" b="1" dirty="0" smtClean="0"/>
              <a:t>From Elite 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to </a:t>
            </a:r>
            <a:r>
              <a:rPr lang="pl-PL" altLang="pl-PL" sz="4000" b="1" dirty="0" err="1" smtClean="0"/>
              <a:t>Massive</a:t>
            </a:r>
            <a:r>
              <a:rPr lang="pl-PL" altLang="pl-PL" sz="4000" b="1" dirty="0" smtClean="0"/>
              <a:t> Access to HE</a:t>
            </a:r>
            <a:endParaRPr lang="pl-PL" altLang="pl-PL" sz="4000" b="1" dirty="0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9" y="2046539"/>
            <a:ext cx="6594475" cy="3763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7377"/>
            <a:ext cx="8229600" cy="15129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4000" b="1" dirty="0" smtClean="0"/>
              <a:t>From </a:t>
            </a:r>
            <a:r>
              <a:rPr lang="pl-PL" altLang="pl-PL" sz="4000" b="1" dirty="0" err="1" smtClean="0"/>
              <a:t>Academic</a:t>
            </a:r>
            <a:r>
              <a:rPr lang="pl-PL" altLang="pl-PL" sz="4000" b="1" dirty="0" smtClean="0"/>
              <a:t> „</a:t>
            </a:r>
            <a:r>
              <a:rPr lang="pl-PL" altLang="pl-PL" sz="4000" b="1" dirty="0" err="1" smtClean="0"/>
              <a:t>Self-governance</a:t>
            </a:r>
            <a:r>
              <a:rPr lang="pl-PL" altLang="pl-PL" sz="4000" b="1" dirty="0" smtClean="0"/>
              <a:t>”</a:t>
            </a:r>
            <a:br>
              <a:rPr lang="pl-PL" altLang="pl-PL" sz="4000" b="1" dirty="0" smtClean="0"/>
            </a:br>
            <a:r>
              <a:rPr lang="pl-PL" altLang="pl-PL" b="1" dirty="0" smtClean="0"/>
              <a:t>to University Management</a:t>
            </a:r>
            <a:r>
              <a:rPr lang="pl-PL" altLang="pl-PL" sz="4000" b="1" dirty="0" smtClean="0"/>
              <a:t/>
            </a:r>
            <a:br>
              <a:rPr lang="pl-PL" altLang="pl-PL" sz="4000" b="1" dirty="0" smtClean="0"/>
            </a:br>
            <a:endParaRPr lang="pl-PL" altLang="pl-PL" sz="4000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6" y="1699732"/>
            <a:ext cx="3521075" cy="4209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63124"/>
            <a:ext cx="8291512" cy="16844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b="1" dirty="0" smtClean="0"/>
              <a:t>From </a:t>
            </a:r>
            <a:r>
              <a:rPr lang="pl-PL" altLang="pl-PL" b="1" dirty="0" err="1" smtClean="0"/>
              <a:t>Responsability</a:t>
            </a:r>
            <a:r>
              <a:rPr lang="pl-PL" altLang="pl-PL" b="1" dirty="0" smtClean="0"/>
              <a:t> </a:t>
            </a:r>
            <a:br>
              <a:rPr lang="pl-PL" altLang="pl-PL" b="1" dirty="0" smtClean="0"/>
            </a:br>
            <a:r>
              <a:rPr lang="pl-PL" altLang="pl-PL" b="1" dirty="0" smtClean="0"/>
              <a:t>to </a:t>
            </a:r>
            <a:r>
              <a:rPr lang="pl-PL" altLang="pl-PL" b="1" dirty="0" err="1" smtClean="0"/>
              <a:t>Accountability</a:t>
            </a:r>
            <a:r>
              <a:rPr lang="pl-PL" altLang="pl-PL" b="1" dirty="0" smtClean="0"/>
              <a:t> in HE</a:t>
            </a:r>
            <a:r>
              <a:rPr lang="pl-PL" altLang="pl-PL" sz="4000" b="1" dirty="0" smtClean="0"/>
              <a:t/>
            </a:r>
            <a:br>
              <a:rPr lang="pl-PL" altLang="pl-PL" sz="4000" b="1" dirty="0" smtClean="0"/>
            </a:br>
            <a:endParaRPr lang="pl-PL" altLang="pl-PL" sz="4000" b="1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1" y="2218036"/>
            <a:ext cx="6723063" cy="302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" t="10856" r="2039" b="6731"/>
          <a:stretch/>
        </p:blipFill>
        <p:spPr>
          <a:xfrm>
            <a:off x="3328142" y="2132856"/>
            <a:ext cx="5630045" cy="40324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47441" y="620688"/>
            <a:ext cx="8229600" cy="110410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Standards and Guidelines for Quality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Assurance in the European Higher Education Area (ESG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r>
              <a:rPr lang="pl-PL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(2015). </a:t>
            </a:r>
            <a:r>
              <a:rPr lang="pl-PL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Brussels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pl-PL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Belgium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Approved by the Ministerial Conference in Yerevan, 14-15 May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2015</a:t>
            </a:r>
            <a:r>
              <a:rPr lang="pl-PL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pl-PL" sz="1600" b="1" dirty="0" smtClean="0">
                <a:latin typeface="Calibri" panose="020F0502020204030204" pitchFamily="34" charset="0"/>
                <a:hlinkClick r:id="rId4"/>
              </a:rPr>
              <a:t>http://www.enqa.eu/wp-content/uploads/2015/11/ESG_2015.pdf</a:t>
            </a:r>
            <a:endParaRPr lang="pl-PL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24173"/>
              </p:ext>
            </p:extLst>
          </p:nvPr>
        </p:nvGraphicFramePr>
        <p:xfrm>
          <a:off x="251520" y="2852936"/>
          <a:ext cx="2917944" cy="335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kument" r:id="rId5" imgW="6320869" imgH="7270847" progId="Word.Document.12">
                  <p:embed/>
                </p:oleObj>
              </mc:Choice>
              <mc:Fallback>
                <p:oleObj name="Dokument" r:id="rId5" imgW="6320869" imgH="7270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2852936"/>
                        <a:ext cx="2917944" cy="3356095"/>
                      </a:xfrm>
                      <a:prstGeom prst="rect">
                        <a:avLst/>
                      </a:prstGeom>
                      <a:ln w="952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22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043608" y="1844824"/>
            <a:ext cx="7643192" cy="4572000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Purposes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principles</a:t>
            </a:r>
            <a:endParaRPr lang="pl-PL" b="1" dirty="0">
              <a:solidFill>
                <a:srgbClr val="005696"/>
              </a:solidFill>
              <a:latin typeface="Calibri" panose="020F0502020204030204" pitchFamily="34" charset="0"/>
            </a:endParaRPr>
          </a:p>
          <a:p>
            <a:pPr lvl="0" eaLnBrk="0" hangingPunct="0"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They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set a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common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framework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for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systems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for learning and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teaching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at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European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,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national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institutional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level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;</a:t>
            </a:r>
          </a:p>
          <a:p>
            <a:pPr lvl="0" eaLnBrk="0" hangingPunct="0"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They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enable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the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improvement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of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of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higher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education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in the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European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higher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education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area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;</a:t>
            </a:r>
          </a:p>
          <a:p>
            <a:pPr lvl="0" eaLnBrk="0" hangingPunct="0"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They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support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mutual trust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,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thus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facilitating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recognition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mobility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within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and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across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national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696"/>
                </a:solidFill>
                <a:latin typeface="Calibri" panose="020F0502020204030204" pitchFamily="34" charset="0"/>
              </a:rPr>
              <a:t>borders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They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provide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information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on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quality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005696"/>
                </a:solidFill>
                <a:latin typeface="Calibri" panose="020F0502020204030204" pitchFamily="34" charset="0"/>
              </a:rPr>
              <a:t>assurance</a:t>
            </a:r>
            <a:r>
              <a:rPr lang="pl-PL" b="1" dirty="0">
                <a:solidFill>
                  <a:srgbClr val="005696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5696"/>
                </a:solidFill>
                <a:latin typeface="Calibri" panose="020F0502020204030204" pitchFamily="34" charset="0"/>
              </a:rPr>
              <a:t>in the EHEA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Standards and Guidelines for Quality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Assurance in the European Higher Education Area (ESG)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. (2015). </a:t>
            </a:r>
            <a:r>
              <a:rPr lang="pl-PL" sz="1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Brussels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pl-PL" sz="1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Belgium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Approved by the Ministerial Conference in Yerevan, 14-15 May 2015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pl-PL" sz="1800" b="1" dirty="0">
                <a:latin typeface="Calibri" panose="020F0502020204030204" pitchFamily="34" charset="0"/>
                <a:hlinkClick r:id="rId2"/>
              </a:rPr>
              <a:t>http://www.enqa.eu/wp-content/uploads/2015/11/ESG_2015.pdf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2803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KA_logo3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PKA_logo3</Template>
  <TotalTime>1875</TotalTime>
  <Words>1686</Words>
  <Application>Microsoft Office PowerPoint</Application>
  <PresentationFormat>Pokaz na ekranie (4:3)</PresentationFormat>
  <Paragraphs>140</Paragraphs>
  <Slides>32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PKA_logo3</vt:lpstr>
      <vt:lpstr>Dokument</vt:lpstr>
      <vt:lpstr>  PKA’s Updated Criteria System  in the light of ESG 2015 </vt:lpstr>
      <vt:lpstr>From Post-Humboltian   to Entrepreneurial University </vt:lpstr>
      <vt:lpstr>From Academic Trust  to the Culture of Control</vt:lpstr>
      <vt:lpstr>From Academic Ethos  to Motivation Systems </vt:lpstr>
      <vt:lpstr>From Elite  to Massive Access to HE</vt:lpstr>
      <vt:lpstr>From Academic „Self-governance” to University Management </vt:lpstr>
      <vt:lpstr>From Responsability  to Accountability in HE </vt:lpstr>
      <vt:lpstr>Standards and Guidelines for Quality Assurance in the European Higher Education Area (ESG). (2015). Brussels, Belgium Approved by the Ministerial Conference in Yerevan, 14-15 May 2015 http://www.enqa.eu/wp-content/uploads/2015/11/ESG_2015.pdf</vt:lpstr>
      <vt:lpstr>Standards and Guidelines for Quality Assurance in the European Higher Education Area (ESG). (2015). Brussels, Belgium Approved by the Ministerial Conference in Yerevan, 14-15 May 2015 http://www.enqa.eu/wp-content/uploads/2015/11/ESG_2015.pdf</vt:lpstr>
      <vt:lpstr>Standards and Guidelines for Quality Assurance in the European Higher Education Area (ESG). (2015). Brussels, Belgium Approved by the Ministerial Conference in Yerevan, 14-15 May 2015 http://www.enqa.eu/wp-content/uploads/2015/11/ESG_2015.pdf</vt:lpstr>
      <vt:lpstr>Standards and Guidelines for Quality Assurance in the European Higher Education Area (ESG). (2015). Brussels, Belgium Struktura opisu standardu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Influence of ESG 2015  for PKA’s Criteria of Program Assessment </vt:lpstr>
      <vt:lpstr>Policy for quality assurance</vt:lpstr>
      <vt:lpstr>Design and development of programmes</vt:lpstr>
      <vt:lpstr>Student-centred  learning,   teaching  and  assessment</vt:lpstr>
      <vt:lpstr>     Student admission, progression,  recognition and certification</vt:lpstr>
      <vt:lpstr> Teaching staff </vt:lpstr>
      <vt:lpstr>Premises and student support</vt:lpstr>
      <vt:lpstr>Information Management and Public Access to Information</vt:lpstr>
      <vt:lpstr>Cyclical external quality assurance</vt:lpstr>
      <vt:lpstr>  Influence of ESG 2015  for PKA’s Organization </vt:lpstr>
      <vt:lpstr>Peer-review experts</vt:lpstr>
      <vt:lpstr>Reporting</vt:lpstr>
      <vt:lpstr>Independence PKA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Próchnicka</dc:creator>
  <cp:lastModifiedBy>Monika</cp:lastModifiedBy>
  <cp:revision>77</cp:revision>
  <dcterms:created xsi:type="dcterms:W3CDTF">2016-02-12T11:45:35Z</dcterms:created>
  <dcterms:modified xsi:type="dcterms:W3CDTF">2017-02-09T10:59:19Z</dcterms:modified>
</cp:coreProperties>
</file>