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86" r:id="rId3"/>
    <p:sldId id="387" r:id="rId4"/>
    <p:sldId id="388" r:id="rId5"/>
    <p:sldId id="389" r:id="rId6"/>
    <p:sldId id="393" r:id="rId7"/>
    <p:sldId id="392" r:id="rId8"/>
    <p:sldId id="391" r:id="rId9"/>
    <p:sldId id="395" r:id="rId10"/>
    <p:sldId id="394" r:id="rId11"/>
    <p:sldId id="396" r:id="rId12"/>
    <p:sldId id="390" r:id="rId13"/>
    <p:sldId id="397" r:id="rId14"/>
    <p:sldId id="385" r:id="rId15"/>
  </p:sldIdLst>
  <p:sldSz cx="9144000" cy="6858000" type="screen4x3"/>
  <p:notesSz cx="6737350" cy="9802813"/>
  <p:defaultTextStyle>
    <a:defPPr>
      <a:defRPr lang="bg-BG"/>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543EA4"/>
    <a:srgbClr val="FFFF00"/>
    <a:srgbClr val="FF3300"/>
    <a:srgbClr val="003366"/>
    <a:srgbClr val="AE060A"/>
    <a:srgbClr val="3A286E"/>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11" autoAdjust="0"/>
  </p:normalViewPr>
  <p:slideViewPr>
    <p:cSldViewPr>
      <p:cViewPr varScale="1">
        <p:scale>
          <a:sx n="63" d="100"/>
          <a:sy n="63" d="100"/>
        </p:scale>
        <p:origin x="1378"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21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25" tIns="45213" rIns="90425" bIns="45213" numCol="1" anchor="t" anchorCtr="0" compatLnSpc="1">
            <a:prstTxWarp prst="textNoShape">
              <a:avLst/>
            </a:prstTxWarp>
          </a:bodyPr>
          <a:lstStyle>
            <a:lvl1pPr defTabSz="904875" eaLnBrk="1" hangingPunct="1">
              <a:defRPr sz="1200">
                <a:latin typeface="Calibri" panose="020F0502020204030204" pitchFamily="34" charset="0"/>
              </a:defRPr>
            </a:lvl1pPr>
          </a:lstStyle>
          <a:p>
            <a:pPr>
              <a:defRPr/>
            </a:pPr>
            <a:endParaRPr lang="bg-BG" altLang="bg-BG"/>
          </a:p>
        </p:txBody>
      </p:sp>
      <p:sp>
        <p:nvSpPr>
          <p:cNvPr id="3" name="Date Placeholder 2"/>
          <p:cNvSpPr>
            <a:spLocks noGrp="1"/>
          </p:cNvSpPr>
          <p:nvPr>
            <p:ph type="dt" idx="1"/>
          </p:nvPr>
        </p:nvSpPr>
        <p:spPr bwMode="auto">
          <a:xfrm>
            <a:off x="3814763" y="0"/>
            <a:ext cx="29210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25" tIns="45213" rIns="90425" bIns="45213" numCol="1" anchor="t" anchorCtr="0" compatLnSpc="1">
            <a:prstTxWarp prst="textNoShape">
              <a:avLst/>
            </a:prstTxWarp>
          </a:bodyPr>
          <a:lstStyle>
            <a:lvl1pPr algn="r" defTabSz="904875" eaLnBrk="1" hangingPunct="1">
              <a:defRPr sz="1200">
                <a:latin typeface="Calibri" panose="020F0502020204030204" pitchFamily="34" charset="0"/>
              </a:defRPr>
            </a:lvl1pPr>
          </a:lstStyle>
          <a:p>
            <a:pPr>
              <a:defRPr/>
            </a:pPr>
            <a:fld id="{04FEA7E7-A520-43EC-9AF7-CAB883D65A9C}" type="datetimeFigureOut">
              <a:rPr lang="bg-BG" altLang="bg-BG"/>
              <a:pPr>
                <a:defRPr/>
              </a:pPr>
              <a:t>07.01.2017 г.</a:t>
            </a:fld>
            <a:endParaRPr lang="bg-BG" altLang="bg-BG"/>
          </a:p>
        </p:txBody>
      </p:sp>
      <p:sp>
        <p:nvSpPr>
          <p:cNvPr id="4" name="Slide Image Placeholder 3"/>
          <p:cNvSpPr>
            <a:spLocks noGrp="1" noRot="1" noChangeAspect="1"/>
          </p:cNvSpPr>
          <p:nvPr>
            <p:ph type="sldImg" idx="2"/>
          </p:nvPr>
        </p:nvSpPr>
        <p:spPr>
          <a:xfrm>
            <a:off x="917575" y="735013"/>
            <a:ext cx="4902200" cy="3676650"/>
          </a:xfrm>
          <a:prstGeom prst="rect">
            <a:avLst/>
          </a:prstGeom>
          <a:noFill/>
          <a:ln w="12700">
            <a:solidFill>
              <a:prstClr val="black"/>
            </a:solidFill>
          </a:ln>
        </p:spPr>
        <p:txBody>
          <a:bodyPr vert="horz" lIns="91440" tIns="45720" rIns="91440" bIns="45720" rtlCol="0" anchor="ctr"/>
          <a:lstStyle/>
          <a:p>
            <a:pPr lvl="0"/>
            <a:endParaRPr lang="bg-BG" noProof="0"/>
          </a:p>
        </p:txBody>
      </p:sp>
      <p:sp>
        <p:nvSpPr>
          <p:cNvPr id="5" name="Notes Placeholder 4"/>
          <p:cNvSpPr>
            <a:spLocks noGrp="1"/>
          </p:cNvSpPr>
          <p:nvPr>
            <p:ph type="body" sz="quarter" idx="3"/>
          </p:nvPr>
        </p:nvSpPr>
        <p:spPr bwMode="auto">
          <a:xfrm>
            <a:off x="673100" y="4656138"/>
            <a:ext cx="539115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25" tIns="45213" rIns="90425" bIns="452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a:p>
        </p:txBody>
      </p:sp>
      <p:sp>
        <p:nvSpPr>
          <p:cNvPr id="6" name="Footer Placeholder 5"/>
          <p:cNvSpPr>
            <a:spLocks noGrp="1"/>
          </p:cNvSpPr>
          <p:nvPr>
            <p:ph type="ftr" sz="quarter" idx="4"/>
          </p:nvPr>
        </p:nvSpPr>
        <p:spPr bwMode="auto">
          <a:xfrm>
            <a:off x="0" y="9310688"/>
            <a:ext cx="29210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25" tIns="45213" rIns="90425" bIns="45213" numCol="1" anchor="b" anchorCtr="0" compatLnSpc="1">
            <a:prstTxWarp prst="textNoShape">
              <a:avLst/>
            </a:prstTxWarp>
          </a:bodyPr>
          <a:lstStyle>
            <a:lvl1pPr defTabSz="904875" eaLnBrk="1" hangingPunct="1">
              <a:defRPr sz="1200">
                <a:latin typeface="Calibri" panose="020F0502020204030204" pitchFamily="34" charset="0"/>
              </a:defRPr>
            </a:lvl1pPr>
          </a:lstStyle>
          <a:p>
            <a:pPr>
              <a:defRPr/>
            </a:pPr>
            <a:endParaRPr lang="bg-BG" altLang="bg-BG"/>
          </a:p>
        </p:txBody>
      </p:sp>
      <p:sp>
        <p:nvSpPr>
          <p:cNvPr id="7" name="Slide Number Placeholder 6"/>
          <p:cNvSpPr>
            <a:spLocks noGrp="1"/>
          </p:cNvSpPr>
          <p:nvPr>
            <p:ph type="sldNum" sz="quarter" idx="5"/>
          </p:nvPr>
        </p:nvSpPr>
        <p:spPr bwMode="auto">
          <a:xfrm>
            <a:off x="3814763" y="9310688"/>
            <a:ext cx="292100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25" tIns="45213" rIns="90425" bIns="45213" numCol="1" anchor="b" anchorCtr="0" compatLnSpc="1">
            <a:prstTxWarp prst="textNoShape">
              <a:avLst/>
            </a:prstTxWarp>
          </a:bodyPr>
          <a:lstStyle>
            <a:lvl1pPr algn="r" defTabSz="904875" eaLnBrk="1" hangingPunct="1">
              <a:defRPr sz="1200">
                <a:latin typeface="Calibri" panose="020F0502020204030204" pitchFamily="34" charset="0"/>
              </a:defRPr>
            </a:lvl1pPr>
          </a:lstStyle>
          <a:p>
            <a:pPr>
              <a:defRPr/>
            </a:pPr>
            <a:fld id="{8CD583D3-46CD-4327-9D29-8FC869DA4D0B}" type="slidenum">
              <a:rPr lang="bg-BG" altLang="bg-BG"/>
              <a:pPr>
                <a:defRPr/>
              </a:pPr>
              <a:t>‹#›</a:t>
            </a:fld>
            <a:endParaRPr lang="bg-BG" altLang="bg-BG"/>
          </a:p>
        </p:txBody>
      </p:sp>
    </p:spTree>
    <p:extLst>
      <p:ext uri="{BB962C8B-B14F-4D97-AF65-F5344CB8AC3E}">
        <p14:creationId xmlns:p14="http://schemas.microsoft.com/office/powerpoint/2010/main" val="1534486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Редакт. стил загл. образец</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редакция стил подзагл. обр.</a:t>
            </a:r>
            <a:endParaRPr lang="bg-BG"/>
          </a:p>
        </p:txBody>
      </p:sp>
      <p:sp>
        <p:nvSpPr>
          <p:cNvPr id="4" name="Контейнер за дата 3"/>
          <p:cNvSpPr>
            <a:spLocks noGrp="1"/>
          </p:cNvSpPr>
          <p:nvPr>
            <p:ph type="dt" sz="half" idx="10"/>
          </p:nvPr>
        </p:nvSpPr>
        <p:spPr/>
        <p:txBody>
          <a:bodyPr/>
          <a:lstStyle>
            <a:lvl1pPr>
              <a:defRPr/>
            </a:lvl1pPr>
          </a:lstStyle>
          <a:p>
            <a:pPr>
              <a:defRPr/>
            </a:pPr>
            <a:fld id="{6816222F-5C8A-4B52-999F-A1F65AA1A31B}" type="datetimeFigureOut">
              <a:rPr lang="bg-BG"/>
              <a:pPr>
                <a:defRPr/>
              </a:pPr>
              <a:t>07.01.2017 г.</a:t>
            </a:fld>
            <a:endParaRPr lang="bg-BG"/>
          </a:p>
        </p:txBody>
      </p:sp>
      <p:sp>
        <p:nvSpPr>
          <p:cNvPr id="5"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6" name="Контейнер за номер на слайда 5"/>
          <p:cNvSpPr>
            <a:spLocks noGrp="1"/>
          </p:cNvSpPr>
          <p:nvPr>
            <p:ph type="sldNum" sz="quarter" idx="12"/>
          </p:nvPr>
        </p:nvSpPr>
        <p:spPr/>
        <p:txBody>
          <a:bodyPr/>
          <a:lstStyle>
            <a:lvl1pPr>
              <a:defRPr/>
            </a:lvl1pPr>
          </a:lstStyle>
          <a:p>
            <a:pPr>
              <a:defRPr/>
            </a:pPr>
            <a:fld id="{8AEB136F-EA79-4878-BCD8-AD59DFD3A972}" type="slidenum">
              <a:rPr lang="bg-BG" altLang="bg-BG"/>
              <a:pPr>
                <a:defRPr/>
              </a:pPr>
              <a:t>‹#›</a:t>
            </a:fld>
            <a:endParaRPr lang="bg-BG" altLang="bg-BG"/>
          </a:p>
        </p:txBody>
      </p:sp>
    </p:spTree>
    <p:extLst>
      <p:ext uri="{BB962C8B-B14F-4D97-AF65-F5344CB8AC3E}">
        <p14:creationId xmlns:p14="http://schemas.microsoft.com/office/powerpoint/2010/main" val="398525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pPr>
              <a:defRPr/>
            </a:pPr>
            <a:fld id="{94FC649A-B71C-4F24-AC16-A49213C733AA}" type="datetimeFigureOut">
              <a:rPr lang="bg-BG"/>
              <a:pPr>
                <a:defRPr/>
              </a:pPr>
              <a:t>07.01.2017 г.</a:t>
            </a:fld>
            <a:endParaRPr lang="bg-BG"/>
          </a:p>
        </p:txBody>
      </p:sp>
      <p:sp>
        <p:nvSpPr>
          <p:cNvPr id="5"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6" name="Контейнер за номер на слайда 5"/>
          <p:cNvSpPr>
            <a:spLocks noGrp="1"/>
          </p:cNvSpPr>
          <p:nvPr>
            <p:ph type="sldNum" sz="quarter" idx="12"/>
          </p:nvPr>
        </p:nvSpPr>
        <p:spPr/>
        <p:txBody>
          <a:bodyPr/>
          <a:lstStyle>
            <a:lvl1pPr>
              <a:defRPr/>
            </a:lvl1pPr>
          </a:lstStyle>
          <a:p>
            <a:pPr>
              <a:defRPr/>
            </a:pPr>
            <a:fld id="{B0F55C21-058C-40CA-B786-F9551E10E03D}" type="slidenum">
              <a:rPr lang="bg-BG" altLang="bg-BG"/>
              <a:pPr>
                <a:defRPr/>
              </a:pPr>
              <a:t>‹#›</a:t>
            </a:fld>
            <a:endParaRPr lang="bg-BG" altLang="bg-BG"/>
          </a:p>
        </p:txBody>
      </p:sp>
    </p:spTree>
    <p:extLst>
      <p:ext uri="{BB962C8B-B14F-4D97-AF65-F5344CB8AC3E}">
        <p14:creationId xmlns:p14="http://schemas.microsoft.com/office/powerpoint/2010/main" val="177044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pPr>
              <a:defRPr/>
            </a:pPr>
            <a:fld id="{BBA59F58-E5DE-4297-9CC5-30B714006078}" type="datetimeFigureOut">
              <a:rPr lang="bg-BG"/>
              <a:pPr>
                <a:defRPr/>
              </a:pPr>
              <a:t>07.01.2017 г.</a:t>
            </a:fld>
            <a:endParaRPr lang="bg-BG"/>
          </a:p>
        </p:txBody>
      </p:sp>
      <p:sp>
        <p:nvSpPr>
          <p:cNvPr id="5"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6" name="Контейнер за номер на слайда 5"/>
          <p:cNvSpPr>
            <a:spLocks noGrp="1"/>
          </p:cNvSpPr>
          <p:nvPr>
            <p:ph type="sldNum" sz="quarter" idx="12"/>
          </p:nvPr>
        </p:nvSpPr>
        <p:spPr/>
        <p:txBody>
          <a:bodyPr/>
          <a:lstStyle>
            <a:lvl1pPr>
              <a:defRPr/>
            </a:lvl1pPr>
          </a:lstStyle>
          <a:p>
            <a:pPr>
              <a:defRPr/>
            </a:pPr>
            <a:fld id="{112706C0-4A89-4188-8759-388810DF3DC0}" type="slidenum">
              <a:rPr lang="bg-BG" altLang="bg-BG"/>
              <a:pPr>
                <a:defRPr/>
              </a:pPr>
              <a:t>‹#›</a:t>
            </a:fld>
            <a:endParaRPr lang="bg-BG" altLang="bg-BG"/>
          </a:p>
        </p:txBody>
      </p:sp>
    </p:spTree>
    <p:extLst>
      <p:ext uri="{BB962C8B-B14F-4D97-AF65-F5344CB8AC3E}">
        <p14:creationId xmlns:p14="http://schemas.microsoft.com/office/powerpoint/2010/main" val="1082726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pPr>
              <a:defRPr/>
            </a:pPr>
            <a:fld id="{46A4ADD6-0AA6-4562-887B-9470C5FE2583}" type="datetimeFigureOut">
              <a:rPr lang="bg-BG"/>
              <a:pPr>
                <a:defRPr/>
              </a:pPr>
              <a:t>07.01.2017 г.</a:t>
            </a:fld>
            <a:endParaRPr lang="bg-BG"/>
          </a:p>
        </p:txBody>
      </p:sp>
      <p:sp>
        <p:nvSpPr>
          <p:cNvPr id="5"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6" name="Контейнер за номер на слайда 5"/>
          <p:cNvSpPr>
            <a:spLocks noGrp="1"/>
          </p:cNvSpPr>
          <p:nvPr>
            <p:ph type="sldNum" sz="quarter" idx="12"/>
          </p:nvPr>
        </p:nvSpPr>
        <p:spPr/>
        <p:txBody>
          <a:bodyPr/>
          <a:lstStyle>
            <a:lvl1pPr>
              <a:defRPr/>
            </a:lvl1pPr>
          </a:lstStyle>
          <a:p>
            <a:pPr>
              <a:defRPr/>
            </a:pPr>
            <a:fld id="{C8B89A40-F036-4F14-A28E-91307B5ADEE7}" type="slidenum">
              <a:rPr lang="bg-BG" altLang="bg-BG"/>
              <a:pPr>
                <a:defRPr/>
              </a:pPr>
              <a:t>‹#›</a:t>
            </a:fld>
            <a:endParaRPr lang="bg-BG" altLang="bg-BG"/>
          </a:p>
        </p:txBody>
      </p:sp>
    </p:spTree>
    <p:extLst>
      <p:ext uri="{BB962C8B-B14F-4D97-AF65-F5344CB8AC3E}">
        <p14:creationId xmlns:p14="http://schemas.microsoft.com/office/powerpoint/2010/main" val="299868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lvl1pPr>
              <a:defRPr/>
            </a:lvl1pPr>
          </a:lstStyle>
          <a:p>
            <a:pPr>
              <a:defRPr/>
            </a:pPr>
            <a:fld id="{1866A366-420F-4F5C-ADA1-8EB7B829232F}" type="datetimeFigureOut">
              <a:rPr lang="bg-BG"/>
              <a:pPr>
                <a:defRPr/>
              </a:pPr>
              <a:t>07.01.2017 г.</a:t>
            </a:fld>
            <a:endParaRPr lang="bg-BG"/>
          </a:p>
        </p:txBody>
      </p:sp>
      <p:sp>
        <p:nvSpPr>
          <p:cNvPr id="5"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6" name="Контейнер за номер на слайда 5"/>
          <p:cNvSpPr>
            <a:spLocks noGrp="1"/>
          </p:cNvSpPr>
          <p:nvPr>
            <p:ph type="sldNum" sz="quarter" idx="12"/>
          </p:nvPr>
        </p:nvSpPr>
        <p:spPr/>
        <p:txBody>
          <a:bodyPr/>
          <a:lstStyle>
            <a:lvl1pPr>
              <a:defRPr/>
            </a:lvl1pPr>
          </a:lstStyle>
          <a:p>
            <a:pPr>
              <a:defRPr/>
            </a:pPr>
            <a:fld id="{18DF08FB-950E-4CF7-9623-D13B509C8510}" type="slidenum">
              <a:rPr lang="bg-BG" altLang="bg-BG"/>
              <a:pPr>
                <a:defRPr/>
              </a:pPr>
              <a:t>‹#›</a:t>
            </a:fld>
            <a:endParaRPr lang="bg-BG" altLang="bg-BG"/>
          </a:p>
        </p:txBody>
      </p:sp>
    </p:spTree>
    <p:extLst>
      <p:ext uri="{BB962C8B-B14F-4D97-AF65-F5344CB8AC3E}">
        <p14:creationId xmlns:p14="http://schemas.microsoft.com/office/powerpoint/2010/main" val="229394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3"/>
          <p:cNvSpPr>
            <a:spLocks noGrp="1"/>
          </p:cNvSpPr>
          <p:nvPr>
            <p:ph type="dt" sz="half" idx="10"/>
          </p:nvPr>
        </p:nvSpPr>
        <p:spPr/>
        <p:txBody>
          <a:bodyPr/>
          <a:lstStyle>
            <a:lvl1pPr>
              <a:defRPr/>
            </a:lvl1pPr>
          </a:lstStyle>
          <a:p>
            <a:pPr>
              <a:defRPr/>
            </a:pPr>
            <a:fld id="{4BE1A93C-D399-44BA-8CE6-DB3E66711718}" type="datetimeFigureOut">
              <a:rPr lang="bg-BG"/>
              <a:pPr>
                <a:defRPr/>
              </a:pPr>
              <a:t>07.01.2017 г.</a:t>
            </a:fld>
            <a:endParaRPr lang="bg-BG"/>
          </a:p>
        </p:txBody>
      </p:sp>
      <p:sp>
        <p:nvSpPr>
          <p:cNvPr id="6"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7" name="Контейнер за номер на слайда 5"/>
          <p:cNvSpPr>
            <a:spLocks noGrp="1"/>
          </p:cNvSpPr>
          <p:nvPr>
            <p:ph type="sldNum" sz="quarter" idx="12"/>
          </p:nvPr>
        </p:nvSpPr>
        <p:spPr/>
        <p:txBody>
          <a:bodyPr/>
          <a:lstStyle>
            <a:lvl1pPr>
              <a:defRPr/>
            </a:lvl1pPr>
          </a:lstStyle>
          <a:p>
            <a:pPr>
              <a:defRPr/>
            </a:pPr>
            <a:fld id="{5BC2AE12-8256-4983-8E9F-2DC6973DBD13}" type="slidenum">
              <a:rPr lang="bg-BG" altLang="bg-BG"/>
              <a:pPr>
                <a:defRPr/>
              </a:pPr>
              <a:t>‹#›</a:t>
            </a:fld>
            <a:endParaRPr lang="bg-BG" altLang="bg-BG"/>
          </a:p>
        </p:txBody>
      </p:sp>
    </p:spTree>
    <p:extLst>
      <p:ext uri="{BB962C8B-B14F-4D97-AF65-F5344CB8AC3E}">
        <p14:creationId xmlns:p14="http://schemas.microsoft.com/office/powerpoint/2010/main" val="158310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3"/>
          <p:cNvSpPr>
            <a:spLocks noGrp="1"/>
          </p:cNvSpPr>
          <p:nvPr>
            <p:ph type="dt" sz="half" idx="10"/>
          </p:nvPr>
        </p:nvSpPr>
        <p:spPr/>
        <p:txBody>
          <a:bodyPr/>
          <a:lstStyle>
            <a:lvl1pPr>
              <a:defRPr/>
            </a:lvl1pPr>
          </a:lstStyle>
          <a:p>
            <a:pPr>
              <a:defRPr/>
            </a:pPr>
            <a:fld id="{F34EBDB6-B2FA-41CB-953E-685D2FF1B5FD}" type="datetimeFigureOut">
              <a:rPr lang="bg-BG"/>
              <a:pPr>
                <a:defRPr/>
              </a:pPr>
              <a:t>07.01.2017 г.</a:t>
            </a:fld>
            <a:endParaRPr lang="bg-BG"/>
          </a:p>
        </p:txBody>
      </p:sp>
      <p:sp>
        <p:nvSpPr>
          <p:cNvPr id="8"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9" name="Контейнер за номер на слайда 5"/>
          <p:cNvSpPr>
            <a:spLocks noGrp="1"/>
          </p:cNvSpPr>
          <p:nvPr>
            <p:ph type="sldNum" sz="quarter" idx="12"/>
          </p:nvPr>
        </p:nvSpPr>
        <p:spPr/>
        <p:txBody>
          <a:bodyPr/>
          <a:lstStyle>
            <a:lvl1pPr>
              <a:defRPr/>
            </a:lvl1pPr>
          </a:lstStyle>
          <a:p>
            <a:pPr>
              <a:defRPr/>
            </a:pPr>
            <a:fld id="{0A28F02B-DA3A-4D88-AAF2-5D5E1A099A80}" type="slidenum">
              <a:rPr lang="bg-BG" altLang="bg-BG"/>
              <a:pPr>
                <a:defRPr/>
              </a:pPr>
              <a:t>‹#›</a:t>
            </a:fld>
            <a:endParaRPr lang="bg-BG" altLang="bg-BG"/>
          </a:p>
        </p:txBody>
      </p:sp>
    </p:spTree>
    <p:extLst>
      <p:ext uri="{BB962C8B-B14F-4D97-AF65-F5344CB8AC3E}">
        <p14:creationId xmlns:p14="http://schemas.microsoft.com/office/powerpoint/2010/main" val="286524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дата 3"/>
          <p:cNvSpPr>
            <a:spLocks noGrp="1"/>
          </p:cNvSpPr>
          <p:nvPr>
            <p:ph type="dt" sz="half" idx="10"/>
          </p:nvPr>
        </p:nvSpPr>
        <p:spPr/>
        <p:txBody>
          <a:bodyPr/>
          <a:lstStyle>
            <a:lvl1pPr>
              <a:defRPr/>
            </a:lvl1pPr>
          </a:lstStyle>
          <a:p>
            <a:pPr>
              <a:defRPr/>
            </a:pPr>
            <a:fld id="{00EAD4B1-00D8-4ACC-968D-05D00F63CE79}" type="datetimeFigureOut">
              <a:rPr lang="bg-BG"/>
              <a:pPr>
                <a:defRPr/>
              </a:pPr>
              <a:t>07.01.2017 г.</a:t>
            </a:fld>
            <a:endParaRPr lang="bg-BG"/>
          </a:p>
        </p:txBody>
      </p:sp>
      <p:sp>
        <p:nvSpPr>
          <p:cNvPr id="4"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5" name="Контейнер за номер на слайда 5"/>
          <p:cNvSpPr>
            <a:spLocks noGrp="1"/>
          </p:cNvSpPr>
          <p:nvPr>
            <p:ph type="sldNum" sz="quarter" idx="12"/>
          </p:nvPr>
        </p:nvSpPr>
        <p:spPr/>
        <p:txBody>
          <a:bodyPr/>
          <a:lstStyle>
            <a:lvl1pPr>
              <a:defRPr/>
            </a:lvl1pPr>
          </a:lstStyle>
          <a:p>
            <a:pPr>
              <a:defRPr/>
            </a:pPr>
            <a:fld id="{51E0EF94-9534-41D7-8EDF-9F0972359E13}" type="slidenum">
              <a:rPr lang="bg-BG" altLang="bg-BG"/>
              <a:pPr>
                <a:defRPr/>
              </a:pPr>
              <a:t>‹#›</a:t>
            </a:fld>
            <a:endParaRPr lang="bg-BG" altLang="bg-BG"/>
          </a:p>
        </p:txBody>
      </p:sp>
    </p:spTree>
    <p:extLst>
      <p:ext uri="{BB962C8B-B14F-4D97-AF65-F5344CB8AC3E}">
        <p14:creationId xmlns:p14="http://schemas.microsoft.com/office/powerpoint/2010/main" val="100276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3"/>
          <p:cNvSpPr>
            <a:spLocks noGrp="1"/>
          </p:cNvSpPr>
          <p:nvPr>
            <p:ph type="dt" sz="half" idx="10"/>
          </p:nvPr>
        </p:nvSpPr>
        <p:spPr/>
        <p:txBody>
          <a:bodyPr/>
          <a:lstStyle>
            <a:lvl1pPr>
              <a:defRPr/>
            </a:lvl1pPr>
          </a:lstStyle>
          <a:p>
            <a:pPr>
              <a:defRPr/>
            </a:pPr>
            <a:fld id="{D347CE73-84F1-40DA-8F5A-5A3EF3DFE3B8}" type="datetimeFigureOut">
              <a:rPr lang="bg-BG"/>
              <a:pPr>
                <a:defRPr/>
              </a:pPr>
              <a:t>07.01.2017 г.</a:t>
            </a:fld>
            <a:endParaRPr lang="bg-BG"/>
          </a:p>
        </p:txBody>
      </p:sp>
      <p:sp>
        <p:nvSpPr>
          <p:cNvPr id="3"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4" name="Контейнер за номер на слайда 5"/>
          <p:cNvSpPr>
            <a:spLocks noGrp="1"/>
          </p:cNvSpPr>
          <p:nvPr>
            <p:ph type="sldNum" sz="quarter" idx="12"/>
          </p:nvPr>
        </p:nvSpPr>
        <p:spPr/>
        <p:txBody>
          <a:bodyPr/>
          <a:lstStyle>
            <a:lvl1pPr>
              <a:defRPr/>
            </a:lvl1pPr>
          </a:lstStyle>
          <a:p>
            <a:pPr>
              <a:defRPr/>
            </a:pPr>
            <a:fld id="{56FCAD10-250F-4FEF-8BEC-3DF498767AB2}" type="slidenum">
              <a:rPr lang="bg-BG" altLang="bg-BG"/>
              <a:pPr>
                <a:defRPr/>
              </a:pPr>
              <a:t>‹#›</a:t>
            </a:fld>
            <a:endParaRPr lang="bg-BG" altLang="bg-BG"/>
          </a:p>
        </p:txBody>
      </p:sp>
    </p:spTree>
    <p:extLst>
      <p:ext uri="{BB962C8B-B14F-4D97-AF65-F5344CB8AC3E}">
        <p14:creationId xmlns:p14="http://schemas.microsoft.com/office/powerpoint/2010/main" val="315078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Редакт. стил загл. образец</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3"/>
          <p:cNvSpPr>
            <a:spLocks noGrp="1"/>
          </p:cNvSpPr>
          <p:nvPr>
            <p:ph type="dt" sz="half" idx="10"/>
          </p:nvPr>
        </p:nvSpPr>
        <p:spPr/>
        <p:txBody>
          <a:bodyPr/>
          <a:lstStyle>
            <a:lvl1pPr>
              <a:defRPr/>
            </a:lvl1pPr>
          </a:lstStyle>
          <a:p>
            <a:pPr>
              <a:defRPr/>
            </a:pPr>
            <a:fld id="{0ACA202C-ACCB-47C7-B35B-1A13AA7D09E7}" type="datetimeFigureOut">
              <a:rPr lang="bg-BG"/>
              <a:pPr>
                <a:defRPr/>
              </a:pPr>
              <a:t>07.01.2017 г.</a:t>
            </a:fld>
            <a:endParaRPr lang="bg-BG"/>
          </a:p>
        </p:txBody>
      </p:sp>
      <p:sp>
        <p:nvSpPr>
          <p:cNvPr id="6"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7" name="Контейнер за номер на слайда 5"/>
          <p:cNvSpPr>
            <a:spLocks noGrp="1"/>
          </p:cNvSpPr>
          <p:nvPr>
            <p:ph type="sldNum" sz="quarter" idx="12"/>
          </p:nvPr>
        </p:nvSpPr>
        <p:spPr/>
        <p:txBody>
          <a:bodyPr/>
          <a:lstStyle>
            <a:lvl1pPr>
              <a:defRPr/>
            </a:lvl1pPr>
          </a:lstStyle>
          <a:p>
            <a:pPr>
              <a:defRPr/>
            </a:pPr>
            <a:fld id="{5054240C-552A-4D06-A488-616022974293}" type="slidenum">
              <a:rPr lang="bg-BG" altLang="bg-BG"/>
              <a:pPr>
                <a:defRPr/>
              </a:pPr>
              <a:t>‹#›</a:t>
            </a:fld>
            <a:endParaRPr lang="bg-BG" altLang="bg-BG"/>
          </a:p>
        </p:txBody>
      </p:sp>
    </p:spTree>
    <p:extLst>
      <p:ext uri="{BB962C8B-B14F-4D97-AF65-F5344CB8AC3E}">
        <p14:creationId xmlns:p14="http://schemas.microsoft.com/office/powerpoint/2010/main" val="366990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Редакт. стил загл. образец</a:t>
            </a:r>
            <a:endParaRPr lang="bg-BG"/>
          </a:p>
        </p:txBody>
      </p:sp>
      <p:sp>
        <p:nvSpPr>
          <p:cNvPr id="3" name="Контейнер за картина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Контейнер за дата 3"/>
          <p:cNvSpPr>
            <a:spLocks noGrp="1"/>
          </p:cNvSpPr>
          <p:nvPr>
            <p:ph type="dt" sz="half" idx="10"/>
          </p:nvPr>
        </p:nvSpPr>
        <p:spPr/>
        <p:txBody>
          <a:bodyPr/>
          <a:lstStyle>
            <a:lvl1pPr>
              <a:defRPr/>
            </a:lvl1pPr>
          </a:lstStyle>
          <a:p>
            <a:pPr>
              <a:defRPr/>
            </a:pPr>
            <a:fld id="{E2BB7095-3A14-4A73-851E-B1A5D09008AF}" type="datetimeFigureOut">
              <a:rPr lang="bg-BG"/>
              <a:pPr>
                <a:defRPr/>
              </a:pPr>
              <a:t>07.01.2017 г.</a:t>
            </a:fld>
            <a:endParaRPr lang="bg-BG"/>
          </a:p>
        </p:txBody>
      </p:sp>
      <p:sp>
        <p:nvSpPr>
          <p:cNvPr id="6" name="Контейнер за долния колонтитул 4"/>
          <p:cNvSpPr>
            <a:spLocks noGrp="1"/>
          </p:cNvSpPr>
          <p:nvPr>
            <p:ph type="ftr" sz="quarter" idx="11"/>
          </p:nvPr>
        </p:nvSpPr>
        <p:spPr/>
        <p:txBody>
          <a:bodyPr/>
          <a:lstStyle>
            <a:lvl1pPr>
              <a:defRPr/>
            </a:lvl1pPr>
          </a:lstStyle>
          <a:p>
            <a:pPr>
              <a:defRPr/>
            </a:pPr>
            <a:endParaRPr lang="bg-BG"/>
          </a:p>
        </p:txBody>
      </p:sp>
      <p:sp>
        <p:nvSpPr>
          <p:cNvPr id="7" name="Контейнер за номер на слайда 5"/>
          <p:cNvSpPr>
            <a:spLocks noGrp="1"/>
          </p:cNvSpPr>
          <p:nvPr>
            <p:ph type="sldNum" sz="quarter" idx="12"/>
          </p:nvPr>
        </p:nvSpPr>
        <p:spPr/>
        <p:txBody>
          <a:bodyPr/>
          <a:lstStyle>
            <a:lvl1pPr>
              <a:defRPr/>
            </a:lvl1pPr>
          </a:lstStyle>
          <a:p>
            <a:pPr>
              <a:defRPr/>
            </a:pPr>
            <a:fld id="{22BB3D48-9FBF-4E09-AD2E-98D962731CED}" type="slidenum">
              <a:rPr lang="bg-BG" altLang="bg-BG"/>
              <a:pPr>
                <a:defRPr/>
              </a:pPr>
              <a:t>‹#›</a:t>
            </a:fld>
            <a:endParaRPr lang="bg-BG" altLang="bg-BG"/>
          </a:p>
        </p:txBody>
      </p:sp>
    </p:spTree>
    <p:extLst>
      <p:ext uri="{BB962C8B-B14F-4D97-AF65-F5344CB8AC3E}">
        <p14:creationId xmlns:p14="http://schemas.microsoft.com/office/powerpoint/2010/main" val="323040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Контейнер за заглавие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bg-BG" altLang="bg-BG" smtClean="0"/>
              <a:t>Редакт. стил загл. образец</a:t>
            </a:r>
          </a:p>
        </p:txBody>
      </p:sp>
      <p:sp>
        <p:nvSpPr>
          <p:cNvPr id="1027" name="Текстов контейне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bg-BG" altLang="bg-BG" smtClean="0"/>
              <a:t>Щракнете, за да редактирате стиловете на текста в образеца</a:t>
            </a:r>
          </a:p>
          <a:p>
            <a:pPr lvl="1"/>
            <a:r>
              <a:rPr lang="bg-BG" altLang="bg-BG" smtClean="0"/>
              <a:t>Второ ниво</a:t>
            </a:r>
          </a:p>
          <a:p>
            <a:pPr lvl="2"/>
            <a:r>
              <a:rPr lang="bg-BG" altLang="bg-BG" smtClean="0"/>
              <a:t>Трето ниво</a:t>
            </a:r>
          </a:p>
          <a:p>
            <a:pPr lvl="3"/>
            <a:r>
              <a:rPr lang="bg-BG" altLang="bg-BG" smtClean="0"/>
              <a:t>Четвърто ниво</a:t>
            </a:r>
          </a:p>
          <a:p>
            <a:pPr lvl="4"/>
            <a:r>
              <a:rPr lang="bg-BG" altLang="bg-BG" smtClean="0"/>
              <a:t>Пето ниво</a:t>
            </a:r>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CCBB8BC-D77C-4FE5-9DC3-5316C4C85C84}" type="datetimeFigureOut">
              <a:rPr lang="bg-BG"/>
              <a:pPr>
                <a:defRPr/>
              </a:pPr>
              <a:t>07.01.2017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F72DA9A-0DF6-40EA-AB28-5A4409EC5398}" type="slidenum">
              <a:rPr lang="bg-BG" altLang="bg-BG"/>
              <a:pPr>
                <a:defRPr/>
              </a:pPr>
              <a:t>‹#›</a:t>
            </a:fld>
            <a:endParaRPr lang="bg-BG"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4172" name="CorelDRAW" r:id="rId4" imgW="2335662" imgH="2598359" progId="CorelDRAW.Graphic.13">
                  <p:embed/>
                </p:oleObj>
              </mc:Choice>
              <mc:Fallback>
                <p:oleObj name="CorelDRAW" r:id="rId4" imgW="2335662" imgH="2598359" progId="CorelDRAW.Graphic.1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endPar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endParaRP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1" y="3688115"/>
            <a:ext cx="66472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GB" sz="1400"/>
              <a:t>Seminar 2 – Sofia, Bulgaria </a:t>
            </a:r>
            <a:endParaRPr lang="bg-BG" sz="1400"/>
          </a:p>
          <a:p>
            <a:pPr algn="ctr"/>
            <a:r>
              <a:rPr lang="en-GB" sz="1400"/>
              <a:t>09 January 2017</a:t>
            </a:r>
            <a:endParaRPr lang="bg-BG" sz="1400"/>
          </a:p>
        </p:txBody>
      </p:sp>
      <p:sp>
        <p:nvSpPr>
          <p:cNvPr id="2" name="Rectangle 1"/>
          <p:cNvSpPr/>
          <p:nvPr/>
        </p:nvSpPr>
        <p:spPr>
          <a:xfrm>
            <a:off x="2255622" y="4594405"/>
            <a:ext cx="6084683" cy="2677656"/>
          </a:xfrm>
          <a:prstGeom prst="rect">
            <a:avLst/>
          </a:prstGeom>
        </p:spPr>
        <p:txBody>
          <a:bodyPr wrap="square">
            <a:spAutoFit/>
          </a:bodyPr>
          <a:lstStyle/>
          <a:p>
            <a:pPr algn="ctr">
              <a:spcAft>
                <a:spcPts val="0"/>
              </a:spcAft>
            </a:pPr>
            <a:r>
              <a:rPr lang="en-US" b="1" dirty="0">
                <a:latin typeface="Times New Roman" panose="02020603050405020304" pitchFamily="18" charset="0"/>
                <a:ea typeface="SimSun" panose="02010600030101010101" pitchFamily="2" charset="-122"/>
                <a:cs typeface="Times New Roman" panose="02020603050405020304" pitchFamily="18" charset="0"/>
              </a:rPr>
              <a:t>STRATEGY </a:t>
            </a:r>
            <a:endParaRPr lang="en-US" b="1" dirty="0" smtClean="0">
              <a:latin typeface="Times New Roman" panose="02020603050405020304" pitchFamily="18" charset="0"/>
              <a:ea typeface="SimSun" panose="02010600030101010101" pitchFamily="2" charset="-122"/>
              <a:cs typeface="Times New Roman" panose="02020603050405020304" pitchFamily="18" charset="0"/>
            </a:endParaRPr>
          </a:p>
          <a:p>
            <a:pPr algn="ctr">
              <a:spcAft>
                <a:spcPts val="0"/>
              </a:spcAft>
            </a:pPr>
            <a:r>
              <a:rPr lang="en-US" b="1" dirty="0" smtClean="0">
                <a:latin typeface="Times New Roman" panose="02020603050405020304" pitchFamily="18" charset="0"/>
                <a:ea typeface="SimSun" panose="02010600030101010101" pitchFamily="2" charset="-122"/>
                <a:cs typeface="Times New Roman" panose="02020603050405020304" pitchFamily="18" charset="0"/>
              </a:rPr>
              <a:t>FOR </a:t>
            </a:r>
            <a:r>
              <a:rPr lang="en-US" b="1" dirty="0">
                <a:latin typeface="Times New Roman" panose="02020603050405020304" pitchFamily="18" charset="0"/>
                <a:ea typeface="SimSun" panose="02010600030101010101" pitchFamily="2" charset="-122"/>
                <a:cs typeface="Times New Roman" panose="02020603050405020304" pitchFamily="18" charset="0"/>
              </a:rPr>
              <a:t>THE DEVELOPMENT OF THE INTERNAL QUALITY ASSURANCE SYSTEM (IQAS) IN THE AREA OF EDUCATION AND RESEARCH AT THE UNIVERSITY OF </a:t>
            </a:r>
            <a:r>
              <a:rPr lang="en-US" b="1" dirty="0" smtClean="0">
                <a:latin typeface="Times New Roman" panose="02020603050405020304" pitchFamily="18" charset="0"/>
                <a:ea typeface="SimSun" panose="02010600030101010101" pitchFamily="2" charset="-122"/>
                <a:cs typeface="Times New Roman" panose="02020603050405020304" pitchFamily="18" charset="0"/>
              </a:rPr>
              <a:t>RUSE</a:t>
            </a:r>
          </a:p>
          <a:p>
            <a:pPr algn="ctr">
              <a:spcAft>
                <a:spcPts val="0"/>
              </a:spcAft>
            </a:pPr>
            <a:endParaRPr lang="en-US" b="1" dirty="0">
              <a:latin typeface="Times New Roman" panose="02020603050405020304" pitchFamily="18" charset="0"/>
              <a:ea typeface="SimSun" panose="02010600030101010101" pitchFamily="2" charset="-122"/>
              <a:cs typeface="Times New Roman" panose="02020603050405020304" pitchFamily="18" charset="0"/>
            </a:endParaRPr>
          </a:p>
          <a:p>
            <a:pPr algn="ctr">
              <a:spcAft>
                <a:spcPts val="0"/>
              </a:spcAft>
            </a:pPr>
            <a:r>
              <a:rPr lang="en-US" b="1" dirty="0" smtClean="0">
                <a:latin typeface="Times New Roman" panose="02020603050405020304" pitchFamily="18" charset="0"/>
                <a:ea typeface="SimSun" panose="02010600030101010101" pitchFamily="2" charset="-122"/>
                <a:cs typeface="Times New Roman" panose="02020603050405020304" pitchFamily="18" charset="0"/>
              </a:rPr>
              <a:t>Prof. </a:t>
            </a:r>
            <a:r>
              <a:rPr lang="en-US" b="1" dirty="0" err="1" smtClean="0">
                <a:latin typeface="Times New Roman" panose="02020603050405020304" pitchFamily="18" charset="0"/>
                <a:ea typeface="SimSun" panose="02010600030101010101" pitchFamily="2" charset="-122"/>
                <a:cs typeface="Times New Roman" panose="02020603050405020304" pitchFamily="18" charset="0"/>
              </a:rPr>
              <a:t>Velizara</a:t>
            </a:r>
            <a:r>
              <a:rPr lang="en-US" b="1" dirty="0" smtClean="0">
                <a:latin typeface="Times New Roman" panose="02020603050405020304" pitchFamily="18" charset="0"/>
                <a:ea typeface="SimSun" panose="02010600030101010101" pitchFamily="2" charset="-122"/>
                <a:cs typeface="Times New Roman" panose="02020603050405020304" pitchFamily="18" charset="0"/>
              </a:rPr>
              <a:t> </a:t>
            </a:r>
            <a:r>
              <a:rPr lang="en-US" b="1" dirty="0" err="1" smtClean="0">
                <a:latin typeface="Times New Roman" panose="02020603050405020304" pitchFamily="18" charset="0"/>
                <a:ea typeface="SimSun" panose="02010600030101010101" pitchFamily="2" charset="-122"/>
                <a:cs typeface="Times New Roman" panose="02020603050405020304" pitchFamily="18" charset="0"/>
              </a:rPr>
              <a:t>Pencheva</a:t>
            </a:r>
            <a:r>
              <a:rPr lang="en-US" b="1" dirty="0" smtClean="0">
                <a:latin typeface="Times New Roman" panose="02020603050405020304" pitchFamily="18" charset="0"/>
                <a:ea typeface="SimSun" panose="02010600030101010101" pitchFamily="2" charset="-122"/>
                <a:cs typeface="Times New Roman" panose="02020603050405020304" pitchFamily="18" charset="0"/>
              </a:rPr>
              <a:t>, Prof. Juliana Popova</a:t>
            </a:r>
          </a:p>
          <a:p>
            <a:pPr>
              <a:spcAft>
                <a:spcPts val="0"/>
              </a:spcAft>
            </a:pPr>
            <a:endParaRPr lang="en-US" sz="1400" b="1" dirty="0">
              <a:effectLst/>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endParaRPr lang="en-US" sz="1400" b="1" dirty="0" smtClean="0">
              <a:latin typeface="Times New Roman" panose="02020603050405020304" pitchFamily="18" charset="0"/>
              <a:ea typeface="SimSun" panose="02010600030101010101" pitchFamily="2" charset="-122"/>
              <a:cs typeface="Times New Roman" panose="02020603050405020304" pitchFamily="18" charset="0"/>
            </a:endParaRPr>
          </a:p>
          <a:p>
            <a:pPr>
              <a:spcAft>
                <a:spcPts val="0"/>
              </a:spcAft>
            </a:pPr>
            <a:endParaRPr lang="bg-BG" sz="1400" dirty="0">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3" name="Picture 2"/>
          <p:cNvPicPr>
            <a:picLocks noChangeAspect="1"/>
          </p:cNvPicPr>
          <p:nvPr/>
        </p:nvPicPr>
        <p:blipFill>
          <a:blip r:embed="rId6"/>
          <a:stretch>
            <a:fillRect/>
          </a:stretch>
        </p:blipFill>
        <p:spPr>
          <a:xfrm>
            <a:off x="2526772" y="1084300"/>
            <a:ext cx="5040560" cy="27047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5238"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835696" y="1017390"/>
            <a:ext cx="6984776" cy="707886"/>
          </a:xfrm>
          <a:prstGeom prst="rect">
            <a:avLst/>
          </a:prstGeom>
        </p:spPr>
        <p:txBody>
          <a:bodyPr wrap="square">
            <a:spAutoFit/>
          </a:bodyPr>
          <a:lstStyle/>
          <a:p>
            <a:pPr algn="just">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MONITORING OF THE ADVANCEMENT ACHIEVED IN THE IQAS</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871685" y="1698899"/>
            <a:ext cx="6984776" cy="5598905"/>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Academic monitoring of the process, including preparation of annual reports;</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Institutional evaluation of the stakeholders (students, PhD students, graduate researchers, employers) through surveys;</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Evaluation by external organizations through surveys;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Dialogue and discussions at department, faculty, branch and servicing unit level;</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External evaluation by NEAA;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Evaluations in ranking systems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(U-</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Multirank</a:t>
            </a:r>
            <a:r>
              <a:rPr lang="en-US" sz="2400" b="1" dirty="0">
                <a:latin typeface="Times New Roman" panose="02020603050405020304" pitchFamily="18" charset="0"/>
                <a:ea typeface="Calibri" panose="020F0502020204030204" pitchFamily="34" charset="0"/>
                <a:cs typeface="Times New Roman" panose="02020603050405020304" pitchFamily="18" charset="0"/>
              </a:rPr>
              <a:t>, national rankings);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Audits</a:t>
            </a:r>
            <a:r>
              <a:rPr lang="bg-BG" sz="2400" dirty="0">
                <a:latin typeface="Times New Roman" panose="02020603050405020304" pitchFamily="18" charset="0"/>
                <a:ea typeface="Calibri" panose="020F0502020204030204" pitchFamily="34" charset="0"/>
                <a:cs typeface="Times New Roman" panose="02020603050405020304" pitchFamily="18" charset="0"/>
              </a:rPr>
              <a:t>.</a:t>
            </a:r>
            <a:endParaRPr lang="bg-BG"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3881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6261"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3" y="4033484"/>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723423" y="1013083"/>
            <a:ext cx="7241190" cy="1015663"/>
          </a:xfrm>
          <a:prstGeom prst="rect">
            <a:avLst/>
          </a:prstGeom>
        </p:spPr>
        <p:txBody>
          <a:bodyPr wrap="square">
            <a:spAutoFit/>
          </a:bodyPr>
          <a:lstStyle/>
          <a:p>
            <a:pPr>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NEW DIRECTIONS IN THE DEVELOPMENT OF THE PARADIGM “QUALITY OF EDUCATION, ACADEMIC STAFF AND RESEARCH” AT THE UNIVERSITY OF RUSE </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691054" y="2192090"/>
            <a:ext cx="6912893" cy="4479368"/>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Horizontal integration of the structure of the faculties and other university units in order to achieve synergy effect; </a:t>
            </a:r>
            <a:endParaRPr lang="bg-BG" sz="2000" dirty="0" smtClean="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Regular </a:t>
            </a:r>
            <a:r>
              <a:rPr lang="en-US" sz="2000" b="1" dirty="0">
                <a:latin typeface="Times New Roman" panose="02020603050405020304" pitchFamily="18" charset="0"/>
                <a:ea typeface="SimSun" panose="02010600030101010101" pitchFamily="2" charset="-122"/>
                <a:cs typeface="Times New Roman" panose="02020603050405020304" pitchFamily="18" charset="0"/>
              </a:rPr>
              <a:t>review of the list of professional fields, degree </a:t>
            </a:r>
            <a:r>
              <a:rPr lang="en-US" sz="2000" b="1" dirty="0" err="1">
                <a:latin typeface="Times New Roman" panose="02020603050405020304" pitchFamily="18" charset="0"/>
                <a:ea typeface="SimSun" panose="02010600030101010101" pitchFamily="2" charset="-122"/>
                <a:cs typeface="Times New Roman" panose="02020603050405020304" pitchFamily="18" charset="0"/>
              </a:rPr>
              <a:t>programmes</a:t>
            </a:r>
            <a:r>
              <a:rPr lang="en-US" sz="2000" b="1" dirty="0">
                <a:latin typeface="Times New Roman" panose="02020603050405020304" pitchFamily="18" charset="0"/>
                <a:ea typeface="SimSun" panose="02010600030101010101" pitchFamily="2" charset="-122"/>
                <a:cs typeface="Times New Roman" panose="02020603050405020304" pitchFamily="18" charset="0"/>
              </a:rPr>
              <a:t> and educational degrees, in order to achieve compatibility with the needs of the market of educational services; </a:t>
            </a:r>
            <a:endParaRPr lang="bg-BG" sz="2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S</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ystematic </a:t>
            </a:r>
            <a:r>
              <a:rPr lang="en-US" sz="2000" b="1" dirty="0">
                <a:latin typeface="Times New Roman" panose="02020603050405020304" pitchFamily="18" charset="0"/>
                <a:ea typeface="SimSun" panose="02010600030101010101" pitchFamily="2" charset="-122"/>
                <a:cs typeface="Times New Roman" panose="02020603050405020304" pitchFamily="18" charset="0"/>
              </a:rPr>
              <a:t>partnership with the business;</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smtClean="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A</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ffirmation </a:t>
            </a:r>
            <a:r>
              <a:rPr lang="en-US" sz="2000" b="1" dirty="0">
                <a:latin typeface="Times New Roman" panose="02020603050405020304" pitchFamily="18" charset="0"/>
                <a:ea typeface="SimSun" panose="02010600030101010101" pitchFamily="2" charset="-122"/>
                <a:cs typeface="Times New Roman" panose="02020603050405020304" pitchFamily="18" charset="0"/>
              </a:rPr>
              <a:t>of the regional leadership role in the area of higher education and research services in the region</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a:t>
            </a:r>
            <a:r>
              <a:rPr lang="bg-BG" sz="2000" b="1" dirty="0" smtClean="0">
                <a:latin typeface="Times New Roman" panose="02020603050405020304" pitchFamily="18" charset="0"/>
                <a:ea typeface="SimSun" panose="02010600030101010101" pitchFamily="2" charset="-122"/>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D</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evelopment </a:t>
            </a:r>
            <a:r>
              <a:rPr lang="en-US" sz="2000" b="1" dirty="0">
                <a:latin typeface="Times New Roman" panose="02020603050405020304" pitchFamily="18" charset="0"/>
                <a:ea typeface="SimSun" panose="02010600030101010101" pitchFamily="2" charset="-122"/>
                <a:cs typeface="Times New Roman" panose="02020603050405020304" pitchFamily="18" charset="0"/>
              </a:rPr>
              <a:t>of international programs and educational structures;</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indent="449580" algn="just">
              <a:lnSpc>
                <a:spcPct val="107000"/>
              </a:lnSpc>
              <a:spcAft>
                <a:spcPts val="0"/>
              </a:spcAft>
            </a:pP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algn="just">
              <a:spcAft>
                <a:spcPts val="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1832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3191"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723423" y="981075"/>
            <a:ext cx="7241190" cy="1015663"/>
          </a:xfrm>
          <a:prstGeom prst="rect">
            <a:avLst/>
          </a:prstGeom>
        </p:spPr>
        <p:txBody>
          <a:bodyPr wrap="square">
            <a:spAutoFit/>
          </a:bodyPr>
          <a:lstStyle/>
          <a:p>
            <a:pPr>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NEW DIRECTIONS IN THE DEVELOPMENT OF THE PARADIGM “QUALITY OF EDUCATION, ACADEMIC STAFF AND RESEARCH” AT THE UNIVERSITY OF RUSE </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692275" y="2486136"/>
            <a:ext cx="6768751" cy="3385542"/>
          </a:xfrm>
          <a:prstGeom prst="rect">
            <a:avLst/>
          </a:prstGeom>
        </p:spPr>
        <p:txBody>
          <a:bodyPr wrap="square">
            <a:spAutoFit/>
          </a:bodyPr>
          <a:lstStyle/>
          <a:p>
            <a:pPr marL="342900" indent="-342900" algn="just">
              <a:lnSpc>
                <a:spcPct val="107000"/>
              </a:lnSpc>
              <a:spcAft>
                <a:spcPts val="0"/>
              </a:spcAft>
              <a:buFont typeface="Arial" panose="020B0604020202020204" pitchFamily="34" charset="0"/>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E</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ducation </a:t>
            </a:r>
            <a:r>
              <a:rPr lang="en-US" sz="2000" b="1" dirty="0">
                <a:latin typeface="Times New Roman" panose="02020603050405020304" pitchFamily="18" charset="0"/>
                <a:ea typeface="SimSun" panose="02010600030101010101" pitchFamily="2" charset="-122"/>
                <a:cs typeface="Times New Roman" panose="02020603050405020304" pitchFamily="18" charset="0"/>
              </a:rPr>
              <a:t>in degree </a:t>
            </a:r>
            <a:r>
              <a:rPr lang="en-US" sz="2000" b="1" dirty="0" err="1">
                <a:latin typeface="Times New Roman" panose="02020603050405020304" pitchFamily="18" charset="0"/>
                <a:ea typeface="SimSun" panose="02010600030101010101" pitchFamily="2" charset="-122"/>
                <a:cs typeface="Times New Roman" panose="02020603050405020304" pitchFamily="18" charset="0"/>
              </a:rPr>
              <a:t>programmes</a:t>
            </a:r>
            <a:r>
              <a:rPr lang="en-US" sz="2000" b="1" dirty="0">
                <a:latin typeface="Times New Roman" panose="02020603050405020304" pitchFamily="18" charset="0"/>
                <a:ea typeface="SimSun" panose="02010600030101010101" pitchFamily="2" charset="-122"/>
                <a:cs typeface="Times New Roman" panose="02020603050405020304" pitchFamily="18" charset="0"/>
              </a:rPr>
              <a:t> taught in foreign language, for both Bulgarian and foreign students;</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smtClean="0">
              <a:latin typeface="Times New Roman" panose="02020603050405020304" pitchFamily="18" charset="0"/>
              <a:ea typeface="SimSun" panose="02010600030101010101" pitchFamily="2" charset="-122"/>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C</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reation </a:t>
            </a:r>
            <a:r>
              <a:rPr lang="en-US" sz="2000" b="1" dirty="0">
                <a:latin typeface="Times New Roman" panose="02020603050405020304" pitchFamily="18" charset="0"/>
                <a:ea typeface="SimSun" panose="02010600030101010101" pitchFamily="2" charset="-122"/>
                <a:cs typeface="Times New Roman" panose="02020603050405020304" pitchFamily="18" charset="0"/>
              </a:rPr>
              <a:t>of university professional educational standards (in cooperation with the business) – </a:t>
            </a:r>
            <a:r>
              <a:rPr lang="en-GB" sz="2000" b="1" dirty="0">
                <a:latin typeface="Times New Roman" panose="02020603050405020304" pitchFamily="18" charset="0"/>
                <a:ea typeface="SimSun" panose="02010600030101010101" pitchFamily="2" charset="-122"/>
                <a:cs typeface="Times New Roman" panose="02020603050405020304" pitchFamily="18" charset="0"/>
              </a:rPr>
              <a:t>output </a:t>
            </a:r>
            <a:r>
              <a:rPr lang="en-US" sz="2000" b="1" dirty="0">
                <a:latin typeface="Times New Roman" panose="02020603050405020304" pitchFamily="18" charset="0"/>
                <a:ea typeface="SimSun" panose="02010600030101010101" pitchFamily="2" charset="-122"/>
                <a:cs typeface="Times New Roman" panose="02020603050405020304" pitchFamily="18" charset="0"/>
              </a:rPr>
              <a:t>control system;  </a:t>
            </a:r>
            <a:endParaRPr lang="bg-BG" sz="2000" b="1" dirty="0" smtClean="0">
              <a:latin typeface="Times New Roman" panose="02020603050405020304" pitchFamily="18" charset="0"/>
              <a:ea typeface="SimSun" panose="02010600030101010101" pitchFamily="2" charset="-122"/>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I</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mprovement </a:t>
            </a:r>
            <a:r>
              <a:rPr lang="en-US" sz="2000" b="1" dirty="0">
                <a:latin typeface="Times New Roman" panose="02020603050405020304" pitchFamily="18" charset="0"/>
                <a:ea typeface="SimSun" panose="02010600030101010101" pitchFamily="2" charset="-122"/>
                <a:cs typeface="Times New Roman" panose="02020603050405020304" pitchFamily="18" charset="0"/>
              </a:rPr>
              <a:t>of the practical study (in real conditions of manufacturing) in accordance with the </a:t>
            </a:r>
            <a:r>
              <a:rPr lang="en-US" sz="2000" b="1" dirty="0" err="1">
                <a:latin typeface="Times New Roman" panose="02020603050405020304" pitchFamily="18" charset="0"/>
                <a:ea typeface="SimSun" panose="02010600030101010101" pitchFamily="2" charset="-122"/>
                <a:cs typeface="Times New Roman" panose="02020603050405020304" pitchFamily="18" charset="0"/>
              </a:rPr>
              <a:t>labour</a:t>
            </a:r>
            <a:r>
              <a:rPr lang="en-US" sz="2000" b="1" dirty="0">
                <a:latin typeface="Times New Roman" panose="02020603050405020304" pitchFamily="18" charset="0"/>
                <a:ea typeface="SimSun" panose="02010600030101010101" pitchFamily="2" charset="-122"/>
                <a:cs typeface="Times New Roman" panose="02020603050405020304" pitchFamily="18" charset="0"/>
              </a:rPr>
              <a:t> market and professional realization;</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smtClean="0">
              <a:latin typeface="Times New Roman" panose="02020603050405020304" pitchFamily="18" charset="0"/>
              <a:ea typeface="SimSun" panose="02010600030101010101" pitchFamily="2" charset="-122"/>
              <a:cs typeface="Times New Roman" panose="02020603050405020304" pitchFamily="18" charset="0"/>
            </a:endParaRPr>
          </a:p>
          <a:p>
            <a:pPr marL="342900" indent="-342900" algn="just">
              <a:lnSpc>
                <a:spcPct val="107000"/>
              </a:lnSpc>
              <a:spcAft>
                <a:spcPts val="0"/>
              </a:spcAft>
              <a:buFont typeface="Arial" panose="020B0604020202020204" pitchFamily="34" charset="0"/>
              <a:buChar char="•"/>
            </a:pPr>
            <a:r>
              <a:rPr lang="en-US" sz="2000" b="1" dirty="0">
                <a:latin typeface="Times New Roman" panose="02020603050405020304" pitchFamily="18" charset="0"/>
                <a:ea typeface="SimSun" panose="02010600030101010101" pitchFamily="2" charset="-122"/>
                <a:cs typeface="Times New Roman" panose="02020603050405020304" pitchFamily="18" charset="0"/>
              </a:rPr>
              <a:t>D</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evelopment </a:t>
            </a:r>
            <a:r>
              <a:rPr lang="en-US" sz="2000" b="1" dirty="0">
                <a:latin typeface="Times New Roman" panose="02020603050405020304" pitchFamily="18" charset="0"/>
                <a:ea typeface="SimSun" panose="02010600030101010101" pitchFamily="2" charset="-122"/>
                <a:cs typeface="Times New Roman" panose="02020603050405020304" pitchFamily="18" charset="0"/>
              </a:rPr>
              <a:t>of the e-form of distance learning (incl. fully digitalized textbooks and study materials).</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08165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31750" y="5774"/>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7284"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3232100" y="1080010"/>
            <a:ext cx="3629904" cy="400110"/>
          </a:xfrm>
          <a:prstGeom prst="rect">
            <a:avLst/>
          </a:prstGeom>
        </p:spPr>
        <p:txBody>
          <a:bodyPr wrap="none">
            <a:spAutoFit/>
          </a:bodyPr>
          <a:lstStyle/>
          <a:p>
            <a:pPr algn="just">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INDICATORS FOR SUCCESS</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844386" y="1567422"/>
            <a:ext cx="6968306" cy="5638467"/>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Creation of database of good practices for quality assurance of education and academic staff.</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Development of innovations for quality assurance.</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Creation of data base of scientific papers in the area of the quality of higher education. </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Accumulated information from feedback from the academic community about the value and capacity built by the IQAS in institutional, national and international aspects. </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Investigations done about the activities of the academic community after the respective internal and external evaluation.</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Syllabi and study materials developed by the lecturers on the basis of topical knowledge, as well as through contemporary research within the frames of their field of expertise</a:t>
            </a:r>
            <a:r>
              <a:rPr lang="en-US" b="1"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bg-BG" sz="1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a:t>
            </a:r>
            <a:endParaRPr lang="bg-BG" sz="1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46081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4" y="0"/>
            <a:ext cx="160379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4995"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85058" name="CorelDRAW" r:id="rId4" imgW="2335662" imgH="2598359" progId="CorelDRAW.Graphic.13">
                  <p:embed/>
                </p:oleObj>
              </mc:Choice>
              <mc:Fallback>
                <p:oleObj name="CorelDRAW" r:id="rId4" imgW="2335662" imgH="2598359" progId="CorelDRAW.Graphic.1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4996" name="Line 4"/>
          <p:cNvSpPr>
            <a:spLocks noChangeShapeType="1"/>
          </p:cNvSpPr>
          <p:nvPr/>
        </p:nvSpPr>
        <p:spPr bwMode="auto">
          <a:xfrm>
            <a:off x="107950" y="981075"/>
            <a:ext cx="88566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bg-BG" altLang="bg-BG" sz="2400" b="1"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РУСЕНСКИ  УНИВЕРСИТЕТ  “АНГЕЛ КЪНЧЕВ“</a:t>
            </a:r>
          </a:p>
        </p:txBody>
      </p:sp>
      <p:sp>
        <p:nvSpPr>
          <p:cNvPr id="6" name="WordArt 5"/>
          <p:cNvSpPr>
            <a:spLocks noChangeArrowheads="1" noChangeShapeType="1" noTextEdit="1"/>
          </p:cNvSpPr>
          <p:nvPr/>
        </p:nvSpPr>
        <p:spPr bwMode="auto">
          <a:xfrm>
            <a:off x="1259139" y="2435086"/>
            <a:ext cx="6951148" cy="2416763"/>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eaLnBrk="1" hangingPunct="1">
              <a:defRPr/>
            </a:pPr>
            <a:endParaRPr lang="bg-BG" sz="6000" b="1" kern="10" dirty="0">
              <a:ln w="9525">
                <a:round/>
                <a:headEnd/>
                <a:tailEnd/>
              </a:ln>
              <a:gradFill rotWithShape="1">
                <a:gsLst>
                  <a:gs pos="0">
                    <a:srgbClr val="FFE701"/>
                  </a:gs>
                  <a:gs pos="100000">
                    <a:srgbClr val="FE3E02"/>
                  </a:gs>
                </a:gsLst>
                <a:lin ang="5400000" scaled="1"/>
              </a:gradFill>
              <a:latin typeface="Arial"/>
              <a:cs typeface="Arial"/>
            </a:endParaRPr>
          </a:p>
        </p:txBody>
      </p:sp>
      <p:sp>
        <p:nvSpPr>
          <p:cNvPr id="2" name="Rectangle 1"/>
          <p:cNvSpPr/>
          <p:nvPr/>
        </p:nvSpPr>
        <p:spPr>
          <a:xfrm>
            <a:off x="2269720" y="2508844"/>
            <a:ext cx="6195479" cy="1840312"/>
          </a:xfrm>
          <a:prstGeom prst="rect">
            <a:avLst/>
          </a:prstGeom>
        </p:spPr>
        <p:txBody>
          <a:bodyPr wrap="none">
            <a:spAutoFit/>
          </a:bodyPr>
          <a:lstStyle/>
          <a:p>
            <a:pPr algn="ctr">
              <a:lnSpc>
                <a:spcPct val="150000"/>
              </a:lnSpc>
              <a:spcAft>
                <a:spcPts val="0"/>
              </a:spcAft>
            </a:pPr>
            <a:r>
              <a:rPr lang="en-US" sz="4000" b="1" dirty="0" smtClean="0">
                <a:latin typeface="Times New Roman" panose="02020603050405020304" pitchFamily="18" charset="0"/>
                <a:ea typeface="SimSun" panose="02010600030101010101" pitchFamily="2" charset="-122"/>
                <a:cs typeface="Times New Roman" panose="02020603050405020304" pitchFamily="18" charset="0"/>
              </a:rPr>
              <a:t>THANK YOU </a:t>
            </a:r>
          </a:p>
          <a:p>
            <a:pPr algn="ctr">
              <a:lnSpc>
                <a:spcPct val="150000"/>
              </a:lnSpc>
              <a:spcAft>
                <a:spcPts val="0"/>
              </a:spcAft>
            </a:pPr>
            <a:r>
              <a:rPr lang="en-US" sz="4000" b="1" dirty="0" smtClean="0">
                <a:latin typeface="Times New Roman" panose="02020603050405020304" pitchFamily="18" charset="0"/>
                <a:ea typeface="SimSun" panose="02010600030101010101" pitchFamily="2" charset="-122"/>
                <a:cs typeface="Times New Roman" panose="02020603050405020304" pitchFamily="18" charset="0"/>
              </a:rPr>
              <a:t>FOR YOUR ATTENTION!</a:t>
            </a:r>
            <a:endParaRPr lang="bg-BG" sz="4000" b="1" dirty="0">
              <a:effectLst/>
              <a:latin typeface="Calibri" panose="020F0502020204030204" pitchFamily="34"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86025"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723423" y="1082706"/>
            <a:ext cx="7241190" cy="5570756"/>
          </a:xfrm>
          <a:prstGeom prst="rect">
            <a:avLst/>
          </a:prstGeom>
        </p:spPr>
        <p:txBody>
          <a:bodyPr wrap="square">
            <a:spAutoFit/>
          </a:bodyPr>
          <a:lstStyle/>
          <a:p>
            <a:pPr algn="ctr">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STRUCTURE OF THE DOCUMENT</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a:spcAft>
                <a:spcPts val="0"/>
              </a:spcAft>
            </a:pPr>
            <a:r>
              <a:rPr lang="bg-BG"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ACHIEVEMENTS AND ACCUMULATED </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EXPERIENCE</a:t>
            </a:r>
            <a:r>
              <a:rPr lang="en-US" sz="2000" dirty="0" smtClean="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VISION REGARDING THE QUALITY OF EDUCATION, ACADEMIC STAFF AND RESEARCH AT THE UNIVERSITY OF RUSE</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GUIDING PRINCIPLES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STRATEGIC RATIONALS AND GOALS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IMPROVEMENT OF THE INTERNAL QUALITY ASSURANCE SYSTEM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MONITORING OF THE ADVANCEMENT IN THE</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r>
              <a:rPr lang="en-US" sz="2000" b="1" dirty="0">
                <a:latin typeface="Times New Roman" panose="02020603050405020304" pitchFamily="18" charset="0"/>
                <a:ea typeface="SimSun" panose="02010600030101010101" pitchFamily="2" charset="-122"/>
                <a:cs typeface="Times New Roman" panose="02020603050405020304" pitchFamily="18" charset="0"/>
              </a:rPr>
              <a:t>INTERNAL QUALITY ASSURANCE SYSTEM</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NEW DIRECTIONS IN THE DEVELOPMENT OF THE PARADIGM “QUALITY OF EDUCATION, ACADEMIC STAFF AND RESEARCH” AT THE UNIVERSITY OF RUSE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000" b="1" dirty="0">
                <a:latin typeface="Times New Roman" panose="02020603050405020304" pitchFamily="18" charset="0"/>
                <a:ea typeface="SimSun" panose="02010600030101010101" pitchFamily="2" charset="-122"/>
                <a:cs typeface="Times New Roman" panose="02020603050405020304" pitchFamily="18" charset="0"/>
              </a:rPr>
              <a:t>SUCCESS INDICATORS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a:spcAft>
                <a:spcPts val="0"/>
              </a:spcAft>
            </a:pPr>
            <a:r>
              <a:rPr lang="bg-BG" sz="1600" dirty="0">
                <a:latin typeface="Times New Roman" panose="02020603050405020304" pitchFamily="18" charset="0"/>
                <a:ea typeface="SimSun" panose="02010600030101010101" pitchFamily="2" charset="-122"/>
                <a:cs typeface="Times New Roman" panose="02020603050405020304" pitchFamily="18" charset="0"/>
              </a:rPr>
              <a:t> </a:t>
            </a:r>
            <a:endParaRPr lang="bg-BG" sz="1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67691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87049"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835695" y="1175188"/>
            <a:ext cx="7128917" cy="1015663"/>
          </a:xfrm>
          <a:prstGeom prst="rect">
            <a:avLst/>
          </a:prstGeom>
        </p:spPr>
        <p:txBody>
          <a:bodyPr wrap="square">
            <a:spAutoFit/>
          </a:bodyPr>
          <a:lstStyle/>
          <a:p>
            <a:pPr algn="just">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DEVELOPMENT OF THE</a:t>
            </a:r>
            <a:r>
              <a:rPr lang="en-US" sz="2000" dirty="0">
                <a:latin typeface="Times New Roman" panose="02020603050405020304" pitchFamily="18" charset="0"/>
                <a:ea typeface="SimSun" panose="02010600030101010101" pitchFamily="2" charset="-122"/>
                <a:cs typeface="Times New Roman" panose="02020603050405020304" pitchFamily="18" charset="0"/>
              </a:rPr>
              <a:t> </a:t>
            </a:r>
            <a:r>
              <a:rPr lang="en-US" sz="2000" b="1" dirty="0">
                <a:latin typeface="Times New Roman" panose="02020603050405020304" pitchFamily="18" charset="0"/>
                <a:ea typeface="SimSun" panose="02010600030101010101" pitchFamily="2" charset="-122"/>
                <a:cs typeface="Times New Roman" panose="02020603050405020304" pitchFamily="18" charset="0"/>
              </a:rPr>
              <a:t>PARADIGM “QUALITY OF EDUCATION, ACADEMIC STAFF AND RESEARCH” AT THE UNIVERSITY OF RUSE</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797542" y="2116803"/>
            <a:ext cx="7241190" cy="4955203"/>
          </a:xfrm>
          <a:prstGeom prst="rect">
            <a:avLst/>
          </a:prstGeom>
        </p:spPr>
        <p:txBody>
          <a:bodyPr wrap="square">
            <a:spAutoFit/>
          </a:bodyPr>
          <a:lstStyle/>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Beginning of the process – Law for Higher Education – 1995</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Conceptual decision for the establishment of IQAS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Interuniversity cooperation</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Formulation of the quality policy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Institutional establishment of IQAS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Documentation</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Internal auditing – 24 internal audits</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Independent external auditing</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Systematic surveying of students, PhD students, lecturers, employers and others according to the procedure “University surveys” – 14 questionnaires; platform for on-line surveying, including international partners</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Multiplication of results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Communication strategy </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spcAft>
                <a:spcPts val="0"/>
              </a:spcAft>
              <a:buFont typeface="+mj-lt"/>
              <a:buAutoNum type="arabicPeriod"/>
            </a:pPr>
            <a:r>
              <a:rPr lang="en-US" sz="2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Organization of national events</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a:spcAft>
                <a:spcPts val="0"/>
              </a:spcAft>
            </a:pPr>
            <a:r>
              <a:rPr lang="en-US" sz="1600" dirty="0">
                <a:latin typeface="Times New Roman" panose="02020603050405020304" pitchFamily="18" charset="0"/>
                <a:ea typeface="SimSun" panose="02010600030101010101" pitchFamily="2" charset="-122"/>
                <a:cs typeface="Times New Roman" panose="02020603050405020304" pitchFamily="18" charset="0"/>
              </a:rPr>
              <a:t> </a:t>
            </a:r>
            <a:endParaRPr lang="bg-BG" sz="1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16186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88070"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3501835" y="1047751"/>
            <a:ext cx="2794355" cy="461665"/>
          </a:xfrm>
          <a:prstGeom prst="rect">
            <a:avLst/>
          </a:prstGeom>
        </p:spPr>
        <p:txBody>
          <a:bodyPr wrap="none">
            <a:spAutoFit/>
          </a:bodyPr>
          <a:lstStyle/>
          <a:p>
            <a:pPr>
              <a:spcAft>
                <a:spcPts val="0"/>
              </a:spcAft>
            </a:pPr>
            <a:r>
              <a:rPr lang="en-US" sz="2400" b="1" dirty="0">
                <a:latin typeface="Times New Roman" panose="02020603050405020304" pitchFamily="18" charset="0"/>
                <a:ea typeface="SimSun" panose="02010600030101010101" pitchFamily="2" charset="-122"/>
                <a:cs typeface="Times New Roman" panose="02020603050405020304" pitchFamily="18" charset="0"/>
              </a:rPr>
              <a:t>ACHIEVEMENTS</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2286000" y="1720840"/>
            <a:ext cx="6390456" cy="4431983"/>
          </a:xfrm>
          <a:prstGeom prst="rect">
            <a:avLst/>
          </a:prstGeom>
        </p:spPr>
        <p:txBody>
          <a:bodyPr wrap="square">
            <a:spAutoFit/>
          </a:bodyPr>
          <a:lstStyle/>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Accreditation</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Professional realization and carrier development</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Qualification of the university lecturers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University strategies and programs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Well-developed system for work with the business environment and organizations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Initiatives for regional impact</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European projects focusing on the quality of higher education</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Internationalization of the IQAS</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a:spcAft>
                <a:spcPts val="0"/>
              </a:spcAft>
            </a:pPr>
            <a:r>
              <a:rPr lang="en-US" dirty="0">
                <a:latin typeface="Times New Roman" panose="02020603050405020304" pitchFamily="18" charset="0"/>
                <a:ea typeface="SimSun" panose="02010600030101010101" pitchFamily="2" charset="-122"/>
                <a:cs typeface="Times New Roman" panose="02020603050405020304" pitchFamily="18" charset="0"/>
              </a:rPr>
              <a:t> </a:t>
            </a:r>
            <a:endParaRPr lang="bg-BG" sz="1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8104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6274"/>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89095"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864052" y="1080010"/>
            <a:ext cx="6912768" cy="1673022"/>
          </a:xfrm>
          <a:prstGeom prst="rect">
            <a:avLst/>
          </a:prstGeom>
        </p:spPr>
        <p:txBody>
          <a:bodyPr wrap="square">
            <a:spAutoFit/>
          </a:bodyPr>
          <a:lstStyle/>
          <a:p>
            <a:pPr algn="just">
              <a:lnSpc>
                <a:spcPct val="107000"/>
              </a:lnSpc>
              <a:spcAft>
                <a:spcPts val="0"/>
              </a:spcAft>
            </a:pPr>
            <a:r>
              <a:rPr lang="en-US" sz="2400" b="1" dirty="0" smtClean="0">
                <a:latin typeface="Times New Roman" panose="02020603050405020304" pitchFamily="18" charset="0"/>
                <a:ea typeface="SimSun" panose="02010600030101010101" pitchFamily="2" charset="-122"/>
                <a:cs typeface="Times New Roman" panose="02020603050405020304" pitchFamily="18" charset="0"/>
              </a:rPr>
              <a:t>VISION</a:t>
            </a:r>
            <a:r>
              <a:rPr lang="bg-BG" sz="2400" b="1" dirty="0" smtClean="0">
                <a:latin typeface="Times New Roman" panose="02020603050405020304" pitchFamily="18" charset="0"/>
                <a:ea typeface="SimSun" panose="02010600030101010101" pitchFamily="2" charset="-122"/>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REGARDING THE QUALITY OF EDUCATION, ACADEMIC STAFF AND RESEARCH AT THE UNIVERSITY OF RUSE</a:t>
            </a:r>
            <a:endParaRPr lang="bg-BG" sz="2400" dirty="0">
              <a:latin typeface="Times New Roman" panose="02020603050405020304" pitchFamily="18" charset="0"/>
              <a:cs typeface="Times New Roman" panose="02020603050405020304" pitchFamily="18" charset="0"/>
            </a:endParaRPr>
          </a:p>
          <a:p>
            <a:pPr algn="just">
              <a:lnSpc>
                <a:spcPct val="107000"/>
              </a:lnSpc>
              <a:spcAft>
                <a:spcPts val="0"/>
              </a:spcAft>
            </a:pP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737258" y="2374790"/>
            <a:ext cx="6912768" cy="4439229"/>
          </a:xfrm>
          <a:prstGeom prst="rect">
            <a:avLst/>
          </a:prstGeom>
        </p:spPr>
        <p:txBody>
          <a:bodyPr wrap="square">
            <a:spAutoFit/>
          </a:bodyPr>
          <a:lstStyle/>
          <a:p>
            <a:pPr indent="449580" algn="just">
              <a:lnSpc>
                <a:spcPct val="107000"/>
              </a:lnSpc>
              <a:spcAft>
                <a:spcPts val="0"/>
              </a:spcAft>
            </a:pPr>
            <a:r>
              <a:rPr lang="en-US" sz="2400" b="1" dirty="0">
                <a:latin typeface="Times New Roman" panose="02020603050405020304" pitchFamily="18" charset="0"/>
                <a:ea typeface="SimSun" panose="02010600030101010101" pitchFamily="2" charset="-122"/>
                <a:cs typeface="Times New Roman" panose="02020603050405020304" pitchFamily="18" charset="0"/>
              </a:rPr>
              <a:t>The University of Ruse is an institution, in which students, PhD students and </a:t>
            </a:r>
            <a:r>
              <a:rPr lang="en-GB" sz="2400" b="1" dirty="0">
                <a:latin typeface="Times New Roman" panose="02020603050405020304" pitchFamily="18" charset="0"/>
                <a:ea typeface="SimSun" panose="02010600030101010101" pitchFamily="2" charset="-122"/>
                <a:cs typeface="Times New Roman" panose="02020603050405020304" pitchFamily="18" charset="0"/>
              </a:rPr>
              <a:t>graduate researchers </a:t>
            </a:r>
            <a:r>
              <a:rPr lang="en-US" sz="2400" b="1" dirty="0">
                <a:latin typeface="Times New Roman" panose="02020603050405020304" pitchFamily="18" charset="0"/>
                <a:ea typeface="SimSun" panose="02010600030101010101" pitchFamily="2" charset="-122"/>
                <a:cs typeface="Times New Roman" panose="02020603050405020304" pitchFamily="18" charset="0"/>
              </a:rPr>
              <a:t>receive high quality education and qualification, competitive worldwide, as well a place, where quality and innovative research is developed. Adopting the national and European quality standards, the IQAS develops and assures quality in the faculties, branches and other servicing units of the university, while encouraging the enhancement of quality </a:t>
            </a:r>
            <a:r>
              <a:rPr lang="en-GB" sz="2400" b="1" dirty="0">
                <a:latin typeface="Times New Roman" panose="02020603050405020304" pitchFamily="18" charset="0"/>
                <a:ea typeface="SimSun" panose="02010600030101010101" pitchFamily="2" charset="-122"/>
                <a:cs typeface="Times New Roman" panose="02020603050405020304" pitchFamily="18" charset="0"/>
              </a:rPr>
              <a:t>awareness </a:t>
            </a:r>
            <a:r>
              <a:rPr lang="en-US" sz="2400" b="1" dirty="0">
                <a:latin typeface="Times New Roman" panose="02020603050405020304" pitchFamily="18" charset="0"/>
                <a:ea typeface="SimSun" panose="02010600030101010101" pitchFamily="2" charset="-122"/>
                <a:cs typeface="Times New Roman" panose="02020603050405020304" pitchFamily="18" charset="0"/>
              </a:rPr>
              <a:t>among the academic community.</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62493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0119"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3678728" y="1320285"/>
            <a:ext cx="3591048" cy="461665"/>
          </a:xfrm>
          <a:prstGeom prst="rect">
            <a:avLst/>
          </a:prstGeom>
        </p:spPr>
        <p:txBody>
          <a:bodyPr wrap="none">
            <a:spAutoFit/>
          </a:bodyPr>
          <a:lstStyle/>
          <a:p>
            <a:pPr>
              <a:spcAft>
                <a:spcPts val="0"/>
              </a:spcAft>
            </a:pPr>
            <a:r>
              <a:rPr lang="en-US" sz="2400" b="1" dirty="0">
                <a:latin typeface="Times New Roman" panose="02020603050405020304" pitchFamily="18" charset="0"/>
                <a:ea typeface="SimSun" panose="02010600030101010101" pitchFamily="2" charset="-122"/>
                <a:cs typeface="Times New Roman" panose="02020603050405020304" pitchFamily="18" charset="0"/>
              </a:rPr>
              <a:t>GUIDING PRINCIPLES </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2761052" y="2234307"/>
            <a:ext cx="4572000" cy="3416320"/>
          </a:xfrm>
          <a:prstGeom prst="rect">
            <a:avLst/>
          </a:prstGeom>
        </p:spPr>
        <p:txBody>
          <a:bodyPr>
            <a:spAutoFit/>
          </a:bodyPr>
          <a:lstStyle/>
          <a:p>
            <a:pPr marL="342900" lvl="0" indent="-342900">
              <a:lnSpc>
                <a:spcPct val="150000"/>
              </a:lnSpc>
              <a:spcAft>
                <a:spcPts val="0"/>
              </a:spcAft>
              <a:buFont typeface="Symbol" panose="05050102010706020507" pitchFamily="18" charset="2"/>
              <a:buChar char=""/>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Transparency</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Independence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Cooperation</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50000"/>
              </a:lnSpc>
              <a:spcAft>
                <a:spcPts val="0"/>
              </a:spcAft>
              <a:buFont typeface="Symbol" panose="05050102010706020507" pitchFamily="18" charset="2"/>
              <a:buChar char=""/>
            </a:pPr>
            <a:r>
              <a:rPr lang="en-US" sz="2400" b="1" dirty="0">
                <a:latin typeface="Times New Roman" panose="02020603050405020304" pitchFamily="18" charset="0"/>
                <a:ea typeface="SimSun" panose="02010600030101010101" pitchFamily="2" charset="-122"/>
                <a:cs typeface="Times New Roman" panose="02020603050405020304" pitchFamily="18" charset="0"/>
              </a:rPr>
              <a:t>Integrity, honesty, fairness, impartiality, objectivity and professionalism</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922745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47022" y="9128"/>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1143"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01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70602" y="3900730"/>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2853822" y="934527"/>
            <a:ext cx="4884523" cy="400110"/>
          </a:xfrm>
          <a:prstGeom prst="rect">
            <a:avLst/>
          </a:prstGeom>
        </p:spPr>
        <p:txBody>
          <a:bodyPr wrap="square">
            <a:spAutoFit/>
          </a:bodyPr>
          <a:lstStyle/>
          <a:p>
            <a:r>
              <a:rPr lang="en-US" sz="2000" b="1" dirty="0">
                <a:latin typeface="Times New Roman" panose="02020603050405020304" pitchFamily="18" charset="0"/>
                <a:ea typeface="SimSun" panose="02010600030101010101" pitchFamily="2" charset="-122"/>
              </a:rPr>
              <a:t>STRATEGIC RATIONALS AND GOALS </a:t>
            </a:r>
            <a:endParaRPr lang="bg-BG" sz="2000" dirty="0"/>
          </a:p>
        </p:txBody>
      </p:sp>
      <p:sp>
        <p:nvSpPr>
          <p:cNvPr id="3" name="Rectangle 2"/>
          <p:cNvSpPr/>
          <p:nvPr/>
        </p:nvSpPr>
        <p:spPr>
          <a:xfrm>
            <a:off x="1723422" y="1450452"/>
            <a:ext cx="7241191" cy="5416676"/>
          </a:xfrm>
          <a:prstGeom prst="rect">
            <a:avLst/>
          </a:prstGeom>
        </p:spPr>
        <p:txBody>
          <a:bodyPr wrap="square">
            <a:spAutoFit/>
          </a:bodyPr>
          <a:lstStyle/>
          <a:p>
            <a:pPr marL="342900" lvl="0" indent="-342900" algn="just">
              <a:spcAft>
                <a:spcPts val="0"/>
              </a:spcAft>
              <a:buFont typeface="+mj-lt"/>
              <a:buAutoNum type="arabicPeriod"/>
            </a:pPr>
            <a:r>
              <a:rPr lang="en-GB" sz="1900" b="1" dirty="0">
                <a:latin typeface="Times New Roman" panose="02020603050405020304" pitchFamily="18" charset="0"/>
                <a:ea typeface="SimSun" panose="02010600030101010101" pitchFamily="2" charset="-122"/>
                <a:cs typeface="Times New Roman" panose="02020603050405020304" pitchFamily="18" charset="0"/>
              </a:rPr>
              <a:t>Ongoing effort</a:t>
            </a:r>
            <a:r>
              <a:rPr lang="en-US" sz="1900" b="1" dirty="0">
                <a:latin typeface="Times New Roman" panose="02020603050405020304" pitchFamily="18" charset="0"/>
                <a:ea typeface="SimSun" panose="02010600030101010101" pitchFamily="2" charset="-122"/>
                <a:cs typeface="Times New Roman" panose="02020603050405020304" pitchFamily="18" charset="0"/>
              </a:rPr>
              <a:t> of the University of Ruse to enhance the quality of teaching and learning, the research and knowledge transfer, the partnership with business and other stakeholders. </a:t>
            </a:r>
            <a:endParaRPr lang="bg-BG" sz="19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1900" b="1" dirty="0">
                <a:latin typeface="Times New Roman" panose="02020603050405020304" pitchFamily="18" charset="0"/>
                <a:ea typeface="SimSun" panose="02010600030101010101" pitchFamily="2" charset="-122"/>
                <a:cs typeface="Times New Roman" panose="02020603050405020304" pitchFamily="18" charset="0"/>
              </a:rPr>
              <a:t>Encouraging the innovative investigations, responsiveness and self-analysis of the students, PhD students and</a:t>
            </a:r>
            <a:r>
              <a:rPr lang="en-GB" sz="1900" b="1" dirty="0">
                <a:latin typeface="Times New Roman" panose="02020603050405020304" pitchFamily="18" charset="0"/>
                <a:ea typeface="SimSun" panose="02010600030101010101" pitchFamily="2" charset="-122"/>
                <a:cs typeface="Times New Roman" panose="02020603050405020304" pitchFamily="18" charset="0"/>
              </a:rPr>
              <a:t> graduate researchers,</a:t>
            </a:r>
            <a:r>
              <a:rPr lang="en-US" sz="1900" b="1" dirty="0">
                <a:latin typeface="Times New Roman" panose="02020603050405020304" pitchFamily="18" charset="0"/>
                <a:ea typeface="SimSun" panose="02010600030101010101" pitchFamily="2" charset="-122"/>
                <a:cs typeface="Times New Roman" panose="02020603050405020304" pitchFamily="18" charset="0"/>
              </a:rPr>
              <a:t> as well as involving the contribution of the lecturers and other stakeholders.</a:t>
            </a:r>
            <a:endParaRPr lang="bg-BG" sz="19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lnSpc>
                <a:spcPct val="107000"/>
              </a:lnSpc>
              <a:spcAft>
                <a:spcPts val="0"/>
              </a:spcAft>
              <a:buFont typeface="+mj-lt"/>
              <a:buAutoNum type="arabicPeriod"/>
            </a:pPr>
            <a:r>
              <a:rPr lang="en-US" sz="1900" b="1" dirty="0">
                <a:latin typeface="Times New Roman" panose="02020603050405020304" pitchFamily="18" charset="0"/>
                <a:ea typeface="Calibri" panose="020F0502020204030204" pitchFamily="34" charset="0"/>
                <a:cs typeface="Times New Roman" panose="02020603050405020304" pitchFamily="18" charset="0"/>
              </a:rPr>
              <a:t>Maintenance and development of the academic standards and integrating the European standards and guidelines for quality of higher education.  </a:t>
            </a:r>
            <a:endParaRPr lang="bg-BG" sz="1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n-US" sz="1900" b="1" dirty="0">
                <a:latin typeface="Times New Roman" panose="02020603050405020304" pitchFamily="18" charset="0"/>
                <a:ea typeface="SimSun" panose="02010600030101010101" pitchFamily="2" charset="-122"/>
                <a:cs typeface="Times New Roman" panose="02020603050405020304" pitchFamily="18" charset="0"/>
              </a:rPr>
              <a:t>Continuous improvement of the work for the development of the students, PhD students and </a:t>
            </a:r>
            <a:r>
              <a:rPr lang="en-GB" sz="1900" b="1" dirty="0">
                <a:latin typeface="Times New Roman" panose="02020603050405020304" pitchFamily="18" charset="0"/>
                <a:ea typeface="SimSun" panose="02010600030101010101" pitchFamily="2" charset="-122"/>
                <a:cs typeface="Times New Roman" panose="02020603050405020304" pitchFamily="18" charset="0"/>
              </a:rPr>
              <a:t>graduate researchers </a:t>
            </a:r>
            <a:r>
              <a:rPr lang="en-US" sz="1900" b="1" dirty="0">
                <a:latin typeface="Times New Roman" panose="02020603050405020304" pitchFamily="18" charset="0"/>
                <a:ea typeface="SimSun" panose="02010600030101010101" pitchFamily="2" charset="-122"/>
                <a:cs typeface="Times New Roman" panose="02020603050405020304" pitchFamily="18" charset="0"/>
              </a:rPr>
              <a:t>as independent persons by utilizing their ambitions, competences and enthusiasm. </a:t>
            </a:r>
            <a:endParaRPr lang="bg-BG" sz="19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1900" b="1" dirty="0">
                <a:latin typeface="Times New Roman" panose="02020603050405020304" pitchFamily="18" charset="0"/>
                <a:ea typeface="SimSun" panose="02010600030101010101" pitchFamily="2" charset="-122"/>
                <a:cs typeface="Times New Roman" panose="02020603050405020304" pitchFamily="18" charset="0"/>
              </a:rPr>
              <a:t>Identifying and encouraging the institutional, national and international best practices, which enrich the culture of quality at the university and serve as a basis for introduction of effective innovations.</a:t>
            </a:r>
            <a:endParaRPr lang="bg-BG" sz="19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01833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2167"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3123299" y="1061847"/>
            <a:ext cx="4885312" cy="400110"/>
          </a:xfrm>
          <a:prstGeom prst="rect">
            <a:avLst/>
          </a:prstGeom>
        </p:spPr>
        <p:txBody>
          <a:bodyPr wrap="none">
            <a:spAutoFit/>
          </a:bodyPr>
          <a:lstStyle/>
          <a:p>
            <a:r>
              <a:rPr lang="en-US" sz="2000" b="1" dirty="0">
                <a:latin typeface="Times New Roman" panose="02020603050405020304" pitchFamily="18" charset="0"/>
                <a:ea typeface="SimSun" panose="02010600030101010101" pitchFamily="2" charset="-122"/>
              </a:rPr>
              <a:t>STRATEGIC RATIONALS AND GOALS </a:t>
            </a:r>
            <a:endParaRPr lang="bg-BG" sz="2000" dirty="0"/>
          </a:p>
        </p:txBody>
      </p:sp>
      <p:sp>
        <p:nvSpPr>
          <p:cNvPr id="3" name="Rectangle 2"/>
          <p:cNvSpPr/>
          <p:nvPr/>
        </p:nvSpPr>
        <p:spPr>
          <a:xfrm>
            <a:off x="1610866" y="1422922"/>
            <a:ext cx="7217667" cy="5761577"/>
          </a:xfrm>
          <a:prstGeom prst="rect">
            <a:avLst/>
          </a:prstGeom>
        </p:spPr>
        <p:txBody>
          <a:bodyPr wrap="square">
            <a:spAutoFit/>
          </a:bodyPr>
          <a:lstStyle/>
          <a:p>
            <a:pPr lvl="0" algn="just">
              <a:spcAft>
                <a:spcPts val="0"/>
              </a:spcAft>
            </a:pPr>
            <a:r>
              <a:rPr lang="bg-BG" sz="2000" b="1" dirty="0" smtClean="0">
                <a:latin typeface="Times New Roman" panose="02020603050405020304" pitchFamily="18" charset="0"/>
                <a:ea typeface="SimSun" panose="02010600030101010101" pitchFamily="2" charset="-122"/>
                <a:cs typeface="Times New Roman" panose="02020603050405020304" pitchFamily="18" charset="0"/>
              </a:rPr>
              <a:t>6. </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Developing </a:t>
            </a:r>
            <a:r>
              <a:rPr lang="en-US" sz="2000" b="1" dirty="0">
                <a:latin typeface="Times New Roman" panose="02020603050405020304" pitchFamily="18" charset="0"/>
                <a:ea typeface="SimSun" panose="02010600030101010101" pitchFamily="2" charset="-122"/>
                <a:cs typeface="Times New Roman" panose="02020603050405020304" pitchFamily="18" charset="0"/>
              </a:rPr>
              <a:t>and encouraging research projects and investigations which analyze data from system inspections, in order to find out trends, innovative practices and future priority areas.</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lvl="0" algn="just">
              <a:lnSpc>
                <a:spcPct val="107000"/>
              </a:lnSpc>
              <a:spcAft>
                <a:spcPts val="0"/>
              </a:spcAft>
            </a:pPr>
            <a:r>
              <a:rPr lang="bg-BG" sz="2000" b="1" dirty="0" smtClean="0">
                <a:latin typeface="Times New Roman" panose="02020603050405020304" pitchFamily="18" charset="0"/>
                <a:ea typeface="Calibri" panose="020F0502020204030204" pitchFamily="34" charset="0"/>
                <a:cs typeface="Times New Roman" panose="02020603050405020304" pitchFamily="18" charset="0"/>
              </a:rPr>
              <a:t>7.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Coordination </a:t>
            </a:r>
            <a:r>
              <a:rPr lang="en-US" sz="2000" b="1" dirty="0">
                <a:latin typeface="Times New Roman" panose="02020603050405020304" pitchFamily="18" charset="0"/>
                <a:ea typeface="Calibri" panose="020F0502020204030204" pitchFamily="34" charset="0"/>
                <a:cs typeface="Times New Roman" panose="02020603050405020304" pitchFamily="18" charset="0"/>
              </a:rPr>
              <a:t>of or partnership in projects and investigations which develop the further potential for quality assurance of higher education.</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bg-BG" sz="2000" b="1" dirty="0" smtClean="0">
                <a:latin typeface="Times New Roman" panose="02020603050405020304" pitchFamily="18" charset="0"/>
                <a:ea typeface="Calibri" panose="020F0502020204030204" pitchFamily="34" charset="0"/>
                <a:cs typeface="Times New Roman" panose="02020603050405020304" pitchFamily="18" charset="0"/>
              </a:rPr>
              <a:t>8.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Creating </a:t>
            </a:r>
            <a:r>
              <a:rPr lang="en-US" sz="2000" b="1" dirty="0">
                <a:latin typeface="Times New Roman" panose="02020603050405020304" pitchFamily="18" charset="0"/>
                <a:ea typeface="Calibri" panose="020F0502020204030204" pitchFamily="34" charset="0"/>
                <a:cs typeface="Times New Roman" panose="02020603050405020304" pitchFamily="18" charset="0"/>
              </a:rPr>
              <a:t>conditions for development and realization of network opportunities between the faculties, branches and servicing units, as well as national and international partners. </a:t>
            </a:r>
            <a:endParaRPr lang="bg-BG" sz="20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0"/>
              </a:spcAft>
            </a:pPr>
            <a:r>
              <a:rPr lang="bg-BG" sz="2000" b="1" dirty="0" smtClean="0">
                <a:latin typeface="Times New Roman" panose="02020603050405020304" pitchFamily="18" charset="0"/>
                <a:ea typeface="SimSun" panose="02010600030101010101" pitchFamily="2" charset="-122"/>
                <a:cs typeface="Times New Roman" panose="02020603050405020304" pitchFamily="18" charset="0"/>
              </a:rPr>
              <a:t>9. </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Creating </a:t>
            </a:r>
            <a:r>
              <a:rPr lang="en-US" sz="2000" b="1" dirty="0">
                <a:latin typeface="Times New Roman" panose="02020603050405020304" pitchFamily="18" charset="0"/>
                <a:ea typeface="SimSun" panose="02010600030101010101" pitchFamily="2" charset="-122"/>
                <a:cs typeface="Times New Roman" panose="02020603050405020304" pitchFamily="18" charset="0"/>
              </a:rPr>
              <a:t>conditions for the most effective usage of the lecturers’ competences and skills, the enhancement of their satisfaction and motivation, their carrier development, as well as the development of </a:t>
            </a:r>
            <a:r>
              <a:rPr lang="en-GB" sz="2000" b="1" dirty="0">
                <a:latin typeface="Times New Roman" panose="02020603050405020304" pitchFamily="18" charset="0"/>
                <a:ea typeface="SimSun" panose="02010600030101010101" pitchFamily="2" charset="-122"/>
                <a:cs typeface="Times New Roman" panose="02020603050405020304" pitchFamily="18" charset="0"/>
              </a:rPr>
              <a:t>mentoring schemes</a:t>
            </a:r>
            <a:r>
              <a:rPr lang="en-US" sz="2000" b="1" dirty="0">
                <a:latin typeface="Times New Roman" panose="02020603050405020304" pitchFamily="18" charset="0"/>
                <a:ea typeface="SimSun" panose="02010600030101010101" pitchFamily="2" charset="-122"/>
                <a:cs typeface="Times New Roman" panose="02020603050405020304" pitchFamily="18" charset="0"/>
              </a:rPr>
              <a:t> for the young lecturers.</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lvl="0" algn="just">
              <a:spcAft>
                <a:spcPts val="0"/>
              </a:spcAft>
            </a:pPr>
            <a:r>
              <a:rPr lang="bg-BG" sz="2000" b="1" dirty="0" smtClean="0">
                <a:latin typeface="Times New Roman" panose="02020603050405020304" pitchFamily="18" charset="0"/>
                <a:ea typeface="SimSun" panose="02010600030101010101" pitchFamily="2" charset="-122"/>
                <a:cs typeface="Times New Roman" panose="02020603050405020304" pitchFamily="18" charset="0"/>
              </a:rPr>
              <a:t>10. </a:t>
            </a:r>
            <a:r>
              <a:rPr lang="en-US" sz="2000" b="1" dirty="0" smtClean="0">
                <a:latin typeface="Times New Roman" panose="02020603050405020304" pitchFamily="18" charset="0"/>
                <a:ea typeface="SimSun" panose="02010600030101010101" pitchFamily="2" charset="-122"/>
                <a:cs typeface="Times New Roman" panose="02020603050405020304" pitchFamily="18" charset="0"/>
              </a:rPr>
              <a:t>Continuous </a:t>
            </a:r>
            <a:r>
              <a:rPr lang="en-US" sz="2000" b="1" dirty="0">
                <a:latin typeface="Times New Roman" panose="02020603050405020304" pitchFamily="18" charset="0"/>
                <a:ea typeface="SimSun" panose="02010600030101010101" pitchFamily="2" charset="-122"/>
                <a:cs typeface="Times New Roman" panose="02020603050405020304" pitchFamily="18" charset="0"/>
              </a:rPr>
              <a:t>improvement of the facilities and </a:t>
            </a:r>
            <a:r>
              <a:rPr lang="en-GB" sz="2000" b="1" dirty="0">
                <a:latin typeface="Times New Roman" panose="02020603050405020304" pitchFamily="18" charset="0"/>
                <a:ea typeface="SimSun" panose="02010600030101010101" pitchFamily="2" charset="-122"/>
                <a:cs typeface="Times New Roman" panose="02020603050405020304" pitchFamily="18" charset="0"/>
              </a:rPr>
              <a:t>information database</a:t>
            </a:r>
            <a:r>
              <a:rPr lang="en-US" sz="2000" b="1" dirty="0">
                <a:latin typeface="Times New Roman" panose="02020603050405020304" pitchFamily="18" charset="0"/>
                <a:ea typeface="SimSun" panose="02010600030101010101" pitchFamily="2" charset="-122"/>
                <a:cs typeface="Times New Roman" panose="02020603050405020304" pitchFamily="18" charset="0"/>
              </a:rPr>
              <a:t> of the university and active implementation of the innovative educational technologies and the forms of e-learning.</a:t>
            </a:r>
            <a:endParaRPr lang="bg-BG" sz="2000" dirty="0">
              <a:latin typeface="Calibri" panose="020F0502020204030204" pitchFamily="34" charset="0"/>
              <a:ea typeface="SimSun" panose="02010600030101010101" pitchFamily="2" charset="-122"/>
              <a:cs typeface="Times New Roman" panose="02020603050405020304" pitchFamily="18" charset="0"/>
            </a:endParaRPr>
          </a:p>
          <a:p>
            <a:pPr algn="just">
              <a:spcAft>
                <a:spcPts val="0"/>
              </a:spcAft>
            </a:pPr>
            <a:r>
              <a:rPr lang="en-US" sz="2000" dirty="0">
                <a:latin typeface="Times New Roman" panose="02020603050405020304" pitchFamily="18" charset="0"/>
                <a:ea typeface="SimSun" panose="02010600030101010101" pitchFamily="2" charset="-122"/>
                <a:cs typeface="Times New Roman" panose="02020603050405020304" pitchFamily="18" charset="0"/>
              </a:rPr>
              <a:t> </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76036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l="15196" r="16850" b="20715"/>
          <a:stretch>
            <a:fillRect/>
          </a:stretch>
        </p:blipFill>
        <p:spPr bwMode="auto">
          <a:xfrm>
            <a:off x="15875" y="0"/>
            <a:ext cx="167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9" name="Object 2"/>
          <p:cNvGraphicFramePr>
            <a:graphicFrameLocks noChangeAspect="1"/>
          </p:cNvGraphicFramePr>
          <p:nvPr/>
        </p:nvGraphicFramePr>
        <p:xfrm>
          <a:off x="123825" y="122238"/>
          <a:ext cx="712788" cy="792162"/>
        </p:xfrm>
        <a:graphic>
          <a:graphicData uri="http://schemas.openxmlformats.org/presentationml/2006/ole">
            <mc:AlternateContent xmlns:mc="http://schemas.openxmlformats.org/markup-compatibility/2006">
              <mc:Choice xmlns:v="urn:schemas-microsoft-com:vml" Requires="v">
                <p:oleObj spid="_x0000_s94214" name="CorelDRAW" r:id="rId4" imgW="2335662" imgH="2598359" progId="CorelDRAW.Graphic.13">
                  <p:embed/>
                </p:oleObj>
              </mc:Choice>
              <mc:Fallback>
                <p:oleObj name="CorelDRAW" r:id="rId4" imgW="2335662" imgH="2598359"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22238"/>
                        <a:ext cx="7127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Line 4"/>
          <p:cNvSpPr>
            <a:spLocks noChangeShapeType="1"/>
          </p:cNvSpPr>
          <p:nvPr/>
        </p:nvSpPr>
        <p:spPr bwMode="auto">
          <a:xfrm>
            <a:off x="107950" y="981075"/>
            <a:ext cx="8856663" cy="0"/>
          </a:xfrm>
          <a:prstGeom prst="line">
            <a:avLst/>
          </a:prstGeom>
          <a:noFill/>
          <a:ln w="9525">
            <a:solidFill>
              <a:srgbClr val="003366"/>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5" name="Text Box 6"/>
          <p:cNvSpPr txBox="1">
            <a:spLocks noChangeArrowheads="1"/>
          </p:cNvSpPr>
          <p:nvPr/>
        </p:nvSpPr>
        <p:spPr bwMode="auto">
          <a:xfrm>
            <a:off x="1295400" y="303213"/>
            <a:ext cx="7848600" cy="457200"/>
          </a:xfrm>
          <a:prstGeom prst="rect">
            <a:avLst/>
          </a:prstGeom>
          <a:noFill/>
          <a:ln>
            <a:noFill/>
          </a:ln>
          <a:effectLs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UNIVERSITY OF RUSE “ANGEL KANCHEV</a:t>
            </a:r>
            <a:r>
              <a:rPr lang="bg-BG" altLang="bg-BG" sz="2400" b="1" dirty="0" smtClean="0">
                <a:solidFill>
                  <a:srgbClr val="003366"/>
                </a:solidFill>
                <a:effectLst>
                  <a:outerShdw blurRad="38100" dist="38100" dir="2700000" algn="tl">
                    <a:srgbClr val="C0C0C0"/>
                  </a:outerShdw>
                </a:effectLst>
                <a:latin typeface="Bookman Old Style" panose="02050604050505020204" pitchFamily="18" charset="0"/>
                <a:cs typeface="Arial" panose="020B0604020202020204" pitchFamily="34" charset="0"/>
              </a:rPr>
              <a:t>“ </a:t>
            </a:r>
          </a:p>
        </p:txBody>
      </p:sp>
      <p:sp>
        <p:nvSpPr>
          <p:cNvPr id="7" name="Rectangle 4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47"/>
          <p:cNvSpPr>
            <a:spLocks noChangeArrowheads="1"/>
          </p:cNvSpPr>
          <p:nvPr/>
        </p:nvSpPr>
        <p:spPr bwMode="auto">
          <a:xfrm>
            <a:off x="854075" y="12687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8"/>
          <p:cNvSpPr>
            <a:spLocks noChangeArrowheads="1"/>
          </p:cNvSpPr>
          <p:nvPr/>
        </p:nvSpPr>
        <p:spPr bwMode="auto">
          <a:xfrm>
            <a:off x="1723422" y="4178907"/>
            <a:ext cx="664726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bg-BG" sz="1300" b="1" i="0" u="sng"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bg-BG"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835696" y="1035695"/>
            <a:ext cx="6912768" cy="707886"/>
          </a:xfrm>
          <a:prstGeom prst="rect">
            <a:avLst/>
          </a:prstGeom>
        </p:spPr>
        <p:txBody>
          <a:bodyPr wrap="square">
            <a:spAutoFit/>
          </a:bodyPr>
          <a:lstStyle/>
          <a:p>
            <a:pPr algn="just">
              <a:spcAft>
                <a:spcPts val="0"/>
              </a:spcAft>
            </a:pPr>
            <a:r>
              <a:rPr lang="en-US" sz="2000" b="1" dirty="0">
                <a:latin typeface="Times New Roman" panose="02020603050405020304" pitchFamily="18" charset="0"/>
                <a:ea typeface="SimSun" panose="02010600030101010101" pitchFamily="2" charset="-122"/>
                <a:cs typeface="Times New Roman" panose="02020603050405020304" pitchFamily="18" charset="0"/>
              </a:rPr>
              <a:t>IMPROVEMENT OF THE IQAS – APPLICATION OF 10 STANDARDS REGARDING:</a:t>
            </a:r>
            <a:endParaRPr lang="bg-BG" sz="20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Rectangle 2"/>
          <p:cNvSpPr/>
          <p:nvPr/>
        </p:nvSpPr>
        <p:spPr>
          <a:xfrm>
            <a:off x="1872060" y="1794180"/>
            <a:ext cx="6912768" cy="5262979"/>
          </a:xfrm>
          <a:prstGeom prst="rect">
            <a:avLst/>
          </a:prstGeom>
        </p:spPr>
        <p:txBody>
          <a:bodyPr wrap="square">
            <a:spAutoFit/>
          </a:bodyPr>
          <a:lstStyle/>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Policy for quality assurance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Creation and approval of the curricula and syllabi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Teaching, learning and assessment, focused on students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Admission, development, recognition and certification of students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Academic staff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Learning resources and support for students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Management of information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Information for the general public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US" sz="2400" b="1" dirty="0">
                <a:latin typeface="Times New Roman" panose="02020603050405020304" pitchFamily="18" charset="0"/>
                <a:ea typeface="SimSun" panose="02010600030101010101" pitchFamily="2" charset="-122"/>
                <a:cs typeface="Times New Roman" panose="02020603050405020304" pitchFamily="18" charset="0"/>
              </a:rPr>
              <a:t>Monitoring and review of programs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marL="342900" lvl="0" indent="-342900" algn="just">
              <a:spcAft>
                <a:spcPts val="0"/>
              </a:spcAft>
              <a:buFont typeface="+mj-lt"/>
              <a:buAutoNum type="arabicPeriod"/>
            </a:pPr>
            <a:r>
              <a:rPr lang="en-GB" sz="2400" b="1" dirty="0">
                <a:latin typeface="Times New Roman" panose="02020603050405020304" pitchFamily="18" charset="0"/>
                <a:ea typeface="SimSun" panose="02010600030101010101" pitchFamily="2" charset="-122"/>
                <a:cs typeface="Times New Roman" panose="02020603050405020304" pitchFamily="18" charset="0"/>
              </a:rPr>
              <a:t>Regular</a:t>
            </a:r>
            <a:r>
              <a:rPr lang="en-US" sz="2400" b="1" dirty="0">
                <a:latin typeface="Times New Roman" panose="02020603050405020304" pitchFamily="18" charset="0"/>
                <a:ea typeface="SimSun" panose="02010600030101010101" pitchFamily="2" charset="-122"/>
                <a:cs typeface="Times New Roman" panose="02020603050405020304" pitchFamily="18" charset="0"/>
              </a:rPr>
              <a:t> external quality assurance </a:t>
            </a:r>
            <a:endParaRPr lang="bg-BG" sz="2400" dirty="0">
              <a:latin typeface="Calibri" panose="020F0502020204030204" pitchFamily="34" charset="0"/>
              <a:ea typeface="SimSun" panose="02010600030101010101" pitchFamily="2" charset="-122"/>
              <a:cs typeface="Times New Roman" panose="02020603050405020304" pitchFamily="18" charset="0"/>
            </a:endParaRPr>
          </a:p>
          <a:p>
            <a:pPr algn="just">
              <a:spcAft>
                <a:spcPts val="0"/>
              </a:spcAft>
            </a:pPr>
            <a:r>
              <a:rPr lang="en-US" sz="2400" b="1" dirty="0">
                <a:latin typeface="Times New Roman" panose="02020603050405020304" pitchFamily="18" charset="0"/>
                <a:ea typeface="SimSun" panose="02010600030101010101" pitchFamily="2" charset="-122"/>
                <a:cs typeface="Times New Roman" panose="02020603050405020304" pitchFamily="18" charset="0"/>
              </a:rPr>
              <a:t> </a:t>
            </a:r>
            <a:endParaRPr lang="bg-BG" sz="2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0698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4710</TotalTime>
  <Words>1161</Words>
  <Application>Microsoft Office PowerPoint</Application>
  <PresentationFormat>On-screen Show (4:3)</PresentationFormat>
  <Paragraphs>132</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SimSun</vt:lpstr>
      <vt:lpstr>Arial</vt:lpstr>
      <vt:lpstr>Bookman Old Style</vt:lpstr>
      <vt:lpstr>Calibri</vt:lpstr>
      <vt:lpstr>Symbol</vt:lpstr>
      <vt:lpstr>Times New Roman</vt:lpstr>
      <vt:lpstr>Office тема</vt:lpstr>
      <vt:lpstr>CorelDRAW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ПЛАТФОРМА проф. Велизара Пенчева  кандидат за ректор,  МАНДАТ 2016-2020  ПОСТИЖЕНИЯ  И РАЗВИТИЕ</dc:title>
  <dc:creator>Velizara</dc:creator>
  <cp:lastModifiedBy>ruuser</cp:lastModifiedBy>
  <cp:revision>365</cp:revision>
  <cp:lastPrinted>2016-01-11T07:05:55Z</cp:lastPrinted>
  <dcterms:created xsi:type="dcterms:W3CDTF">2016-01-06T03:22:39Z</dcterms:created>
  <dcterms:modified xsi:type="dcterms:W3CDTF">2017-01-07T14:41:37Z</dcterms:modified>
</cp:coreProperties>
</file>